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3648" r:id="rId1"/>
  </p:sldMasterIdLst>
  <p:notesMasterIdLst>
    <p:notesMasterId r:id="rId9"/>
  </p:notesMasterIdLst>
  <p:sldIdLst>
    <p:sldId id="257" r:id="rId2"/>
    <p:sldId id="271" r:id="rId3"/>
    <p:sldId id="288" r:id="rId4"/>
    <p:sldId id="265" r:id="rId5"/>
    <p:sldId id="289" r:id="rId6"/>
    <p:sldId id="290" r:id="rId7"/>
    <p:sldId id="28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8" d="100"/>
          <a:sy n="48" d="100"/>
        </p:scale>
        <p:origin x="909" y="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3EF5-B282-4E53-BBE2-A0907C25B73E}" type="datetimeFigureOut">
              <a:rPr lang="en-GB" smtClean="0"/>
              <a:t>24/11/2020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1A3C4-77A5-4A21-8CE1-10BF3D307B87}" type="slidenum">
              <a:rPr lang="en-GB" smtClean="0"/>
              <a:t>‹#›</a:t>
            </a:fld>
            <a:endParaRPr lang="en-GB"/>
          </a:p>
        </p:txBody>
      </p:sp>
    </p:spTree>
    <p:extLst>
      <p:ext uri="{BB962C8B-B14F-4D97-AF65-F5344CB8AC3E}">
        <p14:creationId xmlns:p14="http://schemas.microsoft.com/office/powerpoint/2010/main" val="3181709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489B4F3B-EA79-7645-B9F7-8E3DFAAA6A11}" type="slidenum">
              <a:rPr lang="en-US" smtClean="0"/>
              <a:t>1</a:t>
            </a:fld>
            <a:endParaRPr lang="en-US"/>
          </a:p>
        </p:txBody>
      </p:sp>
    </p:spTree>
    <p:extLst>
      <p:ext uri="{BB962C8B-B14F-4D97-AF65-F5344CB8AC3E}">
        <p14:creationId xmlns:p14="http://schemas.microsoft.com/office/powerpoint/2010/main" val="104572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826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15487"/>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430225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01566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917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5480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0903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131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746634"/>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957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53232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592808" y="6066076"/>
            <a:ext cx="1321045" cy="650971"/>
          </a:xfrm>
          <a:prstGeom prst="rect">
            <a:avLst/>
          </a:prstGeom>
        </p:spPr>
      </p:pic>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05618" y="5883665"/>
            <a:ext cx="1676400" cy="942864"/>
          </a:xfrm>
          <a:prstGeom prst="rect">
            <a:avLst/>
          </a:prstGeom>
        </p:spPr>
      </p:pic>
      <p:pic>
        <p:nvPicPr>
          <p:cNvPr id="1026" name="Picture 2" descr="RRING Project"/>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3260731" y="261314"/>
            <a:ext cx="1871632" cy="10886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16417" y="5993147"/>
            <a:ext cx="2551492" cy="723900"/>
          </a:xfrm>
          <a:prstGeom prst="rect">
            <a:avLst/>
          </a:prstGeom>
        </p:spPr>
      </p:pic>
      <p:sp>
        <p:nvSpPr>
          <p:cNvPr id="2" name="Rectangle 1"/>
          <p:cNvSpPr/>
          <p:nvPr userDrawn="1"/>
        </p:nvSpPr>
        <p:spPr>
          <a:xfrm>
            <a:off x="5977217" y="3244334"/>
            <a:ext cx="237566" cy="369332"/>
          </a:xfrm>
          <a:prstGeom prst="rect">
            <a:avLst/>
          </a:prstGeom>
        </p:spPr>
        <p:txBody>
          <a:bodyPr wrap="none">
            <a:spAutoFit/>
          </a:bodyPr>
          <a:lstStyle/>
          <a:p>
            <a:r>
              <a:rPr lang="en-GB" sz="1800" dirty="0"/>
              <a:t> </a:t>
            </a:r>
            <a:endParaRPr lang="en-GB" dirty="0"/>
          </a:p>
        </p:txBody>
      </p:sp>
      <p:sp>
        <p:nvSpPr>
          <p:cNvPr id="11" name="Rectangle 10"/>
          <p:cNvSpPr/>
          <p:nvPr userDrawn="1"/>
        </p:nvSpPr>
        <p:spPr>
          <a:xfrm>
            <a:off x="5977217" y="3244334"/>
            <a:ext cx="237566" cy="369332"/>
          </a:xfrm>
          <a:prstGeom prst="rect">
            <a:avLst/>
          </a:prstGeom>
        </p:spPr>
        <p:txBody>
          <a:bodyPr wrap="none">
            <a:spAutoFit/>
          </a:bodyPr>
          <a:lstStyle/>
          <a:p>
            <a:r>
              <a:rPr lang="en-GB" dirty="0"/>
              <a:t> </a:t>
            </a:r>
          </a:p>
        </p:txBody>
      </p:sp>
      <p:pic>
        <p:nvPicPr>
          <p:cNvPr id="14" name="Picture 13"/>
          <p:cNvPicPr>
            <a:picLocks noChangeAspect="1"/>
          </p:cNvPicPr>
          <p:nvPr userDrawn="1"/>
        </p:nvPicPr>
        <p:blipFill>
          <a:blip r:embed="rId14"/>
          <a:stretch>
            <a:fillRect/>
          </a:stretch>
        </p:blipFill>
        <p:spPr>
          <a:xfrm>
            <a:off x="9981864" y="589463"/>
            <a:ext cx="931989" cy="665486"/>
          </a:xfrm>
          <a:prstGeom prst="rect">
            <a:avLst/>
          </a:prstGeom>
        </p:spPr>
      </p:pic>
      <p:sp>
        <p:nvSpPr>
          <p:cNvPr id="15" name="TextBox 14"/>
          <p:cNvSpPr txBox="1"/>
          <p:nvPr userDrawn="1"/>
        </p:nvSpPr>
        <p:spPr>
          <a:xfrm>
            <a:off x="5694152" y="552874"/>
            <a:ext cx="4287712" cy="738664"/>
          </a:xfrm>
          <a:prstGeom prst="rect">
            <a:avLst/>
          </a:prstGeom>
          <a:noFill/>
        </p:spPr>
        <p:txBody>
          <a:bodyPr wrap="none" rtlCol="0">
            <a:spAutoFit/>
          </a:bodyPr>
          <a:lstStyle/>
          <a:p>
            <a:pPr algn="r"/>
            <a:r>
              <a:rPr lang="en-GB" sz="1400" dirty="0"/>
              <a:t>This project has received funding from the </a:t>
            </a:r>
          </a:p>
          <a:p>
            <a:pPr algn="r"/>
            <a:r>
              <a:rPr lang="en-GB" sz="1400" dirty="0"/>
              <a:t>European Union’s Horizon 2020 research and innovation</a:t>
            </a:r>
          </a:p>
          <a:p>
            <a:pPr algn="r"/>
            <a:r>
              <a:rPr lang="en-GB" sz="1400" dirty="0"/>
              <a:t>Programme under grant no 788503  </a:t>
            </a:r>
          </a:p>
        </p:txBody>
      </p:sp>
      <p:pic>
        <p:nvPicPr>
          <p:cNvPr id="5" name="Picture 4"/>
          <p:cNvPicPr>
            <a:picLocks noChangeAspect="1"/>
          </p:cNvPicPr>
          <p:nvPr userDrawn="1"/>
        </p:nvPicPr>
        <p:blipFill>
          <a:blip r:embed="rId15"/>
          <a:stretch>
            <a:fillRect/>
          </a:stretch>
        </p:blipFill>
        <p:spPr>
          <a:xfrm>
            <a:off x="896287" y="59079"/>
            <a:ext cx="1565065" cy="1352853"/>
          </a:xfrm>
          <a:prstGeom prst="rect">
            <a:avLst/>
          </a:prstGeom>
        </p:spPr>
      </p:pic>
    </p:spTree>
    <p:extLst>
      <p:ext uri="{BB962C8B-B14F-4D97-AF65-F5344CB8AC3E}">
        <p14:creationId xmlns:p14="http://schemas.microsoft.com/office/powerpoint/2010/main" val="201607726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60" r:id="rId7"/>
    <p:sldLayoutId id="2147483661" r:id="rId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530559" cy="6917542"/>
          </a:xfrm>
          <a:prstGeom prst="rect">
            <a:avLst/>
          </a:prstGeom>
          <a:effectLst/>
        </p:spPr>
      </p:pic>
      <p:sp>
        <p:nvSpPr>
          <p:cNvPr id="5" name="Rectangle 4"/>
          <p:cNvSpPr/>
          <p:nvPr/>
        </p:nvSpPr>
        <p:spPr>
          <a:xfrm>
            <a:off x="1475811" y="251471"/>
            <a:ext cx="10869769" cy="707886"/>
          </a:xfrm>
          <a:prstGeom prst="rect">
            <a:avLst/>
          </a:prstGeom>
        </p:spPr>
        <p:txBody>
          <a:bodyPr wrap="square">
            <a:spAutoFit/>
          </a:bodyPr>
          <a:lstStyle/>
          <a:p>
            <a:pPr algn="ctr"/>
            <a:r>
              <a:rPr lang="en-GB" sz="4000" b="1" dirty="0">
                <a:solidFill>
                  <a:schemeClr val="bg1"/>
                </a:solidFill>
                <a:effectLst>
                  <a:outerShdw blurRad="38100" dist="38100" dir="2700000" algn="tl">
                    <a:srgbClr val="000000">
                      <a:alpha val="43137"/>
                    </a:srgbClr>
                  </a:outerShdw>
                </a:effectLst>
              </a:rPr>
              <a:t>MaREI Centre for Marine and Renewable Energy </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29" y="215722"/>
            <a:ext cx="1645920" cy="925721"/>
          </a:xfrm>
          <a:prstGeom prst="rect">
            <a:avLst/>
          </a:prstGeom>
        </p:spPr>
      </p:pic>
      <p:grpSp>
        <p:nvGrpSpPr>
          <p:cNvPr id="7" name="Group 6"/>
          <p:cNvGrpSpPr/>
          <p:nvPr/>
        </p:nvGrpSpPr>
        <p:grpSpPr>
          <a:xfrm>
            <a:off x="6972300" y="5896458"/>
            <a:ext cx="5219700" cy="738664"/>
            <a:chOff x="1849815" y="5727594"/>
            <a:chExt cx="7082440" cy="930370"/>
          </a:xfrm>
        </p:grpSpPr>
        <p:pic>
          <p:nvPicPr>
            <p:cNvPr id="2" name="Picture 1"/>
            <p:cNvPicPr>
              <a:picLocks noChangeAspect="1"/>
            </p:cNvPicPr>
            <p:nvPr/>
          </p:nvPicPr>
          <p:blipFill>
            <a:blip r:embed="rId5"/>
            <a:stretch>
              <a:fillRect/>
            </a:stretch>
          </p:blipFill>
          <p:spPr>
            <a:xfrm>
              <a:off x="7667670" y="5766898"/>
              <a:ext cx="1264585" cy="838200"/>
            </a:xfrm>
            <a:prstGeom prst="rect">
              <a:avLst/>
            </a:prstGeom>
          </p:spPr>
        </p:pic>
        <p:sp>
          <p:nvSpPr>
            <p:cNvPr id="8" name="TextBox 7"/>
            <p:cNvSpPr txBox="1"/>
            <p:nvPr/>
          </p:nvSpPr>
          <p:spPr>
            <a:xfrm>
              <a:off x="1849815" y="5727594"/>
              <a:ext cx="5817856" cy="930370"/>
            </a:xfrm>
            <a:prstGeom prst="rect">
              <a:avLst/>
            </a:prstGeom>
            <a:noFill/>
          </p:spPr>
          <p:txBody>
            <a:bodyPr wrap="none" rtlCol="0">
              <a:spAutoFit/>
            </a:bodyPr>
            <a:lstStyle/>
            <a:p>
              <a:pPr algn="r"/>
              <a:r>
                <a:rPr lang="en-GB" sz="1400" dirty="0"/>
                <a:t>This project has received funding from the </a:t>
              </a:r>
            </a:p>
            <a:p>
              <a:pPr algn="r"/>
              <a:r>
                <a:rPr lang="en-GB" sz="1400" dirty="0"/>
                <a:t>European Union’s Horizon 2020 research and innovation</a:t>
              </a:r>
            </a:p>
            <a:p>
              <a:pPr algn="r"/>
              <a:r>
                <a:rPr lang="en-GB" sz="1400" dirty="0"/>
                <a:t>Programme under grant no 788503  </a:t>
              </a:r>
            </a:p>
          </p:txBody>
        </p:sp>
      </p:grpSp>
      <p:sp>
        <p:nvSpPr>
          <p:cNvPr id="9" name="TextBox 8"/>
          <p:cNvSpPr txBox="1"/>
          <p:nvPr/>
        </p:nvSpPr>
        <p:spPr>
          <a:xfrm>
            <a:off x="1899822" y="1769285"/>
            <a:ext cx="9066727" cy="1200329"/>
          </a:xfrm>
          <a:prstGeom prst="rect">
            <a:avLst/>
          </a:prstGeom>
          <a:noFill/>
        </p:spPr>
        <p:txBody>
          <a:bodyPr wrap="square" rtlCol="0">
            <a:spAutoFit/>
          </a:bodyPr>
          <a:lstStyle/>
          <a:p>
            <a:pPr algn="ctr"/>
            <a:r>
              <a:rPr lang="en-GB" sz="2400" b="1" dirty="0">
                <a:solidFill>
                  <a:srgbClr val="FFFF00"/>
                </a:solidFill>
              </a:rPr>
              <a:t>Dr Gordon Dalton</a:t>
            </a:r>
          </a:p>
          <a:p>
            <a:pPr algn="ctr"/>
            <a:r>
              <a:rPr lang="en-GB" sz="2400" b="1" dirty="0">
                <a:solidFill>
                  <a:srgbClr val="FFFF00"/>
                </a:solidFill>
              </a:rPr>
              <a:t>Senior Research Fellow @ MaREI</a:t>
            </a:r>
          </a:p>
          <a:p>
            <a:pPr algn="ctr"/>
            <a:r>
              <a:rPr lang="en-GB" sz="2400" b="1" dirty="0">
                <a:solidFill>
                  <a:srgbClr val="FFFF00"/>
                </a:solidFill>
              </a:rPr>
              <a:t>	</a:t>
            </a:r>
            <a:r>
              <a:rPr lang="en-GB" sz="2000" b="1" dirty="0">
                <a:solidFill>
                  <a:srgbClr val="FFFF00"/>
                </a:solidFill>
              </a:rPr>
              <a:t>	</a:t>
            </a:r>
          </a:p>
        </p:txBody>
      </p:sp>
      <p:sp>
        <p:nvSpPr>
          <p:cNvPr id="10" name="Rectangle 9"/>
          <p:cNvSpPr/>
          <p:nvPr/>
        </p:nvSpPr>
        <p:spPr>
          <a:xfrm>
            <a:off x="385400" y="3585073"/>
            <a:ext cx="11960180" cy="2954655"/>
          </a:xfrm>
          <a:prstGeom prst="rect">
            <a:avLst/>
          </a:prstGeom>
        </p:spPr>
        <p:txBody>
          <a:bodyPr wrap="square">
            <a:spAutoFit/>
          </a:bodyPr>
          <a:lstStyle/>
          <a:p>
            <a:pPr algn="ctr"/>
            <a:r>
              <a:rPr lang="en-GB" sz="4800" b="1" dirty="0">
                <a:solidFill>
                  <a:schemeClr val="bg1"/>
                </a:solidFill>
                <a:effectLst>
                  <a:outerShdw blurRad="38100" dist="38100" dir="2700000" algn="tl">
                    <a:srgbClr val="000000">
                      <a:alpha val="43137"/>
                    </a:srgbClr>
                  </a:outerShdw>
                </a:effectLst>
              </a:rPr>
              <a:t>Two European H2020 projects</a:t>
            </a:r>
          </a:p>
          <a:p>
            <a:pPr algn="ctr"/>
            <a:r>
              <a:rPr lang="en-GB" sz="4800" b="1" dirty="0">
                <a:solidFill>
                  <a:schemeClr val="bg1"/>
                </a:solidFill>
                <a:effectLst>
                  <a:outerShdw blurRad="38100" dist="38100" dir="2700000" algn="tl">
                    <a:srgbClr val="000000">
                      <a:alpha val="43137"/>
                    </a:srgbClr>
                  </a:outerShdw>
                </a:effectLst>
              </a:rPr>
              <a:t>incorporating</a:t>
            </a:r>
            <a:endParaRPr lang="en-IE" sz="4500" b="1" dirty="0">
              <a:solidFill>
                <a:schemeClr val="bg1"/>
              </a:solidFill>
              <a:effectLst>
                <a:outerShdw blurRad="38100" dist="38100" dir="2700000" algn="tl">
                  <a:srgbClr val="000000">
                    <a:alpha val="43137"/>
                  </a:srgbClr>
                </a:outerShdw>
              </a:effectLst>
            </a:endParaRPr>
          </a:p>
          <a:p>
            <a:pPr algn="ctr"/>
            <a:r>
              <a:rPr lang="en-IE" sz="4500" b="1" dirty="0">
                <a:solidFill>
                  <a:srgbClr val="FFFF00"/>
                </a:solidFill>
                <a:effectLst>
                  <a:outerShdw blurRad="38100" dist="38100" dir="2700000" algn="tl">
                    <a:srgbClr val="000000">
                      <a:alpha val="43137"/>
                    </a:srgbClr>
                  </a:outerShdw>
                </a:effectLst>
              </a:rPr>
              <a:t>Science, Responsibility, SDGs: </a:t>
            </a:r>
          </a:p>
          <a:p>
            <a:pPr algn="ctr"/>
            <a:r>
              <a:rPr lang="en-IE" sz="4500" b="1" dirty="0">
                <a:solidFill>
                  <a:srgbClr val="FFFF00"/>
                </a:solidFill>
                <a:effectLst>
                  <a:outerShdw blurRad="38100" dist="38100" dir="2700000" algn="tl">
                    <a:srgbClr val="000000">
                      <a:alpha val="43137"/>
                    </a:srgbClr>
                  </a:outerShdw>
                </a:effectLst>
              </a:rPr>
              <a:t>Engaging the wider Community</a:t>
            </a:r>
          </a:p>
        </p:txBody>
      </p:sp>
      <p:pic>
        <p:nvPicPr>
          <p:cNvPr id="12" name="Picture 11"/>
          <p:cNvPicPr>
            <a:picLocks noChangeAspect="1"/>
          </p:cNvPicPr>
          <p:nvPr/>
        </p:nvPicPr>
        <p:blipFill>
          <a:blip r:embed="rId6"/>
          <a:stretch>
            <a:fillRect/>
          </a:stretch>
        </p:blipFill>
        <p:spPr>
          <a:xfrm>
            <a:off x="992335" y="987739"/>
            <a:ext cx="2836716" cy="2452076"/>
          </a:xfrm>
          <a:prstGeom prst="rect">
            <a:avLst/>
          </a:prstGeom>
        </p:spPr>
      </p:pic>
      <p:pic>
        <p:nvPicPr>
          <p:cNvPr id="11" name="Picture 10" descr="Logo&#10;&#10;Description automatically generated">
            <a:extLst>
              <a:ext uri="{FF2B5EF4-FFF2-40B4-BE49-F238E27FC236}">
                <a16:creationId xmlns:a16="http://schemas.microsoft.com/office/drawing/2014/main" id="{8957D183-E689-4360-8723-0316F0D08C7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5380" y="1114235"/>
            <a:ext cx="3077634" cy="2375444"/>
          </a:xfrm>
          <a:prstGeom prst="rect">
            <a:avLst/>
          </a:prstGeom>
          <a:solidFill>
            <a:schemeClr val="bg1"/>
          </a:solidFill>
        </p:spPr>
      </p:pic>
      <p:sp>
        <p:nvSpPr>
          <p:cNvPr id="4" name="Rectangle 3">
            <a:extLst>
              <a:ext uri="{FF2B5EF4-FFF2-40B4-BE49-F238E27FC236}">
                <a16:creationId xmlns:a16="http://schemas.microsoft.com/office/drawing/2014/main" id="{AE8C6BA9-91F0-451A-8034-E6D3DE06C7BD}"/>
              </a:ext>
            </a:extLst>
          </p:cNvPr>
          <p:cNvSpPr/>
          <p:nvPr/>
        </p:nvSpPr>
        <p:spPr>
          <a:xfrm>
            <a:off x="4513515" y="3244334"/>
            <a:ext cx="3164969" cy="369332"/>
          </a:xfrm>
          <a:prstGeom prst="rect">
            <a:avLst/>
          </a:prstGeom>
        </p:spPr>
        <p:txBody>
          <a:bodyPr wrap="none">
            <a:spAutoFit/>
          </a:bodyPr>
          <a:lstStyle/>
          <a:p>
            <a:r>
              <a:rPr lang="en-IE" dirty="0"/>
              <a:t>https://youtu.be/qBsTOrd2M9k</a:t>
            </a:r>
          </a:p>
        </p:txBody>
      </p:sp>
      <p:sp>
        <p:nvSpPr>
          <p:cNvPr id="13" name="Rectangle 12">
            <a:extLst>
              <a:ext uri="{FF2B5EF4-FFF2-40B4-BE49-F238E27FC236}">
                <a16:creationId xmlns:a16="http://schemas.microsoft.com/office/drawing/2014/main" id="{878A1400-DE56-425C-BEF8-B55DF927F05A}"/>
              </a:ext>
            </a:extLst>
          </p:cNvPr>
          <p:cNvSpPr/>
          <p:nvPr/>
        </p:nvSpPr>
        <p:spPr>
          <a:xfrm>
            <a:off x="4513515" y="3244334"/>
            <a:ext cx="3164969" cy="369332"/>
          </a:xfrm>
          <a:prstGeom prst="rect">
            <a:avLst/>
          </a:prstGeom>
        </p:spPr>
        <p:txBody>
          <a:bodyPr wrap="none">
            <a:spAutoFit/>
          </a:bodyPr>
          <a:lstStyle/>
          <a:p>
            <a:r>
              <a:rPr lang="en-IE" dirty="0"/>
              <a:t>https://youtu.be/qBsTOrd2M9k</a:t>
            </a:r>
          </a:p>
        </p:txBody>
      </p:sp>
    </p:spTree>
    <p:extLst>
      <p:ext uri="{BB962C8B-B14F-4D97-AF65-F5344CB8AC3E}">
        <p14:creationId xmlns:p14="http://schemas.microsoft.com/office/powerpoint/2010/main" val="1606921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42" y="144786"/>
            <a:ext cx="11520138" cy="659891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5162550" y="5718810"/>
            <a:ext cx="257175" cy="438150"/>
          </a:xfrm>
          <a:prstGeom prst="straightConnector1">
            <a:avLst/>
          </a:prstGeom>
          <a:noFill/>
          <a:ln w="6350" cap="flat" cmpd="sng" algn="ctr">
            <a:solidFill>
              <a:srgbClr val="5B9BD5"/>
            </a:solidFill>
            <a:prstDash val="solid"/>
            <a:miter lim="800000"/>
            <a:tailEnd type="triangle"/>
          </a:ln>
          <a:effectLst/>
        </p:spPr>
      </p:cxnSp>
      <p:cxnSp>
        <p:nvCxnSpPr>
          <p:cNvPr id="15" name="Straight Arrow Connector 14"/>
          <p:cNvCxnSpPr/>
          <p:nvPr/>
        </p:nvCxnSpPr>
        <p:spPr>
          <a:xfrm flipH="1" flipV="1">
            <a:off x="4794250" y="7924800"/>
            <a:ext cx="180975" cy="1905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217795" y="7705725"/>
            <a:ext cx="476250" cy="4286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81125" y="7482205"/>
            <a:ext cx="179070" cy="45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1211580" y="7315200"/>
            <a:ext cx="114300" cy="1676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531620" y="7169785"/>
            <a:ext cx="266700" cy="517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533525" y="6296025"/>
            <a:ext cx="131445" cy="6781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668780" y="6598920"/>
            <a:ext cx="45085" cy="281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 Box 5"/>
          <p:cNvSpPr txBox="1">
            <a:spLocks noChangeArrowheads="1"/>
          </p:cNvSpPr>
          <p:nvPr/>
        </p:nvSpPr>
        <p:spPr bwMode="auto">
          <a:xfrm>
            <a:off x="2220047" y="1571093"/>
            <a:ext cx="886223" cy="4619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Wind</a:t>
            </a:r>
            <a:endParaRPr kumimoji="0" lang="en-IE"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Turbine</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sp>
        <p:nvSpPr>
          <p:cNvPr id="5" name="Text Box 2"/>
          <p:cNvSpPr txBox="1">
            <a:spLocks noChangeArrowheads="1"/>
          </p:cNvSpPr>
          <p:nvPr/>
        </p:nvSpPr>
        <p:spPr bwMode="auto">
          <a:xfrm>
            <a:off x="200069" y="4809237"/>
            <a:ext cx="966844" cy="45860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Wave Energy</a:t>
            </a:r>
            <a:endParaRPr kumimoji="0" lang="en-IE" altLang="en-US" sz="1200" b="0" i="0" u="none" strike="noStrike" cap="none" normalizeH="0" baseline="0">
              <a:ln>
                <a:noFill/>
              </a:ln>
              <a:solidFill>
                <a:schemeClr val="tx1"/>
              </a:solidFill>
              <a:effectLst/>
              <a:latin typeface="Arial" panose="020B0604020202020204" pitchFamily="34" charset="0"/>
            </a:endParaRPr>
          </a:p>
        </p:txBody>
      </p:sp>
      <p:sp>
        <p:nvSpPr>
          <p:cNvPr id="6" name="Text Box 19"/>
          <p:cNvSpPr txBox="1">
            <a:spLocks noChangeArrowheads="1"/>
          </p:cNvSpPr>
          <p:nvPr/>
        </p:nvSpPr>
        <p:spPr bwMode="auto">
          <a:xfrm>
            <a:off x="916231" y="2152169"/>
            <a:ext cx="1099288" cy="7478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Desalination unit in container shed 1</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sp>
        <p:nvSpPr>
          <p:cNvPr id="7" name="Text Box 22"/>
          <p:cNvSpPr txBox="1">
            <a:spLocks noChangeArrowheads="1"/>
          </p:cNvSpPr>
          <p:nvPr/>
        </p:nvSpPr>
        <p:spPr bwMode="auto">
          <a:xfrm>
            <a:off x="1513564" y="3318341"/>
            <a:ext cx="569511" cy="3518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PVx4</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sp>
        <p:nvSpPr>
          <p:cNvPr id="8" name="Text Box 13"/>
          <p:cNvSpPr txBox="1">
            <a:spLocks noChangeArrowheads="1"/>
          </p:cNvSpPr>
          <p:nvPr/>
        </p:nvSpPr>
        <p:spPr bwMode="auto">
          <a:xfrm>
            <a:off x="1239568" y="5098531"/>
            <a:ext cx="940355" cy="56771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HPES </a:t>
            </a:r>
            <a:endParaRPr kumimoji="0" lang="en-IE"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Pressurised vessels x4</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sp>
        <p:nvSpPr>
          <p:cNvPr id="9" name="Text Box 11"/>
          <p:cNvSpPr txBox="1">
            <a:spLocks noChangeArrowheads="1"/>
          </p:cNvSpPr>
          <p:nvPr/>
        </p:nvSpPr>
        <p:spPr bwMode="auto">
          <a:xfrm>
            <a:off x="5481534" y="3098768"/>
            <a:ext cx="1215102" cy="5857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Aquaculture</a:t>
            </a:r>
            <a:endParaRPr kumimoji="0" lang="en-IE" altLang="en-US" sz="12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cage</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sp>
        <p:nvSpPr>
          <p:cNvPr id="10" name="Text Box 24"/>
          <p:cNvSpPr txBox="1">
            <a:spLocks noChangeArrowheads="1"/>
          </p:cNvSpPr>
          <p:nvPr/>
        </p:nvSpPr>
        <p:spPr bwMode="auto">
          <a:xfrm>
            <a:off x="6421670" y="5110109"/>
            <a:ext cx="1028002" cy="60870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Floating refuelling station</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sp>
        <p:nvSpPr>
          <p:cNvPr id="11" name="Text Box 5"/>
          <p:cNvSpPr txBox="1">
            <a:spLocks noChangeArrowheads="1"/>
          </p:cNvSpPr>
          <p:nvPr/>
        </p:nvSpPr>
        <p:spPr bwMode="auto">
          <a:xfrm>
            <a:off x="6936311" y="870260"/>
            <a:ext cx="1089469" cy="3549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Substation</a:t>
            </a:r>
            <a:endParaRPr kumimoji="0" lang="en-IE" altLang="en-US" sz="1200" b="0" i="0" u="none" strike="noStrike" cap="none" normalizeH="0" baseline="0">
              <a:ln>
                <a:noFill/>
              </a:ln>
              <a:solidFill>
                <a:schemeClr val="tx1"/>
              </a:solidFill>
              <a:effectLst/>
              <a:latin typeface="Arial" panose="020B0604020202020204" pitchFamily="34" charset="0"/>
            </a:endParaRPr>
          </a:p>
        </p:txBody>
      </p:sp>
      <p:sp>
        <p:nvSpPr>
          <p:cNvPr id="12" name="Text Box 6"/>
          <p:cNvSpPr txBox="1">
            <a:spLocks noChangeArrowheads="1"/>
          </p:cNvSpPr>
          <p:nvPr/>
        </p:nvSpPr>
        <p:spPr bwMode="auto">
          <a:xfrm>
            <a:off x="10261708" y="1829149"/>
            <a:ext cx="1086042" cy="4299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Water storage</a:t>
            </a:r>
            <a:endParaRPr kumimoji="0" lang="en-IE" altLang="en-US" sz="1200" b="0" i="0" u="none" strike="noStrike" cap="none" normalizeH="0" baseline="0">
              <a:ln>
                <a:noFill/>
              </a:ln>
              <a:solidFill>
                <a:schemeClr val="tx1"/>
              </a:solidFill>
              <a:effectLst/>
              <a:latin typeface="Arial" panose="020B0604020202020204" pitchFamily="34" charset="0"/>
            </a:endParaRPr>
          </a:p>
        </p:txBody>
      </p:sp>
      <p:sp>
        <p:nvSpPr>
          <p:cNvPr id="13" name="Text Box 9"/>
          <p:cNvSpPr txBox="1">
            <a:spLocks noChangeArrowheads="1"/>
          </p:cNvSpPr>
          <p:nvPr/>
        </p:nvSpPr>
        <p:spPr bwMode="auto">
          <a:xfrm>
            <a:off x="7658703" y="4909283"/>
            <a:ext cx="1216355" cy="35856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Electric cable</a:t>
            </a:r>
            <a:endParaRPr kumimoji="0" lang="en-IE" altLang="en-US" sz="1200" b="0" i="0" u="none" strike="noStrike" cap="none" normalizeH="0" baseline="0">
              <a:ln>
                <a:noFill/>
              </a:ln>
              <a:solidFill>
                <a:schemeClr val="tx1"/>
              </a:solidFill>
              <a:effectLst/>
              <a:latin typeface="Arial" panose="020B0604020202020204" pitchFamily="34" charset="0"/>
            </a:endParaRPr>
          </a:p>
        </p:txBody>
      </p:sp>
      <p:sp>
        <p:nvSpPr>
          <p:cNvPr id="14" name="Text Box 7"/>
          <p:cNvSpPr txBox="1">
            <a:spLocks noChangeArrowheads="1"/>
          </p:cNvSpPr>
          <p:nvPr/>
        </p:nvSpPr>
        <p:spPr bwMode="auto">
          <a:xfrm>
            <a:off x="8664320" y="5628701"/>
            <a:ext cx="1340294" cy="39558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Water pipe</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sp>
        <p:nvSpPr>
          <p:cNvPr id="16" name="Text Box 12"/>
          <p:cNvSpPr txBox="1">
            <a:spLocks noChangeArrowheads="1"/>
          </p:cNvSpPr>
          <p:nvPr/>
        </p:nvSpPr>
        <p:spPr bwMode="auto">
          <a:xfrm>
            <a:off x="4034870" y="2447835"/>
            <a:ext cx="1384855" cy="32440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Feeding Arm</a:t>
            </a:r>
            <a:endParaRPr kumimoji="0" lang="en-IE" altLang="en-US" sz="1200" b="0" i="0" u="none" strike="noStrike" cap="none" normalizeH="0" baseline="0">
              <a:ln>
                <a:noFill/>
              </a:ln>
              <a:solidFill>
                <a:schemeClr val="tx1"/>
              </a:solidFill>
              <a:effectLst/>
              <a:latin typeface="Arial" panose="020B0604020202020204" pitchFamily="34" charset="0"/>
            </a:endParaRPr>
          </a:p>
        </p:txBody>
      </p:sp>
      <p:sp>
        <p:nvSpPr>
          <p:cNvPr id="18" name="Text Box 14"/>
          <p:cNvSpPr txBox="1">
            <a:spLocks noChangeArrowheads="1"/>
          </p:cNvSpPr>
          <p:nvPr/>
        </p:nvSpPr>
        <p:spPr bwMode="auto">
          <a:xfrm>
            <a:off x="2931133" y="2445621"/>
            <a:ext cx="732009" cy="37054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Crane</a:t>
            </a:r>
            <a:endParaRPr kumimoji="0" lang="en-IE" altLang="en-US" sz="1200" b="0" i="0" u="none" strike="noStrike" cap="none" normalizeH="0" baseline="0">
              <a:ln>
                <a:noFill/>
              </a:ln>
              <a:solidFill>
                <a:schemeClr val="tx1"/>
              </a:solidFill>
              <a:effectLst/>
              <a:latin typeface="Arial" panose="020B0604020202020204" pitchFamily="34" charset="0"/>
            </a:endParaRPr>
          </a:p>
        </p:txBody>
      </p:sp>
      <p:sp>
        <p:nvSpPr>
          <p:cNvPr id="19" name="Text Box 23"/>
          <p:cNvSpPr txBox="1">
            <a:spLocks noChangeArrowheads="1"/>
          </p:cNvSpPr>
          <p:nvPr/>
        </p:nvSpPr>
        <p:spPr bwMode="auto">
          <a:xfrm>
            <a:off x="249223" y="3227295"/>
            <a:ext cx="1086044" cy="57475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IE"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EMS in container shed 1</a:t>
            </a:r>
            <a:endParaRPr kumimoji="0" lang="en-IE" altLang="en-US" sz="1200" b="0" i="0" u="none" strike="noStrike" cap="none" normalizeH="0" baseline="0" dirty="0">
              <a:ln>
                <a:noFill/>
              </a:ln>
              <a:solidFill>
                <a:schemeClr val="tx1"/>
              </a:solidFill>
              <a:effectLst/>
              <a:latin typeface="Arial" panose="020B0604020202020204" pitchFamily="34" charset="0"/>
            </a:endParaRPr>
          </a:p>
        </p:txBody>
      </p:sp>
      <p:cxnSp>
        <p:nvCxnSpPr>
          <p:cNvPr id="26" name="Straight Arrow Connector 25"/>
          <p:cNvCxnSpPr/>
          <p:nvPr/>
        </p:nvCxnSpPr>
        <p:spPr>
          <a:xfrm>
            <a:off x="1152525" y="6743700"/>
            <a:ext cx="647700" cy="3448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40"/>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cxnSp>
        <p:nvCxnSpPr>
          <p:cNvPr id="2058" name="Straight Arrow Connector 2057"/>
          <p:cNvCxnSpPr/>
          <p:nvPr/>
        </p:nvCxnSpPr>
        <p:spPr>
          <a:xfrm flipH="1">
            <a:off x="2460812" y="2033060"/>
            <a:ext cx="161364" cy="597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098369" y="3666724"/>
            <a:ext cx="1042475" cy="5535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962269" y="4885888"/>
            <a:ext cx="597926" cy="979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6421670" y="4809238"/>
            <a:ext cx="127653" cy="349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864415" y="5276838"/>
            <a:ext cx="161364" cy="597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9507071" y="5110109"/>
            <a:ext cx="237004" cy="4051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0403277" y="2218331"/>
            <a:ext cx="306810" cy="4243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519272" y="1187522"/>
            <a:ext cx="1095484" cy="4507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1922263" y="3640663"/>
            <a:ext cx="63554" cy="3061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358537" y="2947460"/>
            <a:ext cx="224118" cy="9993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024730" y="2720509"/>
            <a:ext cx="161364" cy="597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1974835" y="4291631"/>
            <a:ext cx="277741" cy="7787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16" idx="1"/>
          </p:cNvCxnSpPr>
          <p:nvPr/>
        </p:nvCxnSpPr>
        <p:spPr>
          <a:xfrm flipH="1">
            <a:off x="3676890" y="2610038"/>
            <a:ext cx="357980" cy="6172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920974" y="3375863"/>
            <a:ext cx="710490" cy="4178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01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6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63878922"/>
              </p:ext>
            </p:extLst>
          </p:nvPr>
        </p:nvGraphicFramePr>
        <p:xfrm>
          <a:off x="515155" y="115915"/>
          <a:ext cx="11256135" cy="6742084"/>
        </p:xfrm>
        <a:graphic>
          <a:graphicData uri="http://schemas.openxmlformats.org/drawingml/2006/table">
            <a:tbl>
              <a:tblPr firstRow="1" firstCol="1" bandRow="1">
                <a:tableStyleId>{5C22544A-7EE6-4342-B048-85BDC9FD1C3A}</a:tableStyleId>
              </a:tblPr>
              <a:tblGrid>
                <a:gridCol w="991359">
                  <a:extLst>
                    <a:ext uri="{9D8B030D-6E8A-4147-A177-3AD203B41FA5}">
                      <a16:colId xmlns:a16="http://schemas.microsoft.com/office/drawing/2014/main" val="1389030452"/>
                    </a:ext>
                  </a:extLst>
                </a:gridCol>
                <a:gridCol w="4225658">
                  <a:extLst>
                    <a:ext uri="{9D8B030D-6E8A-4147-A177-3AD203B41FA5}">
                      <a16:colId xmlns:a16="http://schemas.microsoft.com/office/drawing/2014/main" val="2019933600"/>
                    </a:ext>
                  </a:extLst>
                </a:gridCol>
                <a:gridCol w="6039118">
                  <a:extLst>
                    <a:ext uri="{9D8B030D-6E8A-4147-A177-3AD203B41FA5}">
                      <a16:colId xmlns:a16="http://schemas.microsoft.com/office/drawing/2014/main" val="1038323762"/>
                    </a:ext>
                  </a:extLst>
                </a:gridCol>
              </a:tblGrid>
              <a:tr h="258337">
                <a:tc gridSpan="2">
                  <a:txBody>
                    <a:bodyPr/>
                    <a:lstStyle/>
                    <a:p>
                      <a:pPr algn="ctr">
                        <a:spcAft>
                          <a:spcPts val="0"/>
                        </a:spcAft>
                      </a:pPr>
                      <a:r>
                        <a:rPr lang="en-GB" sz="1400">
                          <a:effectLst/>
                        </a:rPr>
                        <a:t>17 Sustainable Development Goals</a:t>
                      </a:r>
                      <a:endParaRPr lang="en-GB" sz="1400">
                        <a:effectLst/>
                        <a:latin typeface="Times New Roman" panose="02020603050405020304" pitchFamily="18" charset="0"/>
                        <a:ea typeface="Calibri" panose="020F0502020204030204" pitchFamily="34" charset="0"/>
                      </a:endParaRPr>
                    </a:p>
                  </a:txBody>
                  <a:tcPr marL="66152" marR="66152" marT="0" marB="0"/>
                </a:tc>
                <a:tc hMerge="1">
                  <a:txBody>
                    <a:bodyPr/>
                    <a:lstStyle/>
                    <a:p>
                      <a:endParaRPr lang="en-GB"/>
                    </a:p>
                  </a:txBody>
                  <a:tcPr/>
                </a:tc>
                <a:tc>
                  <a:txBody>
                    <a:bodyPr/>
                    <a:lstStyle/>
                    <a:p>
                      <a:pPr algn="ctr">
                        <a:spcAft>
                          <a:spcPts val="0"/>
                        </a:spcAft>
                      </a:pPr>
                      <a:r>
                        <a:rPr lang="en-GB" sz="1400">
                          <a:effectLst/>
                        </a:rPr>
                        <a:t>MUSICA contribution</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2890874827"/>
                  </a:ext>
                </a:extLst>
              </a:tr>
              <a:tr h="258337">
                <a:tc gridSpan="3">
                  <a:txBody>
                    <a:bodyPr/>
                    <a:lstStyle/>
                    <a:p>
                      <a:pPr algn="ctr">
                        <a:spcAft>
                          <a:spcPts val="0"/>
                        </a:spcAft>
                      </a:pPr>
                      <a:r>
                        <a:rPr lang="en-GB" sz="1400">
                          <a:effectLst/>
                        </a:rPr>
                        <a:t>Building a Living Economy</a:t>
                      </a:r>
                      <a:endParaRPr lang="en-GB" sz="1400">
                        <a:effectLst/>
                        <a:latin typeface="Times New Roman" panose="02020603050405020304" pitchFamily="18" charset="0"/>
                        <a:ea typeface="Calibri" panose="020F0502020204030204" pitchFamily="34" charset="0"/>
                      </a:endParaRPr>
                    </a:p>
                  </a:txBody>
                  <a:tcPr marL="66152" marR="66152"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19501292"/>
                  </a:ext>
                </a:extLst>
              </a:tr>
              <a:tr h="475728">
                <a:tc>
                  <a:txBody>
                    <a:bodyPr/>
                    <a:lstStyle/>
                    <a:p>
                      <a:pPr algn="just">
                        <a:spcAft>
                          <a:spcPts val="0"/>
                        </a:spcAft>
                      </a:pPr>
                      <a:r>
                        <a:rPr lang="en-GB" sz="1400">
                          <a:effectLst/>
                        </a:rPr>
                        <a:t>Goal 7</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Ensure access to affordable, reliable, sustainable and modern energy for all</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MUSICA MUP will provide competitively priced renewable electricity for islanders</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2255456295"/>
                  </a:ext>
                </a:extLst>
              </a:tr>
              <a:tr h="475728">
                <a:tc>
                  <a:txBody>
                    <a:bodyPr/>
                    <a:lstStyle/>
                    <a:p>
                      <a:pPr algn="just">
                        <a:spcAft>
                          <a:spcPts val="0"/>
                        </a:spcAft>
                      </a:pPr>
                      <a:r>
                        <a:rPr lang="en-GB" sz="1400">
                          <a:effectLst/>
                        </a:rPr>
                        <a:t>Goal 9</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Resilient infrastructure, inclusive, sustainable industrialization innovation</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MUSICA provides one-stop shop sustainable and economical, energy Blue growth solution for small island. </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862216438"/>
                  </a:ext>
                </a:extLst>
              </a:tr>
              <a:tr h="475728">
                <a:tc>
                  <a:txBody>
                    <a:bodyPr/>
                    <a:lstStyle/>
                    <a:p>
                      <a:pPr algn="just">
                        <a:spcAft>
                          <a:spcPts val="0"/>
                        </a:spcAft>
                      </a:pPr>
                      <a:r>
                        <a:rPr lang="en-GB" sz="1400">
                          <a:effectLst/>
                        </a:rPr>
                        <a:t>Goal 12</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Ensure sustainable consumption and production patterns</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MUSICA RES Smart DSM ensures islanders will become educated and sustainable energy efficient consumers.</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1252706659"/>
                  </a:ext>
                </a:extLst>
              </a:tr>
              <a:tr h="258337">
                <a:tc gridSpan="3">
                  <a:txBody>
                    <a:bodyPr/>
                    <a:lstStyle/>
                    <a:p>
                      <a:pPr algn="ctr">
                        <a:spcAft>
                          <a:spcPts val="0"/>
                        </a:spcAft>
                      </a:pPr>
                      <a:r>
                        <a:rPr lang="en-GB" sz="1400">
                          <a:effectLst/>
                        </a:rPr>
                        <a:t>Protecting capabilities and flourishing</a:t>
                      </a:r>
                      <a:endParaRPr lang="en-GB" sz="1400">
                        <a:effectLst/>
                        <a:latin typeface="Times New Roman" panose="02020603050405020304" pitchFamily="18" charset="0"/>
                        <a:ea typeface="Calibri" panose="020F0502020204030204" pitchFamily="34" charset="0"/>
                      </a:endParaRPr>
                    </a:p>
                  </a:txBody>
                  <a:tcPr marL="66152" marR="66152"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7793455"/>
                  </a:ext>
                </a:extLst>
              </a:tr>
              <a:tr h="475728">
                <a:tc>
                  <a:txBody>
                    <a:bodyPr/>
                    <a:lstStyle/>
                    <a:p>
                      <a:pPr algn="just">
                        <a:spcAft>
                          <a:spcPts val="0"/>
                        </a:spcAft>
                      </a:pPr>
                      <a:r>
                        <a:rPr lang="en-GB" sz="1400">
                          <a:effectLst/>
                        </a:rPr>
                        <a:t>Goal 1</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dirty="0">
                          <a:effectLst/>
                        </a:rPr>
                        <a:t>End poverty in all its forms everywhere</a:t>
                      </a:r>
                      <a:endParaRPr lang="en-GB" sz="1400" dirty="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1] provide more economical energy for small islands. 2] stimulate industry, new Blue Growth and tourism </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1808005304"/>
                  </a:ext>
                </a:extLst>
              </a:tr>
              <a:tr h="475728">
                <a:tc>
                  <a:txBody>
                    <a:bodyPr/>
                    <a:lstStyle/>
                    <a:p>
                      <a:pPr algn="just">
                        <a:spcAft>
                          <a:spcPts val="0"/>
                        </a:spcAft>
                      </a:pPr>
                      <a:r>
                        <a:rPr lang="en-GB" sz="1400">
                          <a:effectLst/>
                        </a:rPr>
                        <a:t>Goal 2</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End hunger, achieve food security and promote sustainable agriculture</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MUSICA MUP will provide new opportunities for offshore aquaculture, providing new food sources.</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1397777771"/>
                  </a:ext>
                </a:extLst>
              </a:tr>
              <a:tr h="475728">
                <a:tc>
                  <a:txBody>
                    <a:bodyPr/>
                    <a:lstStyle/>
                    <a:p>
                      <a:pPr algn="just">
                        <a:spcAft>
                          <a:spcPts val="0"/>
                        </a:spcAft>
                      </a:pPr>
                      <a:r>
                        <a:rPr lang="en-GB" sz="1400">
                          <a:effectLst/>
                        </a:rPr>
                        <a:t>Goal 4</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Inclusive and equitable quality education , lifelong learning opportunities for all</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WP6 is dedicated to RRI, public engagement and quadruple helix participation providing social innovation</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4065219800"/>
                  </a:ext>
                </a:extLst>
              </a:tr>
              <a:tr h="475728">
                <a:tc>
                  <a:txBody>
                    <a:bodyPr/>
                    <a:lstStyle/>
                    <a:p>
                      <a:pPr algn="just">
                        <a:spcAft>
                          <a:spcPts val="0"/>
                        </a:spcAft>
                      </a:pPr>
                      <a:r>
                        <a:rPr lang="en-GB" sz="1400">
                          <a:effectLst/>
                        </a:rPr>
                        <a:t>Goal 5</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Achieve gender equality and empower all women and girls</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WP6 will ensure Gender Equality and diversity is achieved in the project and business plans, and public engagement</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300521748"/>
                  </a:ext>
                </a:extLst>
              </a:tr>
              <a:tr h="475728">
                <a:tc>
                  <a:txBody>
                    <a:bodyPr/>
                    <a:lstStyle/>
                    <a:p>
                      <a:pPr algn="just">
                        <a:spcAft>
                          <a:spcPts val="0"/>
                        </a:spcAft>
                      </a:pPr>
                      <a:r>
                        <a:rPr lang="en-GB" sz="1400">
                          <a:effectLst/>
                        </a:rPr>
                        <a:t>Goal 16</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Peaceful and inclusive societies for sustainable development, </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The MUSICA project will promote academic and industrial cooperation in the Aegean area, transnational cooperation, </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918265699"/>
                  </a:ext>
                </a:extLst>
              </a:tr>
              <a:tr h="475728">
                <a:tc>
                  <a:txBody>
                    <a:bodyPr/>
                    <a:lstStyle/>
                    <a:p>
                      <a:pPr algn="just">
                        <a:spcAft>
                          <a:spcPts val="0"/>
                        </a:spcAft>
                      </a:pPr>
                      <a:r>
                        <a:rPr lang="en-GB" sz="1400">
                          <a:effectLst/>
                        </a:rPr>
                        <a:t>Goal 17</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Strengthen implementation of global partnership for sustainable development</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MUSICA innovation vision is global, assisting global endeavour in decarbonising , whilst promoting industry</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2066945481"/>
                  </a:ext>
                </a:extLst>
              </a:tr>
              <a:tr h="258337">
                <a:tc gridSpan="3">
                  <a:txBody>
                    <a:bodyPr/>
                    <a:lstStyle/>
                    <a:p>
                      <a:pPr algn="ctr">
                        <a:spcAft>
                          <a:spcPts val="0"/>
                        </a:spcAft>
                      </a:pPr>
                      <a:r>
                        <a:rPr lang="en-GB" sz="1400">
                          <a:effectLst/>
                        </a:rPr>
                        <a:t>Staying within Planetary Boundaries</a:t>
                      </a:r>
                      <a:endParaRPr lang="en-GB" sz="1400">
                        <a:effectLst/>
                        <a:latin typeface="Times New Roman" panose="02020603050405020304" pitchFamily="18" charset="0"/>
                        <a:ea typeface="Calibri" panose="020F0502020204030204" pitchFamily="34" charset="0"/>
                      </a:endParaRPr>
                    </a:p>
                  </a:txBody>
                  <a:tcPr marL="66152" marR="66152"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33171343"/>
                  </a:ext>
                </a:extLst>
              </a:tr>
              <a:tr h="475728">
                <a:tc>
                  <a:txBody>
                    <a:bodyPr/>
                    <a:lstStyle/>
                    <a:p>
                      <a:pPr algn="just">
                        <a:spcAft>
                          <a:spcPts val="0"/>
                        </a:spcAft>
                      </a:pPr>
                      <a:r>
                        <a:rPr lang="en-GB" sz="1400">
                          <a:effectLst/>
                        </a:rPr>
                        <a:t>Goal 6</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Ensure availability and sustainable management of water </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MUSICA  provides fresh water provision, renewably sustainably supplied, targeting water scare islands. </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2944341540"/>
                  </a:ext>
                </a:extLst>
              </a:tr>
              <a:tr h="475728">
                <a:tc>
                  <a:txBody>
                    <a:bodyPr/>
                    <a:lstStyle/>
                    <a:p>
                      <a:pPr algn="just">
                        <a:spcAft>
                          <a:spcPts val="0"/>
                        </a:spcAft>
                      </a:pPr>
                      <a:r>
                        <a:rPr lang="en-GB" sz="1400">
                          <a:effectLst/>
                        </a:rPr>
                        <a:t>Goal 13</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Take urgent action to combat climate change and its impacts</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MUSICA smart ICT ensures energy efficiency and smart energy consumption, renewably created fresh water </a:t>
                      </a:r>
                      <a:endParaRPr lang="en-GB" sz="140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1174925684"/>
                  </a:ext>
                </a:extLst>
              </a:tr>
              <a:tr h="475728">
                <a:tc>
                  <a:txBody>
                    <a:bodyPr/>
                    <a:lstStyle/>
                    <a:p>
                      <a:pPr algn="just">
                        <a:spcAft>
                          <a:spcPts val="0"/>
                        </a:spcAft>
                      </a:pPr>
                      <a:r>
                        <a:rPr lang="en-GB" sz="1400">
                          <a:effectLst/>
                        </a:rPr>
                        <a:t>Goal 14</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a:effectLst/>
                        </a:rPr>
                        <a:t>Conserve and sustainably use the oceans, for sustainable development</a:t>
                      </a:r>
                      <a:endParaRPr lang="en-GB" sz="1400">
                        <a:effectLst/>
                        <a:latin typeface="Times New Roman" panose="02020603050405020304" pitchFamily="18" charset="0"/>
                        <a:ea typeface="Calibri" panose="020F0502020204030204" pitchFamily="34" charset="0"/>
                      </a:endParaRPr>
                    </a:p>
                  </a:txBody>
                  <a:tcPr marL="66152" marR="66152" marT="0" marB="0"/>
                </a:tc>
                <a:tc>
                  <a:txBody>
                    <a:bodyPr/>
                    <a:lstStyle/>
                    <a:p>
                      <a:pPr algn="just">
                        <a:spcAft>
                          <a:spcPts val="0"/>
                        </a:spcAft>
                      </a:pPr>
                      <a:r>
                        <a:rPr lang="en-GB" sz="1400" dirty="0">
                          <a:effectLst/>
                        </a:rPr>
                        <a:t>MUSICA is a marine solution for islands, fosters marine Blue growth enterprises, sustainable RES , aquaculture</a:t>
                      </a:r>
                      <a:endParaRPr lang="en-GB" sz="1400" dirty="0">
                        <a:effectLst/>
                        <a:latin typeface="Times New Roman" panose="02020603050405020304" pitchFamily="18" charset="0"/>
                        <a:ea typeface="Calibri" panose="020F0502020204030204" pitchFamily="34" charset="0"/>
                      </a:endParaRPr>
                    </a:p>
                  </a:txBody>
                  <a:tcPr marL="66152" marR="66152" marT="0" marB="0"/>
                </a:tc>
                <a:extLst>
                  <a:ext uri="{0D108BD9-81ED-4DB2-BD59-A6C34878D82A}">
                    <a16:rowId xmlns:a16="http://schemas.microsoft.com/office/drawing/2014/main" val="1451298635"/>
                  </a:ext>
                </a:extLst>
              </a:tr>
            </a:tbl>
          </a:graphicData>
        </a:graphic>
      </p:graphicFrame>
    </p:spTree>
    <p:extLst>
      <p:ext uri="{BB962C8B-B14F-4D97-AF65-F5344CB8AC3E}">
        <p14:creationId xmlns:p14="http://schemas.microsoft.com/office/powerpoint/2010/main" val="4186261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031" y="1532327"/>
            <a:ext cx="12088969" cy="4351338"/>
          </a:xfrm>
        </p:spPr>
        <p:txBody>
          <a:bodyPr>
            <a:noAutofit/>
          </a:bodyPr>
          <a:lstStyle/>
          <a:p>
            <a:r>
              <a:rPr lang="en-IE" sz="2400" b="1" dirty="0"/>
              <a:t>MUSICA Objective 7: </a:t>
            </a:r>
            <a:r>
              <a:rPr lang="en-IE" sz="2400" dirty="0"/>
              <a:t>Maximise the acceptance and use of RES and the decarbonisation plans by the islanders by</a:t>
            </a:r>
            <a:r>
              <a:rPr lang="en-IE" sz="2400" b="1" dirty="0"/>
              <a:t> e</a:t>
            </a:r>
            <a:r>
              <a:rPr lang="en-GB" sz="2400" dirty="0" err="1"/>
              <a:t>mbedding</a:t>
            </a:r>
            <a:r>
              <a:rPr lang="en-GB" sz="2400" dirty="0"/>
              <a:t> the principles of </a:t>
            </a:r>
          </a:p>
          <a:p>
            <a:pPr lvl="1"/>
            <a:r>
              <a:rPr lang="en-GB" dirty="0"/>
              <a:t>Responsible Research and Development(RRI). </a:t>
            </a:r>
          </a:p>
          <a:p>
            <a:pPr lvl="1"/>
            <a:r>
              <a:rPr lang="en-GB" dirty="0"/>
              <a:t>SDGs</a:t>
            </a:r>
          </a:p>
          <a:p>
            <a:pPr marL="457200" lvl="1" indent="0">
              <a:buNone/>
            </a:pPr>
            <a:r>
              <a:rPr lang="en-GB" dirty="0"/>
              <a:t>MUSICA will align its impacts to contribute to SDGs and Grand Challenges. </a:t>
            </a:r>
            <a:r>
              <a:rPr lang="en-IE" dirty="0"/>
              <a:t>World leaders adopted the 2030 Agenda for Sustainable Development (2030 Agenda) with the SDGs as its core. The EU was instrumental in shaping the global 2030 Agenda, which is fully consistent with Europe's vision and has now become the world's blueprint for global sustainable development. </a:t>
            </a:r>
            <a:r>
              <a:rPr lang="en-GB" dirty="0"/>
              <a:t>MUSICA will ensure it contributes to the SDGs for EU islands. MUSICA is directly relevant to Target 14 which refers to ocean energy and desalination from RES. </a:t>
            </a:r>
          </a:p>
          <a:p>
            <a:pPr marL="457200" lvl="1" indent="0">
              <a:buNone/>
            </a:pPr>
            <a:endParaRPr lang="en-GB" dirty="0"/>
          </a:p>
        </p:txBody>
      </p:sp>
    </p:spTree>
    <p:extLst>
      <p:ext uri="{BB962C8B-B14F-4D97-AF65-F5344CB8AC3E}">
        <p14:creationId xmlns:p14="http://schemas.microsoft.com/office/powerpoint/2010/main" val="10404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b="1" dirty="0"/>
              <a:t>MUSICA T6.4 Internal RRI in MUSICA evaluation cycle and align MUSICA impacts with SDGs. </a:t>
            </a:r>
          </a:p>
          <a:p>
            <a:pPr marL="0" indent="0">
              <a:buNone/>
            </a:pPr>
            <a:r>
              <a:rPr lang="en-GB" dirty="0"/>
              <a:t>Adopting best practice from RRING and GRRIP projects, reflect and evaluate performance of MUSICA on</a:t>
            </a:r>
          </a:p>
          <a:p>
            <a:pPr lvl="2"/>
            <a:r>
              <a:rPr lang="en-GB" sz="2800" dirty="0"/>
              <a:t>5 RRI pillars: Ethics/integrity, open access, STEM, gender equality, public engagement. </a:t>
            </a:r>
          </a:p>
          <a:p>
            <a:pPr lvl="2"/>
            <a:r>
              <a:rPr lang="en-GB" sz="2800" dirty="0"/>
              <a:t>Align MUSICA impacts with SDGs by embedding the principles of RRI.</a:t>
            </a:r>
          </a:p>
        </p:txBody>
      </p:sp>
    </p:spTree>
    <p:extLst>
      <p:ext uri="{BB962C8B-B14F-4D97-AF65-F5344CB8AC3E}">
        <p14:creationId xmlns:p14="http://schemas.microsoft.com/office/powerpoint/2010/main" val="3758339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BFD1F2-49F8-4459-92DD-07912F3E7237}"/>
              </a:ext>
            </a:extLst>
          </p:cNvPr>
          <p:cNvSpPr>
            <a:spLocks noGrp="1"/>
          </p:cNvSpPr>
          <p:nvPr>
            <p:ph idx="1"/>
          </p:nvPr>
        </p:nvSpPr>
        <p:spPr/>
        <p:txBody>
          <a:bodyPr>
            <a:normAutofit/>
          </a:bodyPr>
          <a:lstStyle/>
          <a:p>
            <a:r>
              <a:rPr lang="en-IE" b="1" dirty="0"/>
              <a:t>RRING T6.1 Align RRI to advance the UN SDGs </a:t>
            </a:r>
            <a:endParaRPr lang="en-IE" dirty="0"/>
          </a:p>
          <a:p>
            <a:r>
              <a:rPr lang="en-IE" dirty="0"/>
              <a:t>T6.1.1 Compile deliverables on SDG:</a:t>
            </a:r>
          </a:p>
          <a:p>
            <a:pPr lvl="1"/>
            <a:r>
              <a:rPr lang="en-IE" dirty="0"/>
              <a:t>WP3: Review the SDGs and initial reaction to RRI alignment concept including outcomes of 5 Geographic workshops</a:t>
            </a:r>
          </a:p>
          <a:p>
            <a:pPr lvl="1"/>
            <a:r>
              <a:rPr lang="en-IE" dirty="0"/>
              <a:t>WP4: Report on Global SDG and RRI comparative analysis and mutual learning opportunities.  Outcomes of WP4 Global workshop and RRI relevance to SDG</a:t>
            </a:r>
          </a:p>
          <a:p>
            <a:pPr lvl="1"/>
            <a:r>
              <a:rPr lang="en-IE" dirty="0"/>
              <a:t>WP5: Review RRI competitive advantages, obstacles and relevance SDGs</a:t>
            </a:r>
          </a:p>
          <a:p>
            <a:r>
              <a:rPr lang="en-IE" dirty="0"/>
              <a:t>T6.1.2 Position report on how RRI maps to SDG, geographic variations and recommendations to advance SDG and Grand challenges based on RRI.</a:t>
            </a:r>
          </a:p>
          <a:p>
            <a:endParaRPr lang="en-IE" dirty="0"/>
          </a:p>
        </p:txBody>
      </p:sp>
    </p:spTree>
    <p:extLst>
      <p:ext uri="{BB962C8B-B14F-4D97-AF65-F5344CB8AC3E}">
        <p14:creationId xmlns:p14="http://schemas.microsoft.com/office/powerpoint/2010/main" val="349912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4877" y="4879427"/>
            <a:ext cx="4069902" cy="830997"/>
          </a:xfrm>
          <a:prstGeom prst="rect">
            <a:avLst/>
          </a:prstGeom>
          <a:noFill/>
        </p:spPr>
        <p:txBody>
          <a:bodyPr wrap="square" rtlCol="0">
            <a:spAutoFit/>
          </a:bodyPr>
          <a:lstStyle/>
          <a:p>
            <a:pPr algn="ctr"/>
            <a:r>
              <a:rPr lang="en-GB" sz="4800" b="1" dirty="0"/>
              <a:t>Thank You</a:t>
            </a:r>
          </a:p>
        </p:txBody>
      </p:sp>
      <p:sp>
        <p:nvSpPr>
          <p:cNvPr id="3" name="Content Placeholder 2"/>
          <p:cNvSpPr>
            <a:spLocks noGrp="1"/>
          </p:cNvSpPr>
          <p:nvPr>
            <p:ph idx="1"/>
          </p:nvPr>
        </p:nvSpPr>
        <p:spPr>
          <a:xfrm>
            <a:off x="4107180" y="1253331"/>
            <a:ext cx="10515600" cy="4351338"/>
          </a:xfrm>
        </p:spPr>
        <p:txBody>
          <a:bodyPr/>
          <a:lstStyle/>
          <a:p>
            <a:endParaRPr lang="en-GB" dirty="0"/>
          </a:p>
          <a:p>
            <a:endParaRPr lang="en-GB" dirty="0"/>
          </a:p>
          <a:p>
            <a:endParaRPr lang="en-GB" dirty="0"/>
          </a:p>
          <a:p>
            <a:endParaRPr lang="en-GB" dirty="0"/>
          </a:p>
          <a:p>
            <a:endParaRPr lang="en-GB" dirty="0"/>
          </a:p>
          <a:p>
            <a:endParaRPr lang="en-GB" dirty="0"/>
          </a:p>
        </p:txBody>
      </p:sp>
      <p:pic>
        <p:nvPicPr>
          <p:cNvPr id="5" name="Picture 4"/>
          <p:cNvPicPr>
            <a:picLocks noChangeAspect="1"/>
          </p:cNvPicPr>
          <p:nvPr/>
        </p:nvPicPr>
        <p:blipFill>
          <a:blip r:embed="rId2"/>
          <a:stretch>
            <a:fillRect/>
          </a:stretch>
        </p:blipFill>
        <p:spPr>
          <a:xfrm>
            <a:off x="1201370" y="1385873"/>
            <a:ext cx="3967569" cy="3429593"/>
          </a:xfrm>
          <a:prstGeom prst="rect">
            <a:avLst/>
          </a:prstGeom>
        </p:spPr>
      </p:pic>
      <p:sp>
        <p:nvSpPr>
          <p:cNvPr id="7" name="Rectangle 6"/>
          <p:cNvSpPr/>
          <p:nvPr/>
        </p:nvSpPr>
        <p:spPr>
          <a:xfrm>
            <a:off x="708337" y="-70575"/>
            <a:ext cx="4275786" cy="1532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ogo&#10;&#10;Description automatically generated">
            <a:extLst>
              <a:ext uri="{FF2B5EF4-FFF2-40B4-BE49-F238E27FC236}">
                <a16:creationId xmlns:a16="http://schemas.microsoft.com/office/drawing/2014/main" id="{BF2BB6F9-8424-492B-90AF-438F3908F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910" y="1815184"/>
            <a:ext cx="3709720" cy="2863314"/>
          </a:xfrm>
          <a:prstGeom prst="rect">
            <a:avLst/>
          </a:prstGeom>
          <a:solidFill>
            <a:schemeClr val="bg1"/>
          </a:solidFill>
        </p:spPr>
      </p:pic>
    </p:spTree>
    <p:extLst>
      <p:ext uri="{BB962C8B-B14F-4D97-AF65-F5344CB8AC3E}">
        <p14:creationId xmlns:p14="http://schemas.microsoft.com/office/powerpoint/2010/main" val="3074784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7899</TotalTime>
  <Words>722</Words>
  <Application>Microsoft Office PowerPoint</Application>
  <PresentationFormat>Widescreen</PresentationFormat>
  <Paragraphs>92</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College Cork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Leyne, Kevin</dc:creator>
  <cp:lastModifiedBy>Dalton, Gordon</cp:lastModifiedBy>
  <cp:revision>68</cp:revision>
  <dcterms:created xsi:type="dcterms:W3CDTF">2018-02-01T12:19:29Z</dcterms:created>
  <dcterms:modified xsi:type="dcterms:W3CDTF">2020-11-24T17:20:19Z</dcterms:modified>
</cp:coreProperties>
</file>