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6"/>
  </p:notesMasterIdLst>
  <p:sldIdLst>
    <p:sldId id="256" r:id="rId5"/>
  </p:sldIdLst>
  <p:sldSz cx="18288000" cy="10287000"/>
  <p:notesSz cx="6858000" cy="9144000"/>
  <p:embeddedFontLst>
    <p:embeddedFont>
      <p:font typeface="Arial" panose="020B0604020202020204" pitchFamily="34" charset="0"/>
      <p:regular r:id="rId7"/>
    </p:embeddedFont>
    <p:embeddedFont>
      <p:font typeface="Arial Bold" panose="020B0704020202020204" pitchFamily="34" charset="0"/>
      <p:regular r:id="rId8"/>
      <p:bold r:id="rId9"/>
    </p:embeddedFont>
    <p:embeddedFont>
      <p:font typeface="Open Sans" panose="020B0606030504020204" pitchFamily="34" charset="0"/>
      <p:regular r:id="rId10"/>
      <p:bold r:id="rId11"/>
      <p:italic r:id="rId12"/>
      <p:boldItalic r:id="rId13"/>
    </p:embeddedFont>
    <p:embeddedFont>
      <p:font typeface="Open Sans Bold" panose="020B0806030504020204" pitchFamily="34" charset="0"/>
      <p:regular r:id="rId14"/>
      <p:bold r:id="rId15"/>
    </p:embeddedFont>
    <p:embeddedFont>
      <p:font typeface="Open Sans Italics" panose="020B0604020202020204" charset="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font" Target="fonts/font7.fntdata"/><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font" Target="fonts/font1.fntdata"/><Relationship Id="rId12" Type="http://schemas.openxmlformats.org/officeDocument/2006/relationships/font" Target="fonts/font6.fntdata"/><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font" Target="fonts/font10.fntdata"/><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font" Target="fonts/font5.fntdata"/><Relationship Id="rId5" Type="http://schemas.openxmlformats.org/officeDocument/2006/relationships/slide" Target="slides/slide1.xml"/><Relationship Id="rId15" Type="http://schemas.openxmlformats.org/officeDocument/2006/relationships/font" Target="fonts/font9.fntdata"/><Relationship Id="rId10" Type="http://schemas.openxmlformats.org/officeDocument/2006/relationships/font" Target="fonts/font4.fntdata"/><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font" Target="fonts/font3.fntdata"/><Relationship Id="rId14"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27.11.2023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algorithm is to be used for all women and should be clearly displayed in all relevant clinical areas. </a:t>
            </a:r>
          </a:p>
          <a:p>
            <a:r>
              <a:rPr lang="en-US"/>
              <a:t>To prevent a PPH, prophylaxis displayed in green in this algorithm includes a dose of oxytocin given once the baby’s shoulders are delivered.</a:t>
            </a:r>
          </a:p>
          <a:p>
            <a:r>
              <a:rPr lang="en-US"/>
              <a:t>If there is ongoing blood loss once the placenta has been delivered further oxytocin should be administered as explained in the yellow box.  In addition the management of PPH algorithm needs to be followed as summarised in the yellow box at the top of this slide.  Second line management for ongoing blood loss includes syntometrine unless CI as displayed in the orange box, this is followed by carboprost as appropriate, consider the red box.  Administer 1g tranexamic acid IV early. Medication is just one part of the management of a PPH, all other steps should be taken simultaneously and in timely fashion. </a:t>
            </a:r>
          </a:p>
          <a:p>
            <a:r>
              <a:rPr lang="en-US"/>
              <a:t>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jpe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76630" y="3067082"/>
            <a:ext cx="11601628" cy="7393220"/>
            <a:chOff x="0" y="0"/>
            <a:chExt cx="15468838" cy="9857626"/>
          </a:xfrm>
        </p:grpSpPr>
        <p:sp>
          <p:nvSpPr>
            <p:cNvPr id="3" name="Freeform 3"/>
            <p:cNvSpPr/>
            <p:nvPr/>
          </p:nvSpPr>
          <p:spPr>
            <a:xfrm>
              <a:off x="0" y="0"/>
              <a:ext cx="15468854" cy="9857740"/>
            </a:xfrm>
            <a:custGeom>
              <a:avLst/>
              <a:gdLst/>
              <a:ahLst/>
              <a:cxnLst/>
              <a:rect l="l" t="t" r="r" b="b"/>
              <a:pathLst>
                <a:path w="15468854" h="9857740">
                  <a:moveTo>
                    <a:pt x="0" y="2464435"/>
                  </a:moveTo>
                  <a:lnTo>
                    <a:pt x="10539984" y="2464435"/>
                  </a:lnTo>
                  <a:lnTo>
                    <a:pt x="10539984" y="0"/>
                  </a:lnTo>
                  <a:lnTo>
                    <a:pt x="15468854" y="4928870"/>
                  </a:lnTo>
                  <a:lnTo>
                    <a:pt x="10539984" y="9857740"/>
                  </a:lnTo>
                  <a:lnTo>
                    <a:pt x="10539984" y="7393178"/>
                  </a:lnTo>
                  <a:lnTo>
                    <a:pt x="0" y="7393178"/>
                  </a:lnTo>
                  <a:close/>
                </a:path>
              </a:pathLst>
            </a:custGeom>
            <a:solidFill>
              <a:srgbClr val="FFE8CB"/>
            </a:solidFill>
          </p:spPr>
        </p:sp>
      </p:grpSp>
      <p:grpSp>
        <p:nvGrpSpPr>
          <p:cNvPr id="4" name="Group 4"/>
          <p:cNvGrpSpPr/>
          <p:nvPr/>
        </p:nvGrpSpPr>
        <p:grpSpPr>
          <a:xfrm>
            <a:off x="5467476" y="4967816"/>
            <a:ext cx="3593894" cy="3591750"/>
            <a:chOff x="0" y="0"/>
            <a:chExt cx="4791858" cy="4789000"/>
          </a:xfrm>
        </p:grpSpPr>
        <p:sp>
          <p:nvSpPr>
            <p:cNvPr id="5" name="Freeform 5"/>
            <p:cNvSpPr/>
            <p:nvPr/>
          </p:nvSpPr>
          <p:spPr>
            <a:xfrm>
              <a:off x="12700" y="12700"/>
              <a:ext cx="4766564" cy="4763643"/>
            </a:xfrm>
            <a:custGeom>
              <a:avLst/>
              <a:gdLst/>
              <a:ahLst/>
              <a:cxnLst/>
              <a:rect l="l" t="t" r="r" b="b"/>
              <a:pathLst>
                <a:path w="4766564" h="4763643">
                  <a:moveTo>
                    <a:pt x="0" y="794004"/>
                  </a:moveTo>
                  <a:cubicBezTo>
                    <a:pt x="0" y="355473"/>
                    <a:pt x="355473" y="0"/>
                    <a:pt x="794004" y="0"/>
                  </a:cubicBezTo>
                  <a:lnTo>
                    <a:pt x="3972560" y="0"/>
                  </a:lnTo>
                  <a:cubicBezTo>
                    <a:pt x="4411091" y="0"/>
                    <a:pt x="4766564" y="355473"/>
                    <a:pt x="4766564" y="794004"/>
                  </a:cubicBezTo>
                  <a:lnTo>
                    <a:pt x="4766564" y="3969639"/>
                  </a:lnTo>
                  <a:cubicBezTo>
                    <a:pt x="4766564" y="4408170"/>
                    <a:pt x="4411091" y="4763643"/>
                    <a:pt x="3972560" y="4763643"/>
                  </a:cubicBezTo>
                  <a:lnTo>
                    <a:pt x="794004" y="4763643"/>
                  </a:lnTo>
                  <a:cubicBezTo>
                    <a:pt x="355473" y="4763643"/>
                    <a:pt x="0" y="4408170"/>
                    <a:pt x="0" y="3969639"/>
                  </a:cubicBezTo>
                  <a:close/>
                </a:path>
              </a:pathLst>
            </a:custGeom>
            <a:solidFill>
              <a:srgbClr val="FFD966"/>
            </a:solidFill>
          </p:spPr>
        </p:sp>
        <p:sp>
          <p:nvSpPr>
            <p:cNvPr id="6" name="Freeform 6"/>
            <p:cNvSpPr/>
            <p:nvPr/>
          </p:nvSpPr>
          <p:spPr>
            <a:xfrm>
              <a:off x="0" y="0"/>
              <a:ext cx="4791964" cy="4789043"/>
            </a:xfrm>
            <a:custGeom>
              <a:avLst/>
              <a:gdLst/>
              <a:ahLst/>
              <a:cxnLst/>
              <a:rect l="l" t="t" r="r" b="b"/>
              <a:pathLst>
                <a:path w="4791964" h="4789043">
                  <a:moveTo>
                    <a:pt x="0" y="806704"/>
                  </a:moveTo>
                  <a:cubicBezTo>
                    <a:pt x="0" y="361188"/>
                    <a:pt x="361188" y="0"/>
                    <a:pt x="806704" y="0"/>
                  </a:cubicBezTo>
                  <a:lnTo>
                    <a:pt x="3985260" y="0"/>
                  </a:lnTo>
                  <a:lnTo>
                    <a:pt x="3985260" y="12700"/>
                  </a:lnTo>
                  <a:lnTo>
                    <a:pt x="3985260" y="0"/>
                  </a:lnTo>
                  <a:lnTo>
                    <a:pt x="3985260" y="12700"/>
                  </a:lnTo>
                  <a:lnTo>
                    <a:pt x="3985260" y="0"/>
                  </a:lnTo>
                  <a:cubicBezTo>
                    <a:pt x="4430776" y="0"/>
                    <a:pt x="4791964" y="361188"/>
                    <a:pt x="4791964" y="806704"/>
                  </a:cubicBezTo>
                  <a:lnTo>
                    <a:pt x="4791964" y="3982339"/>
                  </a:lnTo>
                  <a:lnTo>
                    <a:pt x="4779264" y="3982339"/>
                  </a:lnTo>
                  <a:lnTo>
                    <a:pt x="4791964" y="3982339"/>
                  </a:lnTo>
                  <a:cubicBezTo>
                    <a:pt x="4791964" y="4427855"/>
                    <a:pt x="4430776" y="4789043"/>
                    <a:pt x="3985260" y="4789043"/>
                  </a:cubicBezTo>
                  <a:lnTo>
                    <a:pt x="3985260" y="4776343"/>
                  </a:lnTo>
                  <a:lnTo>
                    <a:pt x="3985260" y="4789043"/>
                  </a:lnTo>
                  <a:lnTo>
                    <a:pt x="806704" y="4789043"/>
                  </a:lnTo>
                  <a:lnTo>
                    <a:pt x="806704" y="4776343"/>
                  </a:lnTo>
                  <a:lnTo>
                    <a:pt x="806704" y="4789043"/>
                  </a:lnTo>
                  <a:cubicBezTo>
                    <a:pt x="361188" y="4789043"/>
                    <a:pt x="0" y="4427855"/>
                    <a:pt x="0" y="3982339"/>
                  </a:cubicBezTo>
                  <a:lnTo>
                    <a:pt x="0" y="806704"/>
                  </a:lnTo>
                  <a:lnTo>
                    <a:pt x="12700" y="806704"/>
                  </a:lnTo>
                  <a:lnTo>
                    <a:pt x="0" y="806704"/>
                  </a:lnTo>
                  <a:moveTo>
                    <a:pt x="25400" y="806704"/>
                  </a:moveTo>
                  <a:lnTo>
                    <a:pt x="25400" y="3982339"/>
                  </a:lnTo>
                  <a:lnTo>
                    <a:pt x="12700" y="3982339"/>
                  </a:lnTo>
                  <a:lnTo>
                    <a:pt x="25400" y="3982339"/>
                  </a:lnTo>
                  <a:cubicBezTo>
                    <a:pt x="25400" y="4413758"/>
                    <a:pt x="375158" y="4763643"/>
                    <a:pt x="806704" y="4763643"/>
                  </a:cubicBezTo>
                  <a:lnTo>
                    <a:pt x="3985260" y="4763643"/>
                  </a:lnTo>
                  <a:cubicBezTo>
                    <a:pt x="4416679" y="4763643"/>
                    <a:pt x="4766564" y="4413885"/>
                    <a:pt x="4766564" y="3982339"/>
                  </a:cubicBezTo>
                  <a:lnTo>
                    <a:pt x="4766564" y="806704"/>
                  </a:lnTo>
                  <a:lnTo>
                    <a:pt x="4779264" y="806704"/>
                  </a:lnTo>
                  <a:lnTo>
                    <a:pt x="4766564" y="806704"/>
                  </a:lnTo>
                  <a:cubicBezTo>
                    <a:pt x="4766437" y="375158"/>
                    <a:pt x="4416679" y="25400"/>
                    <a:pt x="3985260" y="25400"/>
                  </a:cubicBezTo>
                  <a:lnTo>
                    <a:pt x="806704" y="25400"/>
                  </a:lnTo>
                  <a:lnTo>
                    <a:pt x="806704" y="12700"/>
                  </a:lnTo>
                  <a:lnTo>
                    <a:pt x="806704" y="25400"/>
                  </a:lnTo>
                  <a:cubicBezTo>
                    <a:pt x="375158" y="25400"/>
                    <a:pt x="25400" y="375158"/>
                    <a:pt x="25400" y="806704"/>
                  </a:cubicBezTo>
                  <a:close/>
                </a:path>
              </a:pathLst>
            </a:custGeom>
            <a:solidFill>
              <a:srgbClr val="FFFFFF"/>
            </a:solidFill>
          </p:spPr>
        </p:sp>
      </p:grpSp>
      <p:sp>
        <p:nvSpPr>
          <p:cNvPr id="7" name="TextBox 7"/>
          <p:cNvSpPr txBox="1"/>
          <p:nvPr/>
        </p:nvSpPr>
        <p:spPr>
          <a:xfrm>
            <a:off x="5718081" y="5256520"/>
            <a:ext cx="3092683" cy="3052440"/>
          </a:xfrm>
          <a:prstGeom prst="rect">
            <a:avLst/>
          </a:prstGeom>
        </p:spPr>
        <p:txBody>
          <a:bodyPr lIns="0" tIns="0" rIns="0" bIns="0" rtlCol="0" anchor="t">
            <a:spAutoFit/>
          </a:bodyPr>
          <a:lstStyle/>
          <a:p>
            <a:pPr algn="ctr">
              <a:lnSpc>
                <a:spcPts val="3240"/>
              </a:lnSpc>
            </a:pPr>
            <a:r>
              <a:rPr lang="en-US" sz="3000" u="sng" spc="-119">
                <a:solidFill>
                  <a:srgbClr val="000000"/>
                </a:solidFill>
                <a:latin typeface="Open Sans Bold"/>
              </a:rPr>
              <a:t>1ˢᵗ Line </a:t>
            </a:r>
          </a:p>
          <a:p>
            <a:pPr algn="ctr">
              <a:lnSpc>
                <a:spcPts val="3240"/>
              </a:lnSpc>
            </a:pPr>
            <a:r>
              <a:rPr lang="en-US" sz="3000" spc="-119">
                <a:solidFill>
                  <a:srgbClr val="000000"/>
                </a:solidFill>
                <a:latin typeface="Open Sans Bold"/>
              </a:rPr>
              <a:t>Oxytocin</a:t>
            </a:r>
          </a:p>
          <a:p>
            <a:pPr algn="ctr">
              <a:lnSpc>
                <a:spcPts val="2430"/>
              </a:lnSpc>
            </a:pPr>
            <a:r>
              <a:rPr lang="en-US" sz="2250" spc="-89">
                <a:solidFill>
                  <a:srgbClr val="000000"/>
                </a:solidFill>
                <a:latin typeface="Open Sans Italics"/>
              </a:rPr>
              <a:t>In addition to prophylaxis</a:t>
            </a:r>
          </a:p>
          <a:p>
            <a:pPr algn="ctr">
              <a:lnSpc>
                <a:spcPts val="2268"/>
              </a:lnSpc>
            </a:pPr>
            <a:r>
              <a:rPr lang="en-US" sz="2100" spc="-83">
                <a:solidFill>
                  <a:srgbClr val="000000"/>
                </a:solidFill>
                <a:latin typeface="Open Sans"/>
              </a:rPr>
              <a:t>  Slow IV bolus/IM 5-10IU and/or infusion 7.5-15IU/Hr over 4 hours </a:t>
            </a:r>
          </a:p>
          <a:p>
            <a:pPr algn="ctr">
              <a:lnSpc>
                <a:spcPts val="1944"/>
              </a:lnSpc>
            </a:pPr>
            <a:r>
              <a:rPr lang="en-US" sz="1800" spc="-71">
                <a:solidFill>
                  <a:srgbClr val="000000"/>
                </a:solidFill>
                <a:latin typeface="Open Sans"/>
              </a:rPr>
              <a:t>(using controlled infusion device)</a:t>
            </a:r>
          </a:p>
        </p:txBody>
      </p:sp>
      <p:grpSp>
        <p:nvGrpSpPr>
          <p:cNvPr id="8" name="Group 8"/>
          <p:cNvGrpSpPr/>
          <p:nvPr/>
        </p:nvGrpSpPr>
        <p:grpSpPr>
          <a:xfrm>
            <a:off x="9274017" y="4990514"/>
            <a:ext cx="3852016" cy="3500990"/>
            <a:chOff x="0" y="0"/>
            <a:chExt cx="5136022" cy="4667986"/>
          </a:xfrm>
        </p:grpSpPr>
        <p:sp>
          <p:nvSpPr>
            <p:cNvPr id="9" name="Freeform 9"/>
            <p:cNvSpPr/>
            <p:nvPr/>
          </p:nvSpPr>
          <p:spPr>
            <a:xfrm>
              <a:off x="12700" y="12700"/>
              <a:ext cx="5110734" cy="4642612"/>
            </a:xfrm>
            <a:custGeom>
              <a:avLst/>
              <a:gdLst/>
              <a:ahLst/>
              <a:cxnLst/>
              <a:rect l="l" t="t" r="r" b="b"/>
              <a:pathLst>
                <a:path w="5110734" h="4642612">
                  <a:moveTo>
                    <a:pt x="0" y="773811"/>
                  </a:moveTo>
                  <a:cubicBezTo>
                    <a:pt x="0" y="346456"/>
                    <a:pt x="346583" y="0"/>
                    <a:pt x="774192" y="0"/>
                  </a:cubicBezTo>
                  <a:lnTo>
                    <a:pt x="4336542" y="0"/>
                  </a:lnTo>
                  <a:cubicBezTo>
                    <a:pt x="4764151" y="0"/>
                    <a:pt x="5110734" y="346456"/>
                    <a:pt x="5110734" y="773811"/>
                  </a:cubicBezTo>
                  <a:lnTo>
                    <a:pt x="5110734" y="3868801"/>
                  </a:lnTo>
                  <a:cubicBezTo>
                    <a:pt x="5110734" y="4296156"/>
                    <a:pt x="4764151" y="4642612"/>
                    <a:pt x="4336542" y="4642612"/>
                  </a:cubicBezTo>
                  <a:lnTo>
                    <a:pt x="774192" y="4642612"/>
                  </a:lnTo>
                  <a:cubicBezTo>
                    <a:pt x="346583" y="4642612"/>
                    <a:pt x="0" y="4296156"/>
                    <a:pt x="0" y="3868801"/>
                  </a:cubicBezTo>
                  <a:close/>
                </a:path>
              </a:pathLst>
            </a:custGeom>
            <a:solidFill>
              <a:srgbClr val="FFC000"/>
            </a:solidFill>
          </p:spPr>
        </p:sp>
        <p:sp>
          <p:nvSpPr>
            <p:cNvPr id="10" name="Freeform 10"/>
            <p:cNvSpPr/>
            <p:nvPr/>
          </p:nvSpPr>
          <p:spPr>
            <a:xfrm>
              <a:off x="0" y="0"/>
              <a:ext cx="5136134" cy="4668012"/>
            </a:xfrm>
            <a:custGeom>
              <a:avLst/>
              <a:gdLst/>
              <a:ahLst/>
              <a:cxnLst/>
              <a:rect l="l" t="t" r="r" b="b"/>
              <a:pathLst>
                <a:path w="5136134" h="4668012">
                  <a:moveTo>
                    <a:pt x="0" y="786511"/>
                  </a:moveTo>
                  <a:cubicBezTo>
                    <a:pt x="0" y="352171"/>
                    <a:pt x="352298" y="0"/>
                    <a:pt x="786892" y="0"/>
                  </a:cubicBezTo>
                  <a:lnTo>
                    <a:pt x="4349242" y="0"/>
                  </a:lnTo>
                  <a:lnTo>
                    <a:pt x="4349242" y="12700"/>
                  </a:lnTo>
                  <a:lnTo>
                    <a:pt x="4349242" y="0"/>
                  </a:lnTo>
                  <a:cubicBezTo>
                    <a:pt x="4783836" y="0"/>
                    <a:pt x="5136134" y="352171"/>
                    <a:pt x="5136134" y="786511"/>
                  </a:cubicBezTo>
                  <a:lnTo>
                    <a:pt x="5123434" y="786511"/>
                  </a:lnTo>
                  <a:lnTo>
                    <a:pt x="5136134" y="786511"/>
                  </a:lnTo>
                  <a:lnTo>
                    <a:pt x="5136134" y="3881501"/>
                  </a:lnTo>
                  <a:lnTo>
                    <a:pt x="5123434" y="3881501"/>
                  </a:lnTo>
                  <a:lnTo>
                    <a:pt x="5136134" y="3881501"/>
                  </a:lnTo>
                  <a:cubicBezTo>
                    <a:pt x="5136134" y="4315841"/>
                    <a:pt x="4783836" y="4668012"/>
                    <a:pt x="4349242" y="4668012"/>
                  </a:cubicBezTo>
                  <a:lnTo>
                    <a:pt x="4349242" y="4655312"/>
                  </a:lnTo>
                  <a:lnTo>
                    <a:pt x="4349242" y="4668012"/>
                  </a:lnTo>
                  <a:lnTo>
                    <a:pt x="786892" y="4668012"/>
                  </a:lnTo>
                  <a:lnTo>
                    <a:pt x="786892" y="4655312"/>
                  </a:lnTo>
                  <a:lnTo>
                    <a:pt x="786892" y="4668012"/>
                  </a:lnTo>
                  <a:cubicBezTo>
                    <a:pt x="352298" y="4668012"/>
                    <a:pt x="0" y="4315841"/>
                    <a:pt x="0" y="3881501"/>
                  </a:cubicBezTo>
                  <a:lnTo>
                    <a:pt x="0" y="786511"/>
                  </a:lnTo>
                  <a:lnTo>
                    <a:pt x="12700" y="786511"/>
                  </a:lnTo>
                  <a:lnTo>
                    <a:pt x="0" y="786511"/>
                  </a:lnTo>
                  <a:moveTo>
                    <a:pt x="25400" y="786511"/>
                  </a:moveTo>
                  <a:lnTo>
                    <a:pt x="25400" y="3881501"/>
                  </a:lnTo>
                  <a:lnTo>
                    <a:pt x="12700" y="3881501"/>
                  </a:lnTo>
                  <a:lnTo>
                    <a:pt x="25400" y="3881501"/>
                  </a:lnTo>
                  <a:cubicBezTo>
                    <a:pt x="25400" y="4301871"/>
                    <a:pt x="366268" y="4642612"/>
                    <a:pt x="786892" y="4642612"/>
                  </a:cubicBezTo>
                  <a:lnTo>
                    <a:pt x="4349242" y="4642612"/>
                  </a:lnTo>
                  <a:cubicBezTo>
                    <a:pt x="4769739" y="4642612"/>
                    <a:pt x="5110734" y="4301871"/>
                    <a:pt x="5110734" y="3881501"/>
                  </a:cubicBezTo>
                  <a:lnTo>
                    <a:pt x="5110734" y="786511"/>
                  </a:lnTo>
                  <a:cubicBezTo>
                    <a:pt x="5110607" y="366141"/>
                    <a:pt x="4769739" y="25400"/>
                    <a:pt x="4349115" y="25400"/>
                  </a:cubicBezTo>
                  <a:lnTo>
                    <a:pt x="786892" y="25400"/>
                  </a:lnTo>
                  <a:lnTo>
                    <a:pt x="786892" y="12700"/>
                  </a:lnTo>
                  <a:lnTo>
                    <a:pt x="786892" y="25400"/>
                  </a:lnTo>
                  <a:cubicBezTo>
                    <a:pt x="366268" y="25400"/>
                    <a:pt x="25400" y="366141"/>
                    <a:pt x="25400" y="786511"/>
                  </a:cubicBezTo>
                  <a:close/>
                </a:path>
              </a:pathLst>
            </a:custGeom>
            <a:solidFill>
              <a:srgbClr val="FFFFFF"/>
            </a:solidFill>
          </p:spPr>
        </p:sp>
      </p:grpSp>
      <p:sp>
        <p:nvSpPr>
          <p:cNvPr id="11" name="TextBox 11"/>
          <p:cNvSpPr txBox="1"/>
          <p:nvPr/>
        </p:nvSpPr>
        <p:spPr>
          <a:xfrm>
            <a:off x="9315535" y="3917299"/>
            <a:ext cx="3810499" cy="5009899"/>
          </a:xfrm>
          <a:prstGeom prst="rect">
            <a:avLst/>
          </a:prstGeom>
        </p:spPr>
        <p:txBody>
          <a:bodyPr lIns="0" tIns="0" rIns="0" bIns="0" rtlCol="0" anchor="t">
            <a:spAutoFit/>
          </a:bodyPr>
          <a:lstStyle/>
          <a:p>
            <a:pPr algn="ctr">
              <a:lnSpc>
                <a:spcPts val="2007"/>
              </a:lnSpc>
            </a:pPr>
            <a:endParaRPr/>
          </a:p>
          <a:p>
            <a:pPr algn="ctr">
              <a:lnSpc>
                <a:spcPts val="2007"/>
              </a:lnSpc>
            </a:pPr>
            <a:endParaRPr/>
          </a:p>
          <a:p>
            <a:pPr algn="ctr">
              <a:lnSpc>
                <a:spcPts val="2007"/>
              </a:lnSpc>
            </a:pPr>
            <a:endParaRPr/>
          </a:p>
          <a:p>
            <a:pPr algn="ctr">
              <a:lnSpc>
                <a:spcPts val="2007"/>
              </a:lnSpc>
            </a:pPr>
            <a:endParaRPr/>
          </a:p>
          <a:p>
            <a:pPr algn="ctr">
              <a:lnSpc>
                <a:spcPts val="3664"/>
              </a:lnSpc>
            </a:pPr>
            <a:r>
              <a:rPr lang="en-US" sz="2655" u="sng" spc="-103">
                <a:solidFill>
                  <a:srgbClr val="000000"/>
                </a:solidFill>
                <a:latin typeface="Open Sans Bold"/>
              </a:rPr>
              <a:t>2ⁿᵈ Line </a:t>
            </a:r>
          </a:p>
          <a:p>
            <a:pPr algn="ctr">
              <a:lnSpc>
                <a:spcPts val="2716"/>
              </a:lnSpc>
            </a:pPr>
            <a:r>
              <a:rPr lang="en-US" sz="1968" u="sng" spc="-78">
                <a:solidFill>
                  <a:srgbClr val="000000"/>
                </a:solidFill>
                <a:latin typeface="Open Sans Bold"/>
              </a:rPr>
              <a:t>Ergometrine or </a:t>
            </a:r>
          </a:p>
          <a:p>
            <a:pPr algn="ctr">
              <a:lnSpc>
                <a:spcPts val="2716"/>
              </a:lnSpc>
            </a:pPr>
            <a:r>
              <a:rPr lang="en-US" sz="1968" spc="-76">
                <a:solidFill>
                  <a:srgbClr val="000000"/>
                </a:solidFill>
                <a:latin typeface="Open Sans Bold"/>
              </a:rPr>
              <a:t>Syntometrine® </a:t>
            </a:r>
          </a:p>
          <a:p>
            <a:pPr algn="ctr">
              <a:lnSpc>
                <a:spcPts val="2483"/>
              </a:lnSpc>
            </a:pPr>
            <a:r>
              <a:rPr lang="en-US" sz="1800" spc="-71">
                <a:solidFill>
                  <a:srgbClr val="000000"/>
                </a:solidFill>
                <a:latin typeface="Open Sans"/>
              </a:rPr>
              <a:t>(Ergometrine 500mcg and Oxytocin 5IU) IM</a:t>
            </a:r>
          </a:p>
          <a:p>
            <a:pPr algn="ctr">
              <a:lnSpc>
                <a:spcPts val="2483"/>
              </a:lnSpc>
            </a:pPr>
            <a:r>
              <a:rPr lang="en-US" sz="1800" spc="-71">
                <a:solidFill>
                  <a:srgbClr val="000000"/>
                </a:solidFill>
                <a:latin typeface="Open Sans Italics"/>
              </a:rPr>
              <a:t>Caution in high BP </a:t>
            </a:r>
          </a:p>
          <a:p>
            <a:pPr algn="ctr">
              <a:lnSpc>
                <a:spcPts val="1980"/>
              </a:lnSpc>
            </a:pPr>
            <a:endParaRPr lang="en-US" sz="1800" spc="-71">
              <a:solidFill>
                <a:srgbClr val="000000"/>
              </a:solidFill>
              <a:latin typeface="Open Sans Italics"/>
            </a:endParaRPr>
          </a:p>
          <a:p>
            <a:pPr algn="ctr">
              <a:lnSpc>
                <a:spcPts val="2724"/>
              </a:lnSpc>
            </a:pPr>
            <a:r>
              <a:rPr lang="en-US" sz="2522" spc="-98">
                <a:solidFill>
                  <a:srgbClr val="000000"/>
                </a:solidFill>
                <a:latin typeface="Open Sans Bold"/>
              </a:rPr>
              <a:t>Tranexamic Acid </a:t>
            </a:r>
            <a:r>
              <a:rPr lang="en-US" sz="2522" spc="-98">
                <a:solidFill>
                  <a:srgbClr val="000000"/>
                </a:solidFill>
                <a:latin typeface="Open Sans"/>
              </a:rPr>
              <a:t>1g IV</a:t>
            </a:r>
          </a:p>
          <a:p>
            <a:pPr algn="ctr">
              <a:lnSpc>
                <a:spcPts val="2724"/>
              </a:lnSpc>
            </a:pPr>
            <a:endParaRPr lang="en-US" sz="2522" spc="-98">
              <a:solidFill>
                <a:srgbClr val="000000"/>
              </a:solidFill>
              <a:latin typeface="Open Sans"/>
            </a:endParaRPr>
          </a:p>
          <a:p>
            <a:pPr algn="ctr">
              <a:lnSpc>
                <a:spcPts val="2007"/>
              </a:lnSpc>
            </a:pPr>
            <a:r>
              <a:rPr lang="en-US" sz="1858" spc="-74">
                <a:solidFill>
                  <a:srgbClr val="000000"/>
                </a:solidFill>
                <a:latin typeface="Open Sans Italics"/>
              </a:rPr>
              <a:t>Administer early </a:t>
            </a:r>
          </a:p>
          <a:p>
            <a:pPr algn="ctr">
              <a:lnSpc>
                <a:spcPts val="2007"/>
              </a:lnSpc>
            </a:pPr>
            <a:endParaRPr lang="en-US" sz="1858" spc="-74">
              <a:solidFill>
                <a:srgbClr val="000000"/>
              </a:solidFill>
              <a:latin typeface="Open Sans Italics"/>
            </a:endParaRPr>
          </a:p>
          <a:p>
            <a:pPr algn="ctr">
              <a:lnSpc>
                <a:spcPts val="2007"/>
              </a:lnSpc>
            </a:pPr>
            <a:endParaRPr lang="en-US" sz="1858" spc="-74">
              <a:solidFill>
                <a:srgbClr val="000000"/>
              </a:solidFill>
              <a:latin typeface="Open Sans Italics"/>
            </a:endParaRPr>
          </a:p>
          <a:p>
            <a:pPr algn="ctr">
              <a:lnSpc>
                <a:spcPts val="2007"/>
              </a:lnSpc>
            </a:pPr>
            <a:endParaRPr lang="en-US" sz="1858" spc="-74">
              <a:solidFill>
                <a:srgbClr val="000000"/>
              </a:solidFill>
              <a:latin typeface="Open Sans Italics"/>
            </a:endParaRPr>
          </a:p>
        </p:txBody>
      </p:sp>
      <p:grpSp>
        <p:nvGrpSpPr>
          <p:cNvPr id="12" name="Group 12"/>
          <p:cNvGrpSpPr/>
          <p:nvPr/>
        </p:nvGrpSpPr>
        <p:grpSpPr>
          <a:xfrm>
            <a:off x="13406058" y="5024536"/>
            <a:ext cx="3681360" cy="3478308"/>
            <a:chOff x="0" y="0"/>
            <a:chExt cx="4908480" cy="4637744"/>
          </a:xfrm>
        </p:grpSpPr>
        <p:sp>
          <p:nvSpPr>
            <p:cNvPr id="13" name="Freeform 13"/>
            <p:cNvSpPr/>
            <p:nvPr/>
          </p:nvSpPr>
          <p:spPr>
            <a:xfrm>
              <a:off x="12700" y="12700"/>
              <a:ext cx="4883150" cy="4612386"/>
            </a:xfrm>
            <a:custGeom>
              <a:avLst/>
              <a:gdLst/>
              <a:ahLst/>
              <a:cxnLst/>
              <a:rect l="l" t="t" r="r" b="b"/>
              <a:pathLst>
                <a:path w="4883150" h="4612386">
                  <a:moveTo>
                    <a:pt x="0" y="768731"/>
                  </a:moveTo>
                  <a:cubicBezTo>
                    <a:pt x="0" y="344170"/>
                    <a:pt x="344297" y="0"/>
                    <a:pt x="768985" y="0"/>
                  </a:cubicBezTo>
                  <a:lnTo>
                    <a:pt x="4114165" y="0"/>
                  </a:lnTo>
                  <a:cubicBezTo>
                    <a:pt x="4538853" y="0"/>
                    <a:pt x="4883150" y="344170"/>
                    <a:pt x="4883150" y="768731"/>
                  </a:cubicBezTo>
                  <a:lnTo>
                    <a:pt x="4883150" y="3843655"/>
                  </a:lnTo>
                  <a:cubicBezTo>
                    <a:pt x="4883150" y="4268216"/>
                    <a:pt x="4538853" y="4612386"/>
                    <a:pt x="4114165" y="4612386"/>
                  </a:cubicBezTo>
                  <a:lnTo>
                    <a:pt x="768985" y="4612386"/>
                  </a:lnTo>
                  <a:cubicBezTo>
                    <a:pt x="344297" y="4612386"/>
                    <a:pt x="0" y="4268216"/>
                    <a:pt x="0" y="3843655"/>
                  </a:cubicBezTo>
                  <a:close/>
                </a:path>
              </a:pathLst>
            </a:custGeom>
            <a:solidFill>
              <a:srgbClr val="EE4612"/>
            </a:solidFill>
          </p:spPr>
        </p:sp>
        <p:sp>
          <p:nvSpPr>
            <p:cNvPr id="14" name="Freeform 14"/>
            <p:cNvSpPr/>
            <p:nvPr/>
          </p:nvSpPr>
          <p:spPr>
            <a:xfrm>
              <a:off x="0" y="0"/>
              <a:ext cx="4908550" cy="4637786"/>
            </a:xfrm>
            <a:custGeom>
              <a:avLst/>
              <a:gdLst/>
              <a:ahLst/>
              <a:cxnLst/>
              <a:rect l="l" t="t" r="r" b="b"/>
              <a:pathLst>
                <a:path w="4908550" h="4637786">
                  <a:moveTo>
                    <a:pt x="0" y="781431"/>
                  </a:moveTo>
                  <a:cubicBezTo>
                    <a:pt x="0" y="349885"/>
                    <a:pt x="350012" y="0"/>
                    <a:pt x="781685" y="0"/>
                  </a:cubicBezTo>
                  <a:lnTo>
                    <a:pt x="4126865" y="0"/>
                  </a:lnTo>
                  <a:lnTo>
                    <a:pt x="4126865" y="12700"/>
                  </a:lnTo>
                  <a:lnTo>
                    <a:pt x="4126865" y="0"/>
                  </a:lnTo>
                  <a:lnTo>
                    <a:pt x="4126865" y="12700"/>
                  </a:lnTo>
                  <a:lnTo>
                    <a:pt x="4126865" y="0"/>
                  </a:lnTo>
                  <a:cubicBezTo>
                    <a:pt x="4558538" y="0"/>
                    <a:pt x="4908550" y="349885"/>
                    <a:pt x="4908550" y="781431"/>
                  </a:cubicBezTo>
                  <a:lnTo>
                    <a:pt x="4908550" y="3856355"/>
                  </a:lnTo>
                  <a:lnTo>
                    <a:pt x="4895850" y="3856355"/>
                  </a:lnTo>
                  <a:lnTo>
                    <a:pt x="4908550" y="3856355"/>
                  </a:lnTo>
                  <a:cubicBezTo>
                    <a:pt x="4908550" y="4287901"/>
                    <a:pt x="4558538" y="4637786"/>
                    <a:pt x="4126865" y="4637786"/>
                  </a:cubicBezTo>
                  <a:lnTo>
                    <a:pt x="4126865" y="4625086"/>
                  </a:lnTo>
                  <a:lnTo>
                    <a:pt x="4126865" y="4637786"/>
                  </a:lnTo>
                  <a:lnTo>
                    <a:pt x="781685" y="4637786"/>
                  </a:lnTo>
                  <a:lnTo>
                    <a:pt x="781685" y="4625086"/>
                  </a:lnTo>
                  <a:lnTo>
                    <a:pt x="781685" y="4637786"/>
                  </a:lnTo>
                  <a:cubicBezTo>
                    <a:pt x="350012" y="4637786"/>
                    <a:pt x="0" y="4287901"/>
                    <a:pt x="0" y="3856355"/>
                  </a:cubicBezTo>
                  <a:lnTo>
                    <a:pt x="0" y="781431"/>
                  </a:lnTo>
                  <a:lnTo>
                    <a:pt x="12700" y="781431"/>
                  </a:lnTo>
                  <a:lnTo>
                    <a:pt x="0" y="781431"/>
                  </a:lnTo>
                  <a:moveTo>
                    <a:pt x="25400" y="781431"/>
                  </a:moveTo>
                  <a:lnTo>
                    <a:pt x="25400" y="3856355"/>
                  </a:lnTo>
                  <a:lnTo>
                    <a:pt x="12700" y="3856355"/>
                  </a:lnTo>
                  <a:lnTo>
                    <a:pt x="25400" y="3856355"/>
                  </a:lnTo>
                  <a:cubicBezTo>
                    <a:pt x="25400" y="4273931"/>
                    <a:pt x="363982" y="4612386"/>
                    <a:pt x="781685" y="4612386"/>
                  </a:cubicBezTo>
                  <a:lnTo>
                    <a:pt x="4126865" y="4612386"/>
                  </a:lnTo>
                  <a:cubicBezTo>
                    <a:pt x="4544568" y="4612386"/>
                    <a:pt x="4883150" y="4273931"/>
                    <a:pt x="4883150" y="3856355"/>
                  </a:cubicBezTo>
                  <a:lnTo>
                    <a:pt x="4883150" y="781431"/>
                  </a:lnTo>
                  <a:lnTo>
                    <a:pt x="4895850" y="781431"/>
                  </a:lnTo>
                  <a:lnTo>
                    <a:pt x="4883150" y="781431"/>
                  </a:lnTo>
                  <a:cubicBezTo>
                    <a:pt x="4883023" y="363855"/>
                    <a:pt x="4544441" y="25400"/>
                    <a:pt x="4126865" y="25400"/>
                  </a:cubicBezTo>
                  <a:lnTo>
                    <a:pt x="781685" y="25400"/>
                  </a:lnTo>
                  <a:lnTo>
                    <a:pt x="781685" y="12700"/>
                  </a:lnTo>
                  <a:lnTo>
                    <a:pt x="781685" y="25400"/>
                  </a:lnTo>
                  <a:cubicBezTo>
                    <a:pt x="363982" y="25400"/>
                    <a:pt x="25400" y="363855"/>
                    <a:pt x="25400" y="781431"/>
                  </a:cubicBezTo>
                  <a:close/>
                </a:path>
              </a:pathLst>
            </a:custGeom>
            <a:solidFill>
              <a:srgbClr val="FFFFFF"/>
            </a:solidFill>
          </p:spPr>
        </p:sp>
      </p:grpSp>
      <p:sp>
        <p:nvSpPr>
          <p:cNvPr id="15" name="TextBox 15"/>
          <p:cNvSpPr txBox="1"/>
          <p:nvPr/>
        </p:nvSpPr>
        <p:spPr>
          <a:xfrm>
            <a:off x="13691898" y="4952725"/>
            <a:ext cx="3206466" cy="3060954"/>
          </a:xfrm>
          <a:prstGeom prst="rect">
            <a:avLst/>
          </a:prstGeom>
        </p:spPr>
        <p:txBody>
          <a:bodyPr lIns="0" tIns="0" rIns="0" bIns="0" rtlCol="0" anchor="t">
            <a:spAutoFit/>
          </a:bodyPr>
          <a:lstStyle/>
          <a:p>
            <a:pPr algn="ctr">
              <a:lnSpc>
                <a:spcPts val="2268"/>
              </a:lnSpc>
            </a:pPr>
            <a:endParaRPr/>
          </a:p>
          <a:p>
            <a:pPr algn="ctr">
              <a:lnSpc>
                <a:spcPts val="2916"/>
              </a:lnSpc>
            </a:pPr>
            <a:r>
              <a:rPr lang="en-US" sz="2700" u="sng" spc="-105">
                <a:solidFill>
                  <a:srgbClr val="000000"/>
                </a:solidFill>
                <a:latin typeface="Open Sans Bold"/>
              </a:rPr>
              <a:t>Followed by:</a:t>
            </a:r>
          </a:p>
          <a:p>
            <a:pPr algn="ctr">
              <a:lnSpc>
                <a:spcPts val="2916"/>
              </a:lnSpc>
            </a:pPr>
            <a:r>
              <a:rPr lang="en-US" sz="2700" u="sng" spc="-107">
                <a:solidFill>
                  <a:srgbClr val="000000"/>
                </a:solidFill>
                <a:latin typeface="Open Sans Bold"/>
              </a:rPr>
              <a:t> </a:t>
            </a:r>
          </a:p>
          <a:p>
            <a:pPr algn="ctr">
              <a:lnSpc>
                <a:spcPts val="2268"/>
              </a:lnSpc>
            </a:pPr>
            <a:r>
              <a:rPr lang="en-US" sz="2100" spc="-83">
                <a:solidFill>
                  <a:srgbClr val="000000"/>
                </a:solidFill>
                <a:latin typeface="Open Sans Bold"/>
              </a:rPr>
              <a:t>Carboprost </a:t>
            </a:r>
            <a:r>
              <a:rPr lang="en-US" sz="2100" spc="-83">
                <a:solidFill>
                  <a:srgbClr val="000000"/>
                </a:solidFill>
                <a:latin typeface="Open Sans"/>
              </a:rPr>
              <a:t>(Hemabate®) </a:t>
            </a:r>
          </a:p>
          <a:p>
            <a:pPr algn="ctr">
              <a:lnSpc>
                <a:spcPts val="2268"/>
              </a:lnSpc>
            </a:pPr>
            <a:r>
              <a:rPr lang="en-US" sz="2100" spc="-83">
                <a:solidFill>
                  <a:srgbClr val="000000"/>
                </a:solidFill>
                <a:latin typeface="Open Sans"/>
              </a:rPr>
              <a:t>250 mcg IM every 15 min up to 8 doses (2mg total)</a:t>
            </a:r>
          </a:p>
          <a:p>
            <a:pPr algn="ctr">
              <a:lnSpc>
                <a:spcPts val="2592"/>
              </a:lnSpc>
            </a:pPr>
            <a:endParaRPr lang="en-US" sz="2100" spc="-83">
              <a:solidFill>
                <a:srgbClr val="000000"/>
              </a:solidFill>
              <a:latin typeface="Open Sans"/>
            </a:endParaRPr>
          </a:p>
          <a:p>
            <a:pPr algn="ctr">
              <a:lnSpc>
                <a:spcPts val="2592"/>
              </a:lnSpc>
            </a:pPr>
            <a:r>
              <a:rPr lang="en-US" sz="2400" spc="-95">
                <a:solidFill>
                  <a:srgbClr val="000000"/>
                </a:solidFill>
                <a:latin typeface="Open Sans Bold"/>
              </a:rPr>
              <a:t>Misoprostol </a:t>
            </a:r>
            <a:r>
              <a:rPr lang="en-US" sz="2400" spc="-95">
                <a:solidFill>
                  <a:srgbClr val="000000"/>
                </a:solidFill>
                <a:latin typeface="Open Sans"/>
              </a:rPr>
              <a:t>(Cytotec®)</a:t>
            </a:r>
          </a:p>
          <a:p>
            <a:pPr algn="ctr">
              <a:lnSpc>
                <a:spcPts val="2052"/>
              </a:lnSpc>
            </a:pPr>
            <a:r>
              <a:rPr lang="en-US" sz="1900" spc="-75">
                <a:solidFill>
                  <a:srgbClr val="000000"/>
                </a:solidFill>
                <a:latin typeface="Open Sans"/>
              </a:rPr>
              <a:t>800-1000mcg PR/PV/SL/PO</a:t>
            </a:r>
          </a:p>
          <a:p>
            <a:pPr algn="ctr">
              <a:lnSpc>
                <a:spcPts val="2268"/>
              </a:lnSpc>
            </a:pPr>
            <a:endParaRPr lang="en-US" sz="1900" spc="-75">
              <a:solidFill>
                <a:srgbClr val="000000"/>
              </a:solidFill>
              <a:latin typeface="Open Sans"/>
            </a:endParaRPr>
          </a:p>
        </p:txBody>
      </p:sp>
      <p:grpSp>
        <p:nvGrpSpPr>
          <p:cNvPr id="16" name="Group 16"/>
          <p:cNvGrpSpPr/>
          <p:nvPr/>
        </p:nvGrpSpPr>
        <p:grpSpPr>
          <a:xfrm>
            <a:off x="8675730" y="6412723"/>
            <a:ext cx="936540" cy="630036"/>
            <a:chOff x="0" y="0"/>
            <a:chExt cx="1248720" cy="840048"/>
          </a:xfrm>
        </p:grpSpPr>
        <p:sp>
          <p:nvSpPr>
            <p:cNvPr id="17" name="Freeform 17"/>
            <p:cNvSpPr/>
            <p:nvPr/>
          </p:nvSpPr>
          <p:spPr>
            <a:xfrm>
              <a:off x="12096" y="12700"/>
              <a:ext cx="1224455" cy="814705"/>
            </a:xfrm>
            <a:custGeom>
              <a:avLst/>
              <a:gdLst/>
              <a:ahLst/>
              <a:cxnLst/>
              <a:rect l="l" t="t" r="r" b="b"/>
              <a:pathLst>
                <a:path w="1224455" h="814705">
                  <a:moveTo>
                    <a:pt x="0" y="203708"/>
                  </a:moveTo>
                  <a:lnTo>
                    <a:pt x="832189" y="203708"/>
                  </a:lnTo>
                  <a:lnTo>
                    <a:pt x="832189" y="0"/>
                  </a:lnTo>
                  <a:lnTo>
                    <a:pt x="1224455" y="407289"/>
                  </a:lnTo>
                  <a:lnTo>
                    <a:pt x="832189" y="814705"/>
                  </a:lnTo>
                  <a:lnTo>
                    <a:pt x="832189" y="610997"/>
                  </a:lnTo>
                  <a:lnTo>
                    <a:pt x="0" y="610997"/>
                  </a:lnTo>
                  <a:close/>
                </a:path>
              </a:pathLst>
            </a:custGeom>
            <a:solidFill>
              <a:srgbClr val="000000"/>
            </a:solidFill>
          </p:spPr>
        </p:sp>
        <p:sp>
          <p:nvSpPr>
            <p:cNvPr id="18" name="Freeform 18"/>
            <p:cNvSpPr/>
            <p:nvPr/>
          </p:nvSpPr>
          <p:spPr>
            <a:xfrm>
              <a:off x="0" y="-889"/>
              <a:ext cx="1248647" cy="842010"/>
            </a:xfrm>
            <a:custGeom>
              <a:avLst/>
              <a:gdLst/>
              <a:ahLst/>
              <a:cxnLst/>
              <a:rect l="l" t="t" r="r" b="b"/>
              <a:pathLst>
                <a:path w="1248647" h="842010">
                  <a:moveTo>
                    <a:pt x="12096" y="204597"/>
                  </a:moveTo>
                  <a:lnTo>
                    <a:pt x="844285" y="204597"/>
                  </a:lnTo>
                  <a:lnTo>
                    <a:pt x="844285" y="217297"/>
                  </a:lnTo>
                  <a:lnTo>
                    <a:pt x="832189" y="217297"/>
                  </a:lnTo>
                  <a:lnTo>
                    <a:pt x="832189" y="13589"/>
                  </a:lnTo>
                  <a:cubicBezTo>
                    <a:pt x="832189" y="8509"/>
                    <a:pt x="835092" y="3810"/>
                    <a:pt x="839568" y="1905"/>
                  </a:cubicBezTo>
                  <a:cubicBezTo>
                    <a:pt x="844043" y="0"/>
                    <a:pt x="849244" y="1016"/>
                    <a:pt x="852752" y="4572"/>
                  </a:cubicBezTo>
                  <a:lnTo>
                    <a:pt x="1245018" y="411861"/>
                  </a:lnTo>
                  <a:cubicBezTo>
                    <a:pt x="1247316" y="414274"/>
                    <a:pt x="1248647" y="417449"/>
                    <a:pt x="1248647" y="420878"/>
                  </a:cubicBezTo>
                  <a:cubicBezTo>
                    <a:pt x="1248647" y="424307"/>
                    <a:pt x="1247316" y="427482"/>
                    <a:pt x="1245018" y="429895"/>
                  </a:cubicBezTo>
                  <a:lnTo>
                    <a:pt x="852873" y="837311"/>
                  </a:lnTo>
                  <a:cubicBezTo>
                    <a:pt x="849365" y="840867"/>
                    <a:pt x="844164" y="842010"/>
                    <a:pt x="839689" y="839978"/>
                  </a:cubicBezTo>
                  <a:cubicBezTo>
                    <a:pt x="835213" y="837946"/>
                    <a:pt x="832310" y="833374"/>
                    <a:pt x="832310" y="828294"/>
                  </a:cubicBezTo>
                  <a:lnTo>
                    <a:pt x="832310" y="624586"/>
                  </a:lnTo>
                  <a:lnTo>
                    <a:pt x="844406" y="624586"/>
                  </a:lnTo>
                  <a:lnTo>
                    <a:pt x="844406" y="637286"/>
                  </a:lnTo>
                  <a:lnTo>
                    <a:pt x="12096" y="637286"/>
                  </a:lnTo>
                  <a:cubicBezTo>
                    <a:pt x="5443" y="637286"/>
                    <a:pt x="0" y="631571"/>
                    <a:pt x="0" y="624586"/>
                  </a:cubicBezTo>
                  <a:lnTo>
                    <a:pt x="0" y="217297"/>
                  </a:lnTo>
                  <a:cubicBezTo>
                    <a:pt x="0" y="210312"/>
                    <a:pt x="5443" y="204597"/>
                    <a:pt x="12096" y="204597"/>
                  </a:cubicBezTo>
                  <a:moveTo>
                    <a:pt x="12096" y="229997"/>
                  </a:moveTo>
                  <a:lnTo>
                    <a:pt x="12096" y="217297"/>
                  </a:lnTo>
                  <a:lnTo>
                    <a:pt x="24192" y="217297"/>
                  </a:lnTo>
                  <a:lnTo>
                    <a:pt x="24192" y="624586"/>
                  </a:lnTo>
                  <a:lnTo>
                    <a:pt x="12096" y="624586"/>
                  </a:lnTo>
                  <a:lnTo>
                    <a:pt x="12096" y="611886"/>
                  </a:lnTo>
                  <a:lnTo>
                    <a:pt x="844285" y="611886"/>
                  </a:lnTo>
                  <a:cubicBezTo>
                    <a:pt x="850938" y="611886"/>
                    <a:pt x="856381" y="617601"/>
                    <a:pt x="856381" y="624586"/>
                  </a:cubicBezTo>
                  <a:lnTo>
                    <a:pt x="856381" y="828294"/>
                  </a:lnTo>
                  <a:lnTo>
                    <a:pt x="844285" y="828294"/>
                  </a:lnTo>
                  <a:lnTo>
                    <a:pt x="835818" y="819277"/>
                  </a:lnTo>
                  <a:lnTo>
                    <a:pt x="1228084" y="411988"/>
                  </a:lnTo>
                  <a:lnTo>
                    <a:pt x="1236551" y="421005"/>
                  </a:lnTo>
                  <a:lnTo>
                    <a:pt x="1228084" y="430022"/>
                  </a:lnTo>
                  <a:lnTo>
                    <a:pt x="835818" y="22606"/>
                  </a:lnTo>
                  <a:lnTo>
                    <a:pt x="844285" y="13589"/>
                  </a:lnTo>
                  <a:lnTo>
                    <a:pt x="856381" y="13589"/>
                  </a:lnTo>
                  <a:lnTo>
                    <a:pt x="856381" y="217297"/>
                  </a:lnTo>
                  <a:cubicBezTo>
                    <a:pt x="856381" y="224282"/>
                    <a:pt x="850938" y="229997"/>
                    <a:pt x="844285" y="229997"/>
                  </a:cubicBezTo>
                  <a:lnTo>
                    <a:pt x="12096" y="229997"/>
                  </a:lnTo>
                  <a:close/>
                </a:path>
              </a:pathLst>
            </a:custGeom>
            <a:solidFill>
              <a:srgbClr val="41719C"/>
            </a:solidFill>
          </p:spPr>
        </p:sp>
      </p:grpSp>
      <p:grpSp>
        <p:nvGrpSpPr>
          <p:cNvPr id="19" name="Group 19"/>
          <p:cNvGrpSpPr/>
          <p:nvPr/>
        </p:nvGrpSpPr>
        <p:grpSpPr>
          <a:xfrm>
            <a:off x="12868080" y="6468915"/>
            <a:ext cx="823818" cy="673677"/>
            <a:chOff x="0" y="0"/>
            <a:chExt cx="1098424" cy="898236"/>
          </a:xfrm>
        </p:grpSpPr>
        <p:sp>
          <p:nvSpPr>
            <p:cNvPr id="20" name="Freeform 20"/>
            <p:cNvSpPr/>
            <p:nvPr/>
          </p:nvSpPr>
          <p:spPr>
            <a:xfrm>
              <a:off x="9875" y="12700"/>
              <a:ext cx="1078709" cy="872871"/>
            </a:xfrm>
            <a:custGeom>
              <a:avLst/>
              <a:gdLst/>
              <a:ahLst/>
              <a:cxnLst/>
              <a:rect l="l" t="t" r="r" b="b"/>
              <a:pathLst>
                <a:path w="1078709" h="872871">
                  <a:moveTo>
                    <a:pt x="0" y="218186"/>
                  </a:moveTo>
                  <a:lnTo>
                    <a:pt x="735761" y="218186"/>
                  </a:lnTo>
                  <a:lnTo>
                    <a:pt x="735761" y="0"/>
                  </a:lnTo>
                  <a:lnTo>
                    <a:pt x="1078709" y="436372"/>
                  </a:lnTo>
                  <a:lnTo>
                    <a:pt x="735761" y="872871"/>
                  </a:lnTo>
                  <a:lnTo>
                    <a:pt x="735761" y="654685"/>
                  </a:lnTo>
                  <a:lnTo>
                    <a:pt x="0" y="654685"/>
                  </a:lnTo>
                  <a:close/>
                </a:path>
              </a:pathLst>
            </a:custGeom>
            <a:solidFill>
              <a:srgbClr val="000000"/>
            </a:solidFill>
          </p:spPr>
        </p:sp>
        <p:sp>
          <p:nvSpPr>
            <p:cNvPr id="21" name="Freeform 21"/>
            <p:cNvSpPr/>
            <p:nvPr/>
          </p:nvSpPr>
          <p:spPr>
            <a:xfrm>
              <a:off x="0" y="-889"/>
              <a:ext cx="1098468" cy="900176"/>
            </a:xfrm>
            <a:custGeom>
              <a:avLst/>
              <a:gdLst/>
              <a:ahLst/>
              <a:cxnLst/>
              <a:rect l="l" t="t" r="r" b="b"/>
              <a:pathLst>
                <a:path w="1098468" h="900176">
                  <a:moveTo>
                    <a:pt x="9875" y="219075"/>
                  </a:moveTo>
                  <a:lnTo>
                    <a:pt x="745636" y="219075"/>
                  </a:lnTo>
                  <a:lnTo>
                    <a:pt x="745636" y="231775"/>
                  </a:lnTo>
                  <a:lnTo>
                    <a:pt x="735762" y="231775"/>
                  </a:lnTo>
                  <a:lnTo>
                    <a:pt x="735762" y="13589"/>
                  </a:lnTo>
                  <a:cubicBezTo>
                    <a:pt x="735762" y="8509"/>
                    <a:pt x="738132" y="3810"/>
                    <a:pt x="741785" y="1905"/>
                  </a:cubicBezTo>
                  <a:cubicBezTo>
                    <a:pt x="745439" y="0"/>
                    <a:pt x="749685" y="1016"/>
                    <a:pt x="752549" y="4572"/>
                  </a:cubicBezTo>
                  <a:lnTo>
                    <a:pt x="1095496" y="440944"/>
                  </a:lnTo>
                  <a:cubicBezTo>
                    <a:pt x="1097372" y="443357"/>
                    <a:pt x="1098468" y="446532"/>
                    <a:pt x="1098468" y="449961"/>
                  </a:cubicBezTo>
                  <a:cubicBezTo>
                    <a:pt x="1098468" y="453390"/>
                    <a:pt x="1097372" y="456565"/>
                    <a:pt x="1095496" y="458978"/>
                  </a:cubicBezTo>
                  <a:lnTo>
                    <a:pt x="752549" y="895477"/>
                  </a:lnTo>
                  <a:cubicBezTo>
                    <a:pt x="749685" y="899033"/>
                    <a:pt x="745439" y="900176"/>
                    <a:pt x="741785" y="898144"/>
                  </a:cubicBezTo>
                  <a:cubicBezTo>
                    <a:pt x="738132" y="896112"/>
                    <a:pt x="735762" y="891540"/>
                    <a:pt x="735762" y="886460"/>
                  </a:cubicBezTo>
                  <a:lnTo>
                    <a:pt x="735762" y="668274"/>
                  </a:lnTo>
                  <a:lnTo>
                    <a:pt x="745636" y="668274"/>
                  </a:lnTo>
                  <a:lnTo>
                    <a:pt x="745636" y="680974"/>
                  </a:lnTo>
                  <a:lnTo>
                    <a:pt x="9875" y="680974"/>
                  </a:lnTo>
                  <a:cubicBezTo>
                    <a:pt x="4444" y="680974"/>
                    <a:pt x="0" y="675259"/>
                    <a:pt x="0" y="668274"/>
                  </a:cubicBezTo>
                  <a:lnTo>
                    <a:pt x="0" y="231775"/>
                  </a:lnTo>
                  <a:cubicBezTo>
                    <a:pt x="0" y="224790"/>
                    <a:pt x="4444" y="219075"/>
                    <a:pt x="9875" y="219075"/>
                  </a:cubicBezTo>
                  <a:moveTo>
                    <a:pt x="9875" y="244475"/>
                  </a:moveTo>
                  <a:lnTo>
                    <a:pt x="9875" y="231775"/>
                  </a:lnTo>
                  <a:lnTo>
                    <a:pt x="19749" y="231775"/>
                  </a:lnTo>
                  <a:lnTo>
                    <a:pt x="19749" y="668274"/>
                  </a:lnTo>
                  <a:lnTo>
                    <a:pt x="9875" y="668274"/>
                  </a:lnTo>
                  <a:lnTo>
                    <a:pt x="9875" y="655574"/>
                  </a:lnTo>
                  <a:lnTo>
                    <a:pt x="745636" y="655574"/>
                  </a:lnTo>
                  <a:cubicBezTo>
                    <a:pt x="751068" y="655574"/>
                    <a:pt x="755511" y="661289"/>
                    <a:pt x="755511" y="668274"/>
                  </a:cubicBezTo>
                  <a:lnTo>
                    <a:pt x="755511" y="886460"/>
                  </a:lnTo>
                  <a:lnTo>
                    <a:pt x="745636" y="886460"/>
                  </a:lnTo>
                  <a:lnTo>
                    <a:pt x="738724" y="877443"/>
                  </a:lnTo>
                  <a:lnTo>
                    <a:pt x="1081671" y="441071"/>
                  </a:lnTo>
                  <a:lnTo>
                    <a:pt x="1088584" y="450088"/>
                  </a:lnTo>
                  <a:lnTo>
                    <a:pt x="1081671" y="459105"/>
                  </a:lnTo>
                  <a:lnTo>
                    <a:pt x="738724" y="22606"/>
                  </a:lnTo>
                  <a:lnTo>
                    <a:pt x="745636" y="13589"/>
                  </a:lnTo>
                  <a:lnTo>
                    <a:pt x="755511" y="13589"/>
                  </a:lnTo>
                  <a:lnTo>
                    <a:pt x="755511" y="231775"/>
                  </a:lnTo>
                  <a:cubicBezTo>
                    <a:pt x="755511" y="238760"/>
                    <a:pt x="751067" y="244475"/>
                    <a:pt x="745636" y="244475"/>
                  </a:cubicBezTo>
                  <a:lnTo>
                    <a:pt x="9875" y="244475"/>
                  </a:lnTo>
                  <a:close/>
                </a:path>
              </a:pathLst>
            </a:custGeom>
            <a:solidFill>
              <a:srgbClr val="41719C"/>
            </a:solidFill>
          </p:spPr>
        </p:sp>
      </p:grpSp>
      <p:grpSp>
        <p:nvGrpSpPr>
          <p:cNvPr id="22" name="Group 22"/>
          <p:cNvGrpSpPr/>
          <p:nvPr/>
        </p:nvGrpSpPr>
        <p:grpSpPr>
          <a:xfrm>
            <a:off x="253384" y="1284737"/>
            <a:ext cx="4617328" cy="749162"/>
            <a:chOff x="0" y="0"/>
            <a:chExt cx="6156438" cy="998882"/>
          </a:xfrm>
        </p:grpSpPr>
        <p:sp>
          <p:nvSpPr>
            <p:cNvPr id="23" name="Freeform 23"/>
            <p:cNvSpPr/>
            <p:nvPr/>
          </p:nvSpPr>
          <p:spPr>
            <a:xfrm>
              <a:off x="0" y="0"/>
              <a:ext cx="6155614" cy="998603"/>
            </a:xfrm>
            <a:custGeom>
              <a:avLst/>
              <a:gdLst/>
              <a:ahLst/>
              <a:cxnLst/>
              <a:rect l="l" t="t" r="r" b="b"/>
              <a:pathLst>
                <a:path w="6155614" h="998603">
                  <a:moveTo>
                    <a:pt x="5286957" y="0"/>
                  </a:moveTo>
                  <a:lnTo>
                    <a:pt x="868657" y="0"/>
                  </a:lnTo>
                  <a:lnTo>
                    <a:pt x="594099" y="10312"/>
                  </a:lnTo>
                  <a:lnTo>
                    <a:pt x="355578" y="38820"/>
                  </a:lnTo>
                  <a:lnTo>
                    <a:pt x="167645" y="82391"/>
                  </a:lnTo>
                  <a:lnTo>
                    <a:pt x="44314" y="137690"/>
                  </a:lnTo>
                  <a:lnTo>
                    <a:pt x="0" y="201278"/>
                  </a:lnTo>
                  <a:lnTo>
                    <a:pt x="0" y="797225"/>
                  </a:lnTo>
                  <a:lnTo>
                    <a:pt x="44314" y="860813"/>
                  </a:lnTo>
                  <a:lnTo>
                    <a:pt x="167645" y="916111"/>
                  </a:lnTo>
                  <a:lnTo>
                    <a:pt x="355712" y="959683"/>
                  </a:lnTo>
                  <a:lnTo>
                    <a:pt x="594099" y="988292"/>
                  </a:lnTo>
                  <a:lnTo>
                    <a:pt x="868657" y="998603"/>
                  </a:lnTo>
                  <a:lnTo>
                    <a:pt x="5286957" y="998603"/>
                  </a:lnTo>
                  <a:lnTo>
                    <a:pt x="5561516" y="988292"/>
                  </a:lnTo>
                  <a:lnTo>
                    <a:pt x="5799902" y="959683"/>
                  </a:lnTo>
                  <a:lnTo>
                    <a:pt x="5987969" y="916111"/>
                  </a:lnTo>
                  <a:lnTo>
                    <a:pt x="6111301" y="860813"/>
                  </a:lnTo>
                  <a:lnTo>
                    <a:pt x="6155614" y="797225"/>
                  </a:lnTo>
                  <a:lnTo>
                    <a:pt x="6155614" y="201278"/>
                  </a:lnTo>
                  <a:lnTo>
                    <a:pt x="6111301" y="137690"/>
                  </a:lnTo>
                  <a:lnTo>
                    <a:pt x="5987969" y="82391"/>
                  </a:lnTo>
                  <a:lnTo>
                    <a:pt x="5799902" y="38820"/>
                  </a:lnTo>
                  <a:lnTo>
                    <a:pt x="5561516" y="10210"/>
                  </a:lnTo>
                  <a:lnTo>
                    <a:pt x="5286957" y="0"/>
                  </a:lnTo>
                  <a:close/>
                </a:path>
              </a:pathLst>
            </a:custGeom>
            <a:solidFill>
              <a:srgbClr val="1B998B"/>
            </a:solidFill>
          </p:spPr>
        </p:sp>
        <p:sp>
          <p:nvSpPr>
            <p:cNvPr id="24" name="TextBox 24"/>
            <p:cNvSpPr txBox="1"/>
            <p:nvPr/>
          </p:nvSpPr>
          <p:spPr>
            <a:xfrm>
              <a:off x="0" y="0"/>
              <a:ext cx="6156438" cy="998882"/>
            </a:xfrm>
            <a:prstGeom prst="rect">
              <a:avLst/>
            </a:prstGeom>
          </p:spPr>
          <p:txBody>
            <a:bodyPr lIns="50800" tIns="50800" rIns="50800" bIns="50800" rtlCol="0" anchor="t"/>
            <a:lstStyle/>
            <a:p>
              <a:pPr algn="ctr">
                <a:lnSpc>
                  <a:spcPts val="3600"/>
                </a:lnSpc>
              </a:pPr>
              <a:r>
                <a:rPr lang="en-US" sz="3000" spc="-119">
                  <a:solidFill>
                    <a:srgbClr val="FFFFFF"/>
                  </a:solidFill>
                  <a:latin typeface="Open Sans Bold"/>
                </a:rPr>
                <a:t>Prophylaxis</a:t>
              </a:r>
            </a:p>
          </p:txBody>
        </p:sp>
      </p:grpSp>
      <p:grpSp>
        <p:nvGrpSpPr>
          <p:cNvPr id="25" name="Group 25"/>
          <p:cNvGrpSpPr/>
          <p:nvPr/>
        </p:nvGrpSpPr>
        <p:grpSpPr>
          <a:xfrm>
            <a:off x="253384" y="2071998"/>
            <a:ext cx="4669552" cy="7469647"/>
            <a:chOff x="0" y="0"/>
            <a:chExt cx="6226070" cy="9959530"/>
          </a:xfrm>
        </p:grpSpPr>
        <p:sp>
          <p:nvSpPr>
            <p:cNvPr id="26" name="Freeform 26"/>
            <p:cNvSpPr/>
            <p:nvPr/>
          </p:nvSpPr>
          <p:spPr>
            <a:xfrm>
              <a:off x="0" y="0"/>
              <a:ext cx="6226046" cy="9959541"/>
            </a:xfrm>
            <a:custGeom>
              <a:avLst/>
              <a:gdLst/>
              <a:ahLst/>
              <a:cxnLst/>
              <a:rect l="l" t="t" r="r" b="b"/>
              <a:pathLst>
                <a:path w="6226046" h="9959541">
                  <a:moveTo>
                    <a:pt x="0" y="0"/>
                  </a:moveTo>
                  <a:lnTo>
                    <a:pt x="6226046" y="0"/>
                  </a:lnTo>
                  <a:lnTo>
                    <a:pt x="6226046" y="9959541"/>
                  </a:lnTo>
                  <a:lnTo>
                    <a:pt x="0" y="9959541"/>
                  </a:lnTo>
                  <a:close/>
                </a:path>
              </a:pathLst>
            </a:custGeom>
            <a:solidFill>
              <a:srgbClr val="C2E0DA"/>
            </a:solidFill>
          </p:spPr>
        </p:sp>
        <p:sp>
          <p:nvSpPr>
            <p:cNvPr id="27" name="TextBox 27"/>
            <p:cNvSpPr txBox="1"/>
            <p:nvPr/>
          </p:nvSpPr>
          <p:spPr>
            <a:xfrm>
              <a:off x="0" y="-47625"/>
              <a:ext cx="6226070" cy="10007155"/>
            </a:xfrm>
            <a:prstGeom prst="rect">
              <a:avLst/>
            </a:prstGeom>
          </p:spPr>
          <p:txBody>
            <a:bodyPr lIns="50800" tIns="50800" rIns="50800" bIns="50800" rtlCol="0" anchor="ctr"/>
            <a:lstStyle/>
            <a:p>
              <a:pPr algn="l">
                <a:lnSpc>
                  <a:spcPts val="2520"/>
                </a:lnSpc>
              </a:pPr>
              <a:r>
                <a:rPr lang="en-US" sz="2100">
                  <a:solidFill>
                    <a:srgbClr val="000000"/>
                  </a:solidFill>
                  <a:latin typeface="Arial Bold"/>
                </a:rPr>
                <a:t>Oxytocin</a:t>
              </a:r>
              <a:r>
                <a:rPr lang="en-US" sz="2100">
                  <a:solidFill>
                    <a:srgbClr val="000000"/>
                  </a:solidFill>
                  <a:latin typeface="Arial"/>
                </a:rPr>
                <a:t> </a:t>
              </a:r>
            </a:p>
            <a:p>
              <a:pPr marL="915581" lvl="2" indent="-305194" algn="l">
                <a:lnSpc>
                  <a:spcPts val="2520"/>
                </a:lnSpc>
                <a:buFont typeface="Arial"/>
                <a:buChar char="⚬"/>
              </a:pPr>
              <a:r>
                <a:rPr lang="en-US" sz="2100">
                  <a:solidFill>
                    <a:srgbClr val="000000"/>
                  </a:solidFill>
                  <a:latin typeface="Arial"/>
                </a:rPr>
                <a:t>Vaginal birth: 10IU IM/5IU slow IV injection (and 5 - 7.5IU/hr IV infusion if high risk of PPH)</a:t>
              </a:r>
            </a:p>
            <a:p>
              <a:pPr marL="915581" lvl="2" indent="-305194" algn="l">
                <a:lnSpc>
                  <a:spcPts val="2520"/>
                </a:lnSpc>
                <a:buFont typeface="Arial"/>
                <a:buChar char="⚬"/>
              </a:pPr>
              <a:r>
                <a:rPr lang="en-US" sz="2100">
                  <a:solidFill>
                    <a:srgbClr val="000000"/>
                  </a:solidFill>
                  <a:latin typeface="Arial"/>
                </a:rPr>
                <a:t>CS: 5 - 7.5IU/hr IV infusion</a:t>
              </a:r>
            </a:p>
            <a:p>
              <a:pPr algn="l">
                <a:lnSpc>
                  <a:spcPts val="2520"/>
                </a:lnSpc>
              </a:pPr>
              <a:endParaRPr lang="en-US" sz="2100">
                <a:solidFill>
                  <a:srgbClr val="000000"/>
                </a:solidFill>
                <a:latin typeface="Arial"/>
              </a:endParaRPr>
            </a:p>
            <a:p>
              <a:pPr algn="l">
                <a:lnSpc>
                  <a:spcPts val="2520"/>
                </a:lnSpc>
              </a:pPr>
              <a:r>
                <a:rPr lang="en-US" sz="2100" u="sng">
                  <a:solidFill>
                    <a:srgbClr val="000000"/>
                  </a:solidFill>
                  <a:latin typeface="Arial"/>
                </a:rPr>
                <a:t>Or</a:t>
              </a:r>
            </a:p>
            <a:p>
              <a:pPr algn="l">
                <a:lnSpc>
                  <a:spcPts val="2520"/>
                </a:lnSpc>
              </a:pPr>
              <a:r>
                <a:rPr lang="en-US" sz="2100">
                  <a:solidFill>
                    <a:srgbClr val="000000"/>
                  </a:solidFill>
                  <a:latin typeface="Arial Bold"/>
                </a:rPr>
                <a:t>Syntometrine® </a:t>
              </a:r>
            </a:p>
            <a:p>
              <a:pPr algn="l">
                <a:lnSpc>
                  <a:spcPts val="2520"/>
                </a:lnSpc>
              </a:pPr>
              <a:r>
                <a:rPr lang="en-US" sz="2100">
                  <a:solidFill>
                    <a:srgbClr val="000000"/>
                  </a:solidFill>
                  <a:latin typeface="Arial Bold"/>
                </a:rPr>
                <a:t>          </a:t>
              </a:r>
              <a:r>
                <a:rPr lang="en-US" sz="2100">
                  <a:solidFill>
                    <a:srgbClr val="000000"/>
                  </a:solidFill>
                  <a:latin typeface="Arial"/>
                </a:rPr>
                <a:t>(Ergometrine 500mcg and </a:t>
              </a:r>
            </a:p>
            <a:p>
              <a:pPr algn="l">
                <a:lnSpc>
                  <a:spcPts val="2520"/>
                </a:lnSpc>
              </a:pPr>
              <a:r>
                <a:rPr lang="en-US" sz="2100">
                  <a:solidFill>
                    <a:srgbClr val="000000"/>
                  </a:solidFill>
                  <a:latin typeface="Arial"/>
                </a:rPr>
                <a:t>          Oxytocin 5IU/1ml IM) if high risk</a:t>
              </a:r>
            </a:p>
            <a:p>
              <a:pPr algn="l">
                <a:lnSpc>
                  <a:spcPts val="2520"/>
                </a:lnSpc>
              </a:pPr>
              <a:r>
                <a:rPr lang="en-US" sz="2100">
                  <a:solidFill>
                    <a:srgbClr val="000000"/>
                  </a:solidFill>
                  <a:latin typeface="Arial"/>
                </a:rPr>
                <a:t>          of PPH</a:t>
              </a:r>
            </a:p>
            <a:p>
              <a:pPr marL="915830" lvl="2" indent="-305276" algn="l">
                <a:lnSpc>
                  <a:spcPts val="2520"/>
                </a:lnSpc>
              </a:pPr>
              <a:endParaRPr lang="en-US" sz="2100">
                <a:solidFill>
                  <a:srgbClr val="000000"/>
                </a:solidFill>
                <a:latin typeface="Arial"/>
              </a:endParaRPr>
            </a:p>
            <a:p>
              <a:pPr algn="l">
                <a:lnSpc>
                  <a:spcPts val="2520"/>
                </a:lnSpc>
              </a:pPr>
              <a:r>
                <a:rPr lang="en-US" sz="2100" u="sng">
                  <a:solidFill>
                    <a:srgbClr val="000000"/>
                  </a:solidFill>
                  <a:latin typeface="Arial"/>
                </a:rPr>
                <a:t>In addition consider:</a:t>
              </a:r>
            </a:p>
            <a:p>
              <a:pPr algn="l">
                <a:lnSpc>
                  <a:spcPts val="2520"/>
                </a:lnSpc>
              </a:pPr>
              <a:endParaRPr lang="en-US" sz="2100" u="sng">
                <a:solidFill>
                  <a:srgbClr val="000000"/>
                </a:solidFill>
                <a:latin typeface="Arial"/>
              </a:endParaRPr>
            </a:p>
            <a:p>
              <a:pPr algn="l">
                <a:lnSpc>
                  <a:spcPts val="2520"/>
                </a:lnSpc>
              </a:pPr>
              <a:r>
                <a:rPr lang="en-US" sz="2100">
                  <a:solidFill>
                    <a:srgbClr val="000000"/>
                  </a:solidFill>
                  <a:latin typeface="Arial Bold"/>
                </a:rPr>
                <a:t>Tranexamic Acid </a:t>
              </a:r>
            </a:p>
            <a:p>
              <a:pPr algn="l">
                <a:lnSpc>
                  <a:spcPts val="2520"/>
                </a:lnSpc>
              </a:pPr>
              <a:r>
                <a:rPr lang="en-US" sz="2100">
                  <a:solidFill>
                    <a:srgbClr val="000000"/>
                  </a:solidFill>
                  <a:latin typeface="Arial Bold"/>
                </a:rPr>
                <a:t>           </a:t>
              </a:r>
              <a:r>
                <a:rPr lang="en-US" sz="2100">
                  <a:solidFill>
                    <a:srgbClr val="000000"/>
                  </a:solidFill>
                  <a:latin typeface="Arial"/>
                </a:rPr>
                <a:t>1g PO/IV if high risk of PPH</a:t>
              </a:r>
            </a:p>
            <a:p>
              <a:pPr marL="915830" lvl="2" indent="-305276" algn="l">
                <a:lnSpc>
                  <a:spcPts val="2520"/>
                </a:lnSpc>
              </a:pPr>
              <a:endParaRPr lang="en-US" sz="2100">
                <a:solidFill>
                  <a:srgbClr val="000000"/>
                </a:solidFill>
                <a:latin typeface="Arial"/>
              </a:endParaRPr>
            </a:p>
            <a:p>
              <a:pPr algn="l">
                <a:lnSpc>
                  <a:spcPts val="2520"/>
                </a:lnSpc>
              </a:pPr>
              <a:r>
                <a:rPr lang="en-US" sz="2100">
                  <a:solidFill>
                    <a:srgbClr val="000000"/>
                  </a:solidFill>
                  <a:latin typeface="Arial Bold"/>
                </a:rPr>
                <a:t>Misoprostol </a:t>
              </a:r>
              <a:r>
                <a:rPr lang="en-US" sz="2100">
                  <a:solidFill>
                    <a:srgbClr val="000000"/>
                  </a:solidFill>
                  <a:latin typeface="Arial"/>
                </a:rPr>
                <a:t>(Cytotec®) </a:t>
              </a:r>
            </a:p>
            <a:p>
              <a:pPr algn="l">
                <a:lnSpc>
                  <a:spcPts val="2520"/>
                </a:lnSpc>
              </a:pPr>
              <a:r>
                <a:rPr lang="en-US" sz="2100">
                  <a:solidFill>
                    <a:srgbClr val="000000"/>
                  </a:solidFill>
                  <a:latin typeface="Arial"/>
                </a:rPr>
                <a:t>400-800mcg PO/PV/PR if high risk of PPH</a:t>
              </a:r>
            </a:p>
            <a:p>
              <a:pPr marL="261609" lvl="2" indent="-87203" algn="l">
                <a:lnSpc>
                  <a:spcPts val="720"/>
                </a:lnSpc>
              </a:pPr>
              <a:endParaRPr lang="en-US" sz="2100">
                <a:solidFill>
                  <a:srgbClr val="000000"/>
                </a:solidFill>
                <a:latin typeface="Arial"/>
              </a:endParaRPr>
            </a:p>
            <a:p>
              <a:pPr marL="784997" lvl="2" indent="-261666" algn="l">
                <a:lnSpc>
                  <a:spcPts val="2160"/>
                </a:lnSpc>
              </a:pPr>
              <a:r>
                <a:rPr lang="en-US" sz="1800" spc="-71">
                  <a:solidFill>
                    <a:srgbClr val="000000"/>
                  </a:solidFill>
                  <a:latin typeface="Open Sans"/>
                </a:rPr>
                <a:t>*mcg=micrograms</a:t>
              </a:r>
            </a:p>
            <a:p>
              <a:pPr marL="784997" lvl="2" indent="-261666" algn="l">
                <a:lnSpc>
                  <a:spcPts val="2160"/>
                </a:lnSpc>
              </a:pPr>
              <a:r>
                <a:rPr lang="en-US" sz="1800" spc="-71">
                  <a:solidFill>
                    <a:srgbClr val="000000"/>
                  </a:solidFill>
                  <a:latin typeface="Open Sans"/>
                </a:rPr>
                <a:t>**IU=international units</a:t>
              </a:r>
            </a:p>
            <a:p>
              <a:pPr algn="l">
                <a:lnSpc>
                  <a:spcPts val="2520"/>
                </a:lnSpc>
              </a:pPr>
              <a:endParaRPr lang="en-US" sz="1800" spc="-71">
                <a:solidFill>
                  <a:srgbClr val="000000"/>
                </a:solidFill>
                <a:latin typeface="Open Sans"/>
              </a:endParaRPr>
            </a:p>
          </p:txBody>
        </p:sp>
      </p:grpSp>
      <p:sp>
        <p:nvSpPr>
          <p:cNvPr id="28" name="TextBox 28"/>
          <p:cNvSpPr txBox="1"/>
          <p:nvPr/>
        </p:nvSpPr>
        <p:spPr>
          <a:xfrm>
            <a:off x="4388228" y="9503546"/>
            <a:ext cx="9706893" cy="693390"/>
          </a:xfrm>
          <a:prstGeom prst="rect">
            <a:avLst/>
          </a:prstGeom>
        </p:spPr>
        <p:txBody>
          <a:bodyPr lIns="0" tIns="0" rIns="0" bIns="0" rtlCol="0" anchor="t">
            <a:spAutoFit/>
          </a:bodyPr>
          <a:lstStyle/>
          <a:p>
            <a:pPr algn="l">
              <a:lnSpc>
                <a:spcPts val="2520"/>
              </a:lnSpc>
            </a:pPr>
            <a:r>
              <a:rPr lang="en-US" sz="2100" spc="-83">
                <a:solidFill>
                  <a:srgbClr val="000000"/>
                </a:solidFill>
                <a:latin typeface="Open Sans"/>
              </a:rPr>
              <a:t>Ref : National Clinical Practice Guideline Prevention and Management of Primary Postpartum Haemorrhage V1.0 (Dec 2022)</a:t>
            </a:r>
          </a:p>
        </p:txBody>
      </p:sp>
      <p:sp>
        <p:nvSpPr>
          <p:cNvPr id="29" name="TextBox 29"/>
          <p:cNvSpPr txBox="1"/>
          <p:nvPr/>
        </p:nvSpPr>
        <p:spPr>
          <a:xfrm>
            <a:off x="495794" y="162444"/>
            <a:ext cx="17491761" cy="834807"/>
          </a:xfrm>
          <a:prstGeom prst="rect">
            <a:avLst/>
          </a:prstGeom>
        </p:spPr>
        <p:txBody>
          <a:bodyPr lIns="0" tIns="0" rIns="0" bIns="0" rtlCol="0" anchor="t">
            <a:spAutoFit/>
          </a:bodyPr>
          <a:lstStyle/>
          <a:p>
            <a:pPr algn="l">
              <a:lnSpc>
                <a:spcPts val="5400"/>
              </a:lnSpc>
            </a:pPr>
            <a:r>
              <a:rPr lang="en-US" sz="4500">
                <a:solidFill>
                  <a:srgbClr val="48847B"/>
                </a:solidFill>
                <a:latin typeface="Arial"/>
              </a:rPr>
              <a:t>Medication Algorithm  - Prevention &amp; Management of PPH</a:t>
            </a:r>
          </a:p>
        </p:txBody>
      </p:sp>
      <p:grpSp>
        <p:nvGrpSpPr>
          <p:cNvPr id="30" name="Group 30"/>
          <p:cNvGrpSpPr/>
          <p:nvPr/>
        </p:nvGrpSpPr>
        <p:grpSpPr>
          <a:xfrm>
            <a:off x="425886" y="1160940"/>
            <a:ext cx="16695241" cy="85725"/>
            <a:chOff x="0" y="0"/>
            <a:chExt cx="22260322" cy="114300"/>
          </a:xfrm>
        </p:grpSpPr>
        <p:sp>
          <p:nvSpPr>
            <p:cNvPr id="31" name="Freeform 31"/>
            <p:cNvSpPr/>
            <p:nvPr/>
          </p:nvSpPr>
          <p:spPr>
            <a:xfrm>
              <a:off x="57150" y="0"/>
              <a:ext cx="22146006" cy="114300"/>
            </a:xfrm>
            <a:custGeom>
              <a:avLst/>
              <a:gdLst/>
              <a:ahLst/>
              <a:cxnLst/>
              <a:rect l="l" t="t" r="r" b="b"/>
              <a:pathLst>
                <a:path w="22146006" h="114300">
                  <a:moveTo>
                    <a:pt x="0" y="0"/>
                  </a:moveTo>
                  <a:lnTo>
                    <a:pt x="22146006" y="0"/>
                  </a:lnTo>
                  <a:lnTo>
                    <a:pt x="22146006" y="114300"/>
                  </a:lnTo>
                  <a:lnTo>
                    <a:pt x="0" y="114300"/>
                  </a:lnTo>
                  <a:close/>
                </a:path>
              </a:pathLst>
            </a:custGeom>
            <a:solidFill>
              <a:srgbClr val="FF914D"/>
            </a:solidFill>
          </p:spPr>
        </p:sp>
      </p:grpSp>
      <p:sp>
        <p:nvSpPr>
          <p:cNvPr id="32" name="Freeform 32"/>
          <p:cNvSpPr/>
          <p:nvPr/>
        </p:nvSpPr>
        <p:spPr>
          <a:xfrm>
            <a:off x="0" y="9369897"/>
            <a:ext cx="2604820" cy="917103"/>
          </a:xfrm>
          <a:custGeom>
            <a:avLst/>
            <a:gdLst/>
            <a:ahLst/>
            <a:cxnLst/>
            <a:rect l="l" t="t" r="r" b="b"/>
            <a:pathLst>
              <a:path w="2604820" h="917103">
                <a:moveTo>
                  <a:pt x="0" y="0"/>
                </a:moveTo>
                <a:lnTo>
                  <a:pt x="2604820" y="0"/>
                </a:lnTo>
                <a:lnTo>
                  <a:pt x="2604820" y="917103"/>
                </a:lnTo>
                <a:lnTo>
                  <a:pt x="0" y="917103"/>
                </a:lnTo>
                <a:lnTo>
                  <a:pt x="0" y="0"/>
                </a:lnTo>
                <a:close/>
              </a:path>
            </a:pathLst>
          </a:custGeom>
          <a:blipFill>
            <a:blip r:embed="rId5"/>
            <a:stretch>
              <a:fillRect b="-6642"/>
            </a:stretch>
          </a:blipFill>
        </p:spPr>
      </p:sp>
      <p:sp>
        <p:nvSpPr>
          <p:cNvPr id="33" name="Freeform 33"/>
          <p:cNvSpPr/>
          <p:nvPr/>
        </p:nvSpPr>
        <p:spPr>
          <a:xfrm>
            <a:off x="15990804" y="9417820"/>
            <a:ext cx="2196979" cy="869180"/>
          </a:xfrm>
          <a:custGeom>
            <a:avLst/>
            <a:gdLst/>
            <a:ahLst/>
            <a:cxnLst/>
            <a:rect l="l" t="t" r="r" b="b"/>
            <a:pathLst>
              <a:path w="2196979" h="869180">
                <a:moveTo>
                  <a:pt x="0" y="0"/>
                </a:moveTo>
                <a:lnTo>
                  <a:pt x="2196980" y="0"/>
                </a:lnTo>
                <a:lnTo>
                  <a:pt x="2196980" y="869180"/>
                </a:lnTo>
                <a:lnTo>
                  <a:pt x="0" y="869180"/>
                </a:lnTo>
                <a:lnTo>
                  <a:pt x="0" y="0"/>
                </a:lnTo>
                <a:close/>
              </a:path>
            </a:pathLst>
          </a:custGeom>
          <a:blipFill>
            <a:blip r:embed="rId6"/>
            <a:stretch>
              <a:fillRect t="-54" b="-54"/>
            </a:stretch>
          </a:blipFill>
        </p:spPr>
      </p:sp>
      <p:grpSp>
        <p:nvGrpSpPr>
          <p:cNvPr id="34" name="Group 34"/>
          <p:cNvGrpSpPr/>
          <p:nvPr/>
        </p:nvGrpSpPr>
        <p:grpSpPr>
          <a:xfrm>
            <a:off x="564464" y="9417820"/>
            <a:ext cx="16993810" cy="85725"/>
            <a:chOff x="0" y="0"/>
            <a:chExt cx="22658414" cy="114300"/>
          </a:xfrm>
        </p:grpSpPr>
        <p:sp>
          <p:nvSpPr>
            <p:cNvPr id="35" name="Freeform 35"/>
            <p:cNvSpPr/>
            <p:nvPr/>
          </p:nvSpPr>
          <p:spPr>
            <a:xfrm>
              <a:off x="57150" y="0"/>
              <a:ext cx="22544151" cy="114300"/>
            </a:xfrm>
            <a:custGeom>
              <a:avLst/>
              <a:gdLst/>
              <a:ahLst/>
              <a:cxnLst/>
              <a:rect l="l" t="t" r="r" b="b"/>
              <a:pathLst>
                <a:path w="22544151" h="114300">
                  <a:moveTo>
                    <a:pt x="0" y="0"/>
                  </a:moveTo>
                  <a:lnTo>
                    <a:pt x="22544151" y="0"/>
                  </a:lnTo>
                  <a:lnTo>
                    <a:pt x="22544151" y="114300"/>
                  </a:lnTo>
                  <a:lnTo>
                    <a:pt x="0" y="114300"/>
                  </a:lnTo>
                  <a:close/>
                </a:path>
              </a:pathLst>
            </a:custGeom>
            <a:solidFill>
              <a:srgbClr val="FF914D"/>
            </a:solidFill>
          </p:spPr>
        </p:sp>
      </p:grpSp>
      <p:grpSp>
        <p:nvGrpSpPr>
          <p:cNvPr id="36" name="Group 36"/>
          <p:cNvGrpSpPr/>
          <p:nvPr/>
        </p:nvGrpSpPr>
        <p:grpSpPr>
          <a:xfrm>
            <a:off x="5219686" y="3634522"/>
            <a:ext cx="11858579" cy="941142"/>
            <a:chOff x="0" y="0"/>
            <a:chExt cx="15811438" cy="1254856"/>
          </a:xfrm>
        </p:grpSpPr>
        <p:sp>
          <p:nvSpPr>
            <p:cNvPr id="37" name="Freeform 37"/>
            <p:cNvSpPr/>
            <p:nvPr/>
          </p:nvSpPr>
          <p:spPr>
            <a:xfrm>
              <a:off x="0" y="0"/>
              <a:ext cx="15809340" cy="1254506"/>
            </a:xfrm>
            <a:custGeom>
              <a:avLst/>
              <a:gdLst/>
              <a:ahLst/>
              <a:cxnLst/>
              <a:rect l="l" t="t" r="r" b="b"/>
              <a:pathLst>
                <a:path w="15809340" h="1254506">
                  <a:moveTo>
                    <a:pt x="13578460" y="0"/>
                  </a:moveTo>
                  <a:lnTo>
                    <a:pt x="2230882" y="0"/>
                  </a:lnTo>
                  <a:lnTo>
                    <a:pt x="1525778" y="12954"/>
                  </a:lnTo>
                  <a:lnTo>
                    <a:pt x="913384" y="48768"/>
                  </a:lnTo>
                  <a:lnTo>
                    <a:pt x="430403" y="103505"/>
                  </a:lnTo>
                  <a:lnTo>
                    <a:pt x="113665" y="172974"/>
                  </a:lnTo>
                  <a:lnTo>
                    <a:pt x="0" y="252857"/>
                  </a:lnTo>
                  <a:lnTo>
                    <a:pt x="0" y="1001522"/>
                  </a:lnTo>
                  <a:lnTo>
                    <a:pt x="113665" y="1081405"/>
                  </a:lnTo>
                  <a:lnTo>
                    <a:pt x="430403" y="1150874"/>
                  </a:lnTo>
                  <a:lnTo>
                    <a:pt x="913384" y="1205611"/>
                  </a:lnTo>
                  <a:lnTo>
                    <a:pt x="1525778" y="1241552"/>
                  </a:lnTo>
                  <a:lnTo>
                    <a:pt x="2230882" y="1254506"/>
                  </a:lnTo>
                  <a:lnTo>
                    <a:pt x="13578460" y="1254506"/>
                  </a:lnTo>
                  <a:lnTo>
                    <a:pt x="14283689" y="1241552"/>
                  </a:lnTo>
                  <a:lnTo>
                    <a:pt x="14896085" y="1205611"/>
                  </a:lnTo>
                  <a:lnTo>
                    <a:pt x="15379064" y="1150874"/>
                  </a:lnTo>
                  <a:lnTo>
                    <a:pt x="15695676" y="1081405"/>
                  </a:lnTo>
                  <a:lnTo>
                    <a:pt x="15809340" y="1001522"/>
                  </a:lnTo>
                  <a:lnTo>
                    <a:pt x="15809340" y="252857"/>
                  </a:lnTo>
                  <a:lnTo>
                    <a:pt x="15695676" y="172974"/>
                  </a:lnTo>
                  <a:lnTo>
                    <a:pt x="15379064" y="103505"/>
                  </a:lnTo>
                  <a:lnTo>
                    <a:pt x="14896085" y="48768"/>
                  </a:lnTo>
                  <a:lnTo>
                    <a:pt x="14283689" y="12827"/>
                  </a:lnTo>
                  <a:lnTo>
                    <a:pt x="13578460" y="0"/>
                  </a:lnTo>
                  <a:close/>
                </a:path>
              </a:pathLst>
            </a:custGeom>
            <a:solidFill>
              <a:srgbClr val="1B998B"/>
            </a:solidFill>
          </p:spPr>
        </p:sp>
        <p:sp>
          <p:nvSpPr>
            <p:cNvPr id="38" name="TextBox 38"/>
            <p:cNvSpPr txBox="1"/>
            <p:nvPr/>
          </p:nvSpPr>
          <p:spPr>
            <a:xfrm>
              <a:off x="0" y="0"/>
              <a:ext cx="15811438" cy="1254856"/>
            </a:xfrm>
            <a:prstGeom prst="rect">
              <a:avLst/>
            </a:prstGeom>
          </p:spPr>
          <p:txBody>
            <a:bodyPr lIns="50800" tIns="50800" rIns="50800" bIns="50800" rtlCol="0" anchor="t"/>
            <a:lstStyle/>
            <a:p>
              <a:pPr algn="ctr">
                <a:lnSpc>
                  <a:spcPts val="3600"/>
                </a:lnSpc>
              </a:pPr>
              <a:r>
                <a:rPr lang="en-US" sz="3000" spc="-119">
                  <a:solidFill>
                    <a:srgbClr val="FFFFFF"/>
                  </a:solidFill>
                  <a:latin typeface="Open Sans Bold"/>
                </a:rPr>
                <a:t>Treatment </a:t>
              </a:r>
            </a:p>
          </p:txBody>
        </p:sp>
      </p:grpSp>
      <p:grpSp>
        <p:nvGrpSpPr>
          <p:cNvPr id="39" name="Group 39"/>
          <p:cNvGrpSpPr/>
          <p:nvPr/>
        </p:nvGrpSpPr>
        <p:grpSpPr>
          <a:xfrm>
            <a:off x="4870713" y="1307318"/>
            <a:ext cx="7242119" cy="2268032"/>
            <a:chOff x="0" y="0"/>
            <a:chExt cx="9656158" cy="3024043"/>
          </a:xfrm>
        </p:grpSpPr>
        <p:sp>
          <p:nvSpPr>
            <p:cNvPr id="40" name="Freeform 40"/>
            <p:cNvSpPr/>
            <p:nvPr/>
          </p:nvSpPr>
          <p:spPr>
            <a:xfrm>
              <a:off x="0" y="0"/>
              <a:ext cx="9656191" cy="3024042"/>
            </a:xfrm>
            <a:custGeom>
              <a:avLst/>
              <a:gdLst/>
              <a:ahLst/>
              <a:cxnLst/>
              <a:rect l="l" t="t" r="r" b="b"/>
              <a:pathLst>
                <a:path w="9656191" h="3024042">
                  <a:moveTo>
                    <a:pt x="0" y="0"/>
                  </a:moveTo>
                  <a:lnTo>
                    <a:pt x="9656191" y="0"/>
                  </a:lnTo>
                  <a:lnTo>
                    <a:pt x="9656191" y="3024042"/>
                  </a:lnTo>
                  <a:lnTo>
                    <a:pt x="0" y="3024042"/>
                  </a:lnTo>
                  <a:close/>
                </a:path>
              </a:pathLst>
            </a:custGeom>
            <a:solidFill>
              <a:srgbClr val="FFF2CC"/>
            </a:solidFill>
          </p:spPr>
        </p:sp>
        <p:sp>
          <p:nvSpPr>
            <p:cNvPr id="41" name="TextBox 41"/>
            <p:cNvSpPr txBox="1"/>
            <p:nvPr/>
          </p:nvSpPr>
          <p:spPr>
            <a:xfrm>
              <a:off x="0" y="-9525"/>
              <a:ext cx="9656158" cy="3033568"/>
            </a:xfrm>
            <a:prstGeom prst="rect">
              <a:avLst/>
            </a:prstGeom>
          </p:spPr>
          <p:txBody>
            <a:bodyPr lIns="50800" tIns="50800" rIns="50800" bIns="50800" rtlCol="0" anchor="t"/>
            <a:lstStyle/>
            <a:p>
              <a:pPr algn="l">
                <a:lnSpc>
                  <a:spcPts val="3240"/>
                </a:lnSpc>
              </a:pPr>
              <a:r>
                <a:rPr lang="en-US" sz="2700" spc="-107">
                  <a:solidFill>
                    <a:srgbClr val="000000"/>
                  </a:solidFill>
                  <a:latin typeface="Open Sans Bold"/>
                </a:rPr>
                <a:t>Reminder </a:t>
              </a:r>
            </a:p>
            <a:p>
              <a:pPr marL="488632" lvl="1" indent="-244316" algn="l">
                <a:lnSpc>
                  <a:spcPts val="3240"/>
                </a:lnSpc>
                <a:buFont typeface="Arial"/>
                <a:buChar char="•"/>
              </a:pPr>
              <a:r>
                <a:rPr lang="en-US" sz="2700" spc="-107">
                  <a:solidFill>
                    <a:srgbClr val="000000"/>
                  </a:solidFill>
                  <a:latin typeface="Open Sans"/>
                </a:rPr>
                <a:t>Call for help                                                          </a:t>
              </a:r>
            </a:p>
            <a:p>
              <a:pPr marL="488632" lvl="1" indent="-244316" algn="l">
                <a:lnSpc>
                  <a:spcPts val="3240"/>
                </a:lnSpc>
                <a:buFont typeface="Arial"/>
                <a:buChar char="•"/>
              </a:pPr>
              <a:r>
                <a:rPr lang="en-US" sz="2700" spc="-107">
                  <a:solidFill>
                    <a:srgbClr val="000000"/>
                  </a:solidFill>
                  <a:latin typeface="Open Sans"/>
                </a:rPr>
                <a:t>IV access </a:t>
              </a:r>
            </a:p>
            <a:p>
              <a:pPr marL="488632" lvl="1" indent="-244316" algn="l">
                <a:lnSpc>
                  <a:spcPts val="3240"/>
                </a:lnSpc>
                <a:buFont typeface="Arial"/>
                <a:buChar char="•"/>
              </a:pPr>
              <a:r>
                <a:rPr lang="en-US" sz="2700" spc="-107">
                  <a:solidFill>
                    <a:srgbClr val="000000"/>
                  </a:solidFill>
                  <a:latin typeface="Open Sans"/>
                </a:rPr>
                <a:t>Measure and evaluate blood loss</a:t>
              </a:r>
            </a:p>
            <a:p>
              <a:pPr marL="470535" lvl="1" indent="-235268" algn="l">
                <a:lnSpc>
                  <a:spcPts val="3120"/>
                </a:lnSpc>
                <a:buFont typeface="Arial"/>
                <a:buChar char="•"/>
              </a:pPr>
              <a:r>
                <a:rPr lang="en-US" sz="2600" spc="-103">
                  <a:solidFill>
                    <a:srgbClr val="000000"/>
                  </a:solidFill>
                  <a:latin typeface="Open Sans"/>
                </a:rPr>
                <a:t>Consider blood products (incl. fibrinogen early)</a:t>
              </a:r>
            </a:p>
          </p:txBody>
        </p:sp>
      </p:grpSp>
      <p:grpSp>
        <p:nvGrpSpPr>
          <p:cNvPr id="42" name="Group 42"/>
          <p:cNvGrpSpPr/>
          <p:nvPr/>
        </p:nvGrpSpPr>
        <p:grpSpPr>
          <a:xfrm>
            <a:off x="12086096" y="1304018"/>
            <a:ext cx="6136659" cy="2286079"/>
            <a:chOff x="0" y="0"/>
            <a:chExt cx="8182212" cy="3048105"/>
          </a:xfrm>
        </p:grpSpPr>
        <p:sp>
          <p:nvSpPr>
            <p:cNvPr id="43" name="Freeform 43"/>
            <p:cNvSpPr/>
            <p:nvPr/>
          </p:nvSpPr>
          <p:spPr>
            <a:xfrm>
              <a:off x="0" y="0"/>
              <a:ext cx="8182256" cy="3048104"/>
            </a:xfrm>
            <a:custGeom>
              <a:avLst/>
              <a:gdLst/>
              <a:ahLst/>
              <a:cxnLst/>
              <a:rect l="l" t="t" r="r" b="b"/>
              <a:pathLst>
                <a:path w="8182256" h="3048104">
                  <a:moveTo>
                    <a:pt x="0" y="0"/>
                  </a:moveTo>
                  <a:lnTo>
                    <a:pt x="8182256" y="0"/>
                  </a:lnTo>
                  <a:lnTo>
                    <a:pt x="8182256" y="3048104"/>
                  </a:lnTo>
                  <a:lnTo>
                    <a:pt x="0" y="3048104"/>
                  </a:lnTo>
                  <a:close/>
                </a:path>
              </a:pathLst>
            </a:custGeom>
            <a:solidFill>
              <a:srgbClr val="FFF2CC"/>
            </a:solidFill>
          </p:spPr>
        </p:sp>
        <p:sp>
          <p:nvSpPr>
            <p:cNvPr id="44" name="TextBox 44"/>
            <p:cNvSpPr txBox="1"/>
            <p:nvPr/>
          </p:nvSpPr>
          <p:spPr>
            <a:xfrm>
              <a:off x="0" y="-9525"/>
              <a:ext cx="8182212" cy="3057630"/>
            </a:xfrm>
            <a:prstGeom prst="rect">
              <a:avLst/>
            </a:prstGeom>
          </p:spPr>
          <p:txBody>
            <a:bodyPr lIns="50800" tIns="50800" rIns="50800" bIns="50800" rtlCol="0" anchor="t"/>
            <a:lstStyle/>
            <a:p>
              <a:pPr algn="l">
                <a:lnSpc>
                  <a:spcPts val="3240"/>
                </a:lnSpc>
              </a:pPr>
              <a:r>
                <a:rPr lang="en-US" sz="2700" spc="-107">
                  <a:solidFill>
                    <a:srgbClr val="000000"/>
                  </a:solidFill>
                  <a:latin typeface="Open Sans Bold"/>
                </a:rPr>
                <a:t>Reminder </a:t>
              </a:r>
            </a:p>
            <a:p>
              <a:pPr marL="488632" lvl="1" indent="-244316" algn="l">
                <a:lnSpc>
                  <a:spcPts val="3240"/>
                </a:lnSpc>
                <a:buFont typeface="Arial"/>
                <a:buChar char="•"/>
              </a:pPr>
              <a:r>
                <a:rPr lang="en-US" sz="2700" spc="-107">
                  <a:solidFill>
                    <a:srgbClr val="000000"/>
                  </a:solidFill>
                  <a:latin typeface="Open Sans"/>
                </a:rPr>
                <a:t>Active MOH/Code Red Obstetrics protocol at 1500ml or clinical concern </a:t>
              </a:r>
            </a:p>
            <a:p>
              <a:pPr marL="488632" lvl="1" indent="-244316" algn="l">
                <a:lnSpc>
                  <a:spcPts val="3240"/>
                </a:lnSpc>
                <a:buFont typeface="Arial"/>
                <a:buChar char="•"/>
              </a:pPr>
              <a:r>
                <a:rPr lang="en-US" sz="2700" spc="-107">
                  <a:solidFill>
                    <a:srgbClr val="000000"/>
                  </a:solidFill>
                  <a:latin typeface="Open Sans"/>
                </a:rPr>
                <a:t>Consider transfer to theatre                                                           </a:t>
              </a:r>
            </a:p>
          </p:txBody>
        </p:sp>
      </p:grpSp>
      <p:pic>
        <p:nvPicPr>
          <p:cNvPr id="45" name="Picture 45">
            <a:hlinkClick r:id="" action="ppaction://media"/>
          </p:cNvPr>
          <p:cNvPicPr>
            <a:picLocks noChangeAspect="1"/>
          </p:cNvPicPr>
          <p:nvPr>
            <a:audioFile r:link="rId1"/>
            <p:extLst>
              <p:ext uri="{DAA4B4D4-6D71-4841-9C94-3DE7FCFB9230}">
                <p14:media xmlns:p14="http://schemas.microsoft.com/office/powerpoint/2010/main" r:embed="rId2">
                  <p14:trim st="12100"/>
                </p14:media>
              </p:ext>
            </p:extLst>
          </p:nvPr>
        </p:nvPicPr>
        <p:blipFill>
          <a:blip r:embed="rId7"/>
          <a:stretch>
            <a:fillRect/>
          </a:stretch>
        </p:blipFill>
        <p:spPr>
          <a:xfrm>
            <a:off x="8629650" y="4629150"/>
            <a:ext cx="1028700" cy="1028700"/>
          </a:xfrm>
          <a:prstGeom prst="rect">
            <a:avLst/>
          </a:prstGeom>
        </p:spPr>
      </p:pic>
    </p:spTree>
  </p:cSld>
  <p:clrMapOvr>
    <a:masterClrMapping/>
  </p:clrMapOvr>
  <p:timing>
    <p:tnLst>
      <p:par>
        <p:cTn id="1" dur="indefinite" restart="never" nodeType="tmRoot">
          <p:childTnLst>
            <p:cmd cmd="playFrom(0.0)">
              <p:cBhvr>
                <p:cTn id="2"/>
                <p:tgtEl>
                  <p:spTgt spid="45"/>
                </p:tgtEl>
              </p:cBhvr>
            </p:cmd>
            <p:audio>
              <p:cMediaNode vol="6000" showWhenStopped="0">
                <p:cTn id="3"/>
                <p:tgtEl>
                  <p:spTgt spid="4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DEE6CAF093B864390AD08156E627B24" ma:contentTypeVersion="8" ma:contentTypeDescription="Create a new document." ma:contentTypeScope="" ma:versionID="beec2eef18a6f1cad2e989b941bcd55b">
  <xsd:schema xmlns:xsd="http://www.w3.org/2001/XMLSchema" xmlns:xs="http://www.w3.org/2001/XMLSchema" xmlns:p="http://schemas.microsoft.com/office/2006/metadata/properties" xmlns:ns2="8627e085-68bf-45ae-8e09-18676f9ea913" targetNamespace="http://schemas.microsoft.com/office/2006/metadata/properties" ma:root="true" ma:fieldsID="8af4d5b94489811c8d35f70ac1252281" ns2:_="">
    <xsd:import namespace="8627e085-68bf-45ae-8e09-18676f9ea91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27e085-68bf-45ae-8e09-18676f9ea9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03EF39-19A6-4E90-BF2F-BEFDED1A67A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69433C92-B848-427B-B027-FB4618487796}">
  <ds:schemaRefs>
    <ds:schemaRef ds:uri="http://schemas.microsoft.com/sharepoint/v3/contenttype/forms"/>
  </ds:schemaRefs>
</ds:datastoreItem>
</file>

<file path=customXml/itemProps3.xml><?xml version="1.0" encoding="utf-8"?>
<ds:datastoreItem xmlns:ds="http://schemas.openxmlformats.org/officeDocument/2006/customXml" ds:itemID="{17501F44-CBDB-45B1-A146-75CD8FC8E0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27e085-68bf-45ae-8e09-18676f9ea9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Custom</PresentationFormat>
  <Paragraphs>0</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PPH medication toolkitV6.pptx</dc:title>
  <cp:revision>2</cp:revision>
  <dcterms:created xsi:type="dcterms:W3CDTF">2006-08-16T00:00:00Z</dcterms:created>
  <dcterms:modified xsi:type="dcterms:W3CDTF">2023-11-27T14:00:11Z</dcterms:modified>
  <dc:identifier>DAFoa1ZTmW4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0x010100CDEE6CAF093B864390AD08156E627B24</vt:lpwstr>
  </property>
</Properties>
</file>