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5" r:id="rId3"/>
    <p:sldId id="266" r:id="rId4"/>
    <p:sldId id="269" r:id="rId5"/>
    <p:sldId id="271" r:id="rId6"/>
    <p:sldId id="264" r:id="rId7"/>
    <p:sldId id="263" r:id="rId8"/>
    <p:sldId id="262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F5F"/>
    <a:srgbClr val="73B564"/>
    <a:srgbClr val="99649F"/>
    <a:srgbClr val="FFCB05"/>
    <a:srgbClr val="DBAA4E"/>
    <a:srgbClr val="3A768D"/>
    <a:srgbClr val="A4906E"/>
    <a:srgbClr val="A38940"/>
    <a:srgbClr val="2C42D3"/>
    <a:srgbClr val="663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8" autoAdjust="0"/>
    <p:restoredTop sz="91974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-49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46F22-BA42-A143-8307-69A08889BDB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A6A9-8E8C-D64D-9716-7865CABB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9DA4-3DFB-3A48-B143-3C6BBF46BE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C6BB-6DDF-7B4B-9463-852346BC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5C6BB-6DDF-7B4B-9463-852346BC9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A674-CED6-484D-8454-75B9D39D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BC070-0098-45DE-903E-B3963AD5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DEB1-B9F0-4548-BC60-63625D8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7F0C-4460-4CBF-BD4F-04A1FD00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E0E1-A3F2-4C31-B6D9-09BB4BCD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919B-08B6-4B12-ADCB-7D8EF857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2833C-6F5F-44E6-AD9F-4764E70B9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7D572-93C0-4109-BF9E-EE714B0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0FA4-404C-4950-849D-30CF5B9E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DB8C-E3D1-48DD-8AD3-4337D54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A27DF-60EB-4ACA-93A9-CDECA7227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3E89F-F3FC-469C-BFD2-ABBAC4CC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CCCF9-E79E-475C-AB9F-05473C42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FB93-87BF-4573-B387-3D2F073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E9E86-235A-4E9B-84DD-34D24E00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9018-381A-42BC-BFCD-0704158D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71B5-E12F-4E5B-96FE-ADD8320D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C489-7944-4A6B-B364-6EF5865E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E333-13C5-4984-95A1-88F63DC6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B18F1-0FED-4A5E-B01D-A05BD7DC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6E58-3819-4E74-A15B-8EC5361E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B3B81-077D-4EA6-B457-7DC8E8A3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34A3-C29D-47AA-A4C5-5B77834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7A02-7480-445D-9086-823D3599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8D26-50D8-4A18-826C-5088CD90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1A18-B853-4C4B-9869-0D6EEC6F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82BF4-8D66-4D18-BC52-266F669C8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63194-38A3-48F9-BF51-20705AE4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02B0F-B056-451A-A08C-ECE3690D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3CE37-ACBC-4001-9257-8CDAD7D6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9C02-13DA-4213-B777-B74BAB83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C3E1-D0C3-4F83-960B-196695A5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82791-D744-4FFD-B2C1-DBB13063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F8D08-0B51-41BD-9FEB-794FB326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FD374-F5C3-4395-8EC7-DC023331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F625-875D-499D-AB17-D59086B82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07281-8F29-4F10-9BAC-1D785DBF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813D3-2765-4743-A990-AD8E4742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2E69A-5F6F-425E-87E8-01F8B16E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0E8D-71D6-4DBF-9C86-5D60BD7C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E6019-5941-4057-8843-017DF357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E08F1-06EC-4796-9E57-9C92CE65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06FF-D87C-40AC-ADC5-AE53CAE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372BB-E41C-4D4E-91CE-094A18FF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F2F2B-6057-456D-97F8-3DC05B98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766B-B067-44FF-80EF-90A95DA0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5D7B-FC66-4DDB-AF2C-2C2712A5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3E95-532A-4537-818E-21A1AD4E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866AE-8B7E-4EAD-816E-0EBA34FF1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ADFC-269E-4420-A949-C29ABD75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E7559-BE9D-4A2A-BE47-FF895733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BC039-F3CE-47AE-93A1-66F3A9B1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F72B-E9A7-49CA-BE4A-3256C8B9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CDD87-C16E-4679-8B39-934940389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0AA4-D86F-4642-B96F-2E4B4ED86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6C4C1-2D83-443B-80DF-C96852E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51CED-4C33-452F-970F-0916999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0EEF-E630-457B-8165-D794714F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41A8F-16B4-42B4-BCD2-9D527AE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48783-6F45-4CD5-8CBD-3CB1AE64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55B1-9F51-4C46-AD48-26807E68A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69C-A3BC-48FB-828D-5A6E6B91945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688D8-FB80-49EF-B593-170DCB4FF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9C12-CA27-4FD4-8883-4CDB70D8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370"/>
          <p:cNvSpPr/>
          <p:nvPr/>
        </p:nvSpPr>
        <p:spPr>
          <a:xfrm>
            <a:off x="561559" y="410534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22" y="-1969044"/>
            <a:ext cx="9358400" cy="940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3946525"/>
            <a:ext cx="3073400" cy="2235200"/>
          </a:xfrm>
          <a:prstGeom prst="rect">
            <a:avLst/>
          </a:prstGeom>
        </p:spPr>
      </p:pic>
      <p:sp>
        <p:nvSpPr>
          <p:cNvPr id="278" name="Oval 277"/>
          <p:cNvSpPr/>
          <p:nvPr/>
        </p:nvSpPr>
        <p:spPr>
          <a:xfrm>
            <a:off x="743514" y="372167"/>
            <a:ext cx="1463040" cy="1463040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3773122" y="5061250"/>
            <a:ext cx="671878" cy="67187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676942" y="2895620"/>
            <a:ext cx="731520" cy="731520"/>
          </a:xfrm>
          <a:prstGeom prst="ellipse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653178" y="1912630"/>
            <a:ext cx="1463040" cy="1463040"/>
          </a:xfrm>
          <a:prstGeom prst="ellipse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356624" y="3069041"/>
            <a:ext cx="740959" cy="74095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2584382" y="1071441"/>
            <a:ext cx="548640" cy="54864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F6552-B25B-5A41-81D7-CD4C4A12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53" name="Rectangle 352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/>
          <p:cNvGrpSpPr/>
          <p:nvPr/>
        </p:nvGrpSpPr>
        <p:grpSpPr>
          <a:xfrm>
            <a:off x="447041" y="3815336"/>
            <a:ext cx="2711764" cy="707886"/>
            <a:chOff x="589281" y="4628136"/>
            <a:chExt cx="2711764" cy="707886"/>
          </a:xfrm>
        </p:grpSpPr>
        <p:sp>
          <p:nvSpPr>
            <p:cNvPr id="370" name="Rectangle 369"/>
            <p:cNvSpPr/>
            <p:nvPr/>
          </p:nvSpPr>
          <p:spPr>
            <a:xfrm>
              <a:off x="589281" y="4628136"/>
              <a:ext cx="2711764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16F5F"/>
                  </a:solidFill>
                </a:rPr>
                <a:t>OVER</a:t>
              </a:r>
              <a:r>
                <a:rPr lang="en-US" sz="4000" dirty="0">
                  <a:solidFill>
                    <a:srgbClr val="C16F5F"/>
                  </a:solidFill>
                </a:rPr>
                <a:t> 23%</a:t>
              </a:r>
              <a:endParaRPr lang="en-US" sz="2400" dirty="0">
                <a:solidFill>
                  <a:srgbClr val="C16F5F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5" y="687160"/>
            <a:ext cx="2591013" cy="260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8640" y="4551680"/>
            <a:ext cx="2885440" cy="0"/>
          </a:xfrm>
          <a:prstGeom prst="line">
            <a:avLst/>
          </a:prstGeom>
          <a:ln>
            <a:solidFill>
              <a:srgbClr val="C16F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-1249680"/>
            <a:ext cx="6161175" cy="6190868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551540" y="632411"/>
            <a:ext cx="2743200" cy="2743200"/>
            <a:chOff x="583891" y="2057400"/>
            <a:chExt cx="2743200" cy="2743200"/>
          </a:xfrm>
          <a:solidFill>
            <a:srgbClr val="73B564"/>
          </a:solidFill>
        </p:grpSpPr>
        <p:sp>
          <p:nvSpPr>
            <p:cNvPr id="355" name="Oval 354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rgbClr val="C16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21557" y="2828834"/>
              <a:ext cx="221439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UCC’s SOCIETAL IMPACT</a:t>
              </a:r>
              <a:endParaRPr lang="en-US" sz="2400" spc="-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33B1E-F2BF-454F-AB6D-ED74D64A4690}"/>
              </a:ext>
            </a:extLst>
          </p:cNvPr>
          <p:cNvSpPr/>
          <p:nvPr/>
        </p:nvSpPr>
        <p:spPr>
          <a:xfrm>
            <a:off x="452120" y="4610027"/>
            <a:ext cx="319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of UCC’s undergraduate intake are mature students, students with disabilities or non-traditional college-goers, reflecting the ethos of equality, diversity and inclusion for all.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A82738-033A-244F-A902-0BD7C5516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1" y="338400"/>
            <a:ext cx="640604" cy="6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val 261"/>
          <p:cNvSpPr/>
          <p:nvPr/>
        </p:nvSpPr>
        <p:spPr>
          <a:xfrm>
            <a:off x="5179785" y="267311"/>
            <a:ext cx="6037332" cy="603733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/>
          </a:p>
        </p:txBody>
      </p:sp>
      <p:pic>
        <p:nvPicPr>
          <p:cNvPr id="3" name="Picture 2" descr="Prof Sir Anton Muscatell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0" y="547841"/>
            <a:ext cx="2901696" cy="2913888"/>
          </a:xfrm>
          <a:prstGeom prst="rect">
            <a:avLst/>
          </a:prstGeom>
        </p:spPr>
      </p:pic>
      <p:sp>
        <p:nvSpPr>
          <p:cNvPr id="314" name="Oval 313"/>
          <p:cNvSpPr/>
          <p:nvPr/>
        </p:nvSpPr>
        <p:spPr>
          <a:xfrm>
            <a:off x="4136228" y="5950857"/>
            <a:ext cx="710350" cy="710350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1039336" y="308428"/>
            <a:ext cx="463235" cy="463235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4786299" y="199572"/>
            <a:ext cx="488426" cy="488426"/>
          </a:xfrm>
          <a:prstGeom prst="ellipse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0760894" y="5442856"/>
            <a:ext cx="772170" cy="772170"/>
          </a:xfrm>
          <a:prstGeom prst="ellipse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9906197" y="5896626"/>
            <a:ext cx="607589" cy="60758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5478168" y="5634371"/>
            <a:ext cx="548640" cy="54864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467360" y="4918055"/>
            <a:ext cx="307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Principal and Vice-Chancellor, </a:t>
            </a:r>
          </a:p>
          <a:p>
            <a:r>
              <a:rPr lang="en-GB" dirty="0">
                <a:solidFill>
                  <a:schemeClr val="bg1"/>
                </a:solidFill>
              </a:rPr>
              <a:t>University of Glasgow</a:t>
            </a:r>
          </a:p>
        </p:txBody>
      </p:sp>
      <p:cxnSp>
        <p:nvCxnSpPr>
          <p:cNvPr id="321" name="Straight Connector 320"/>
          <p:cNvCxnSpPr/>
          <p:nvPr/>
        </p:nvCxnSpPr>
        <p:spPr>
          <a:xfrm>
            <a:off x="548640" y="4754880"/>
            <a:ext cx="2885440" cy="0"/>
          </a:xfrm>
          <a:prstGeom prst="line">
            <a:avLst/>
          </a:prstGeom>
          <a:ln>
            <a:solidFill>
              <a:srgbClr val="FFC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447041" y="4163672"/>
            <a:ext cx="3090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CB05"/>
                </a:solidFill>
              </a:rPr>
              <a:t>Prof Sir Anton </a:t>
            </a:r>
            <a:r>
              <a:rPr lang="en-US" sz="2200" dirty="0" err="1">
                <a:solidFill>
                  <a:srgbClr val="FFCB05"/>
                </a:solidFill>
              </a:rPr>
              <a:t>Muscatelli</a:t>
            </a:r>
            <a:endParaRPr lang="en-US" sz="2200" dirty="0">
              <a:solidFill>
                <a:srgbClr val="FFCB05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9393A6-C5DD-7B4C-BDF0-80562227CA72}"/>
              </a:ext>
            </a:extLst>
          </p:cNvPr>
          <p:cNvGrpSpPr/>
          <p:nvPr/>
        </p:nvGrpSpPr>
        <p:grpSpPr>
          <a:xfrm>
            <a:off x="8295846" y="1323692"/>
            <a:ext cx="3384798" cy="2900634"/>
            <a:chOff x="9649816" y="-189626"/>
            <a:chExt cx="875170" cy="749985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8EE7B169-630D-0E4A-8A2C-A0425619790C}"/>
                </a:ext>
              </a:extLst>
            </p:cNvPr>
            <p:cNvSpPr/>
            <p:nvPr/>
          </p:nvSpPr>
          <p:spPr>
            <a:xfrm flipH="1" flipV="1">
              <a:off x="9671851" y="323917"/>
              <a:ext cx="91862" cy="23644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46BB4A-13B9-7F43-B91E-A132CBFA51BA}"/>
                </a:ext>
              </a:extLst>
            </p:cNvPr>
            <p:cNvSpPr/>
            <p:nvPr/>
          </p:nvSpPr>
          <p:spPr>
            <a:xfrm>
              <a:off x="9649816" y="-189626"/>
              <a:ext cx="875170" cy="528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  <a:latin typeface="Gotham-Book"/>
                  <a:cs typeface="Gotham-Book"/>
                </a:rPr>
                <a:t>The analysis is of very high quality; the authors have been able to calculate </a:t>
              </a:r>
              <a:br>
                <a:rPr lang="en-GB" i="1" dirty="0">
                  <a:solidFill>
                    <a:schemeClr val="bg1"/>
                  </a:solidFill>
                  <a:latin typeface="Gotham-Book"/>
                  <a:cs typeface="Gotham-Book"/>
                </a:rPr>
              </a:br>
              <a:r>
                <a:rPr lang="en-GB" i="1" dirty="0">
                  <a:solidFill>
                    <a:schemeClr val="bg1"/>
                  </a:solidFill>
                  <a:latin typeface="Gotham-Book"/>
                  <a:cs typeface="Gotham-Book"/>
                </a:rPr>
                <a:t>both economic and wider social impacts.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47B3D3-1170-1542-BB0F-032DA615F03C}"/>
              </a:ext>
            </a:extLst>
          </p:cNvPr>
          <p:cNvGrpSpPr/>
          <p:nvPr/>
        </p:nvGrpSpPr>
        <p:grpSpPr>
          <a:xfrm>
            <a:off x="4724194" y="554468"/>
            <a:ext cx="3384798" cy="2900634"/>
            <a:chOff x="8945633" y="22034"/>
            <a:chExt cx="875170" cy="749985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7E0367C-13CD-0A4E-8E4C-1FF49F3E0055}"/>
                </a:ext>
              </a:extLst>
            </p:cNvPr>
            <p:cNvSpPr/>
            <p:nvPr/>
          </p:nvSpPr>
          <p:spPr>
            <a:xfrm flipH="1" flipV="1">
              <a:off x="8967666" y="535577"/>
              <a:ext cx="91862" cy="236442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0D347B-50D8-D941-A73D-A604554EC801}"/>
                </a:ext>
              </a:extLst>
            </p:cNvPr>
            <p:cNvSpPr/>
            <p:nvPr/>
          </p:nvSpPr>
          <p:spPr>
            <a:xfrm>
              <a:off x="8945633" y="22034"/>
              <a:ext cx="875170" cy="528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i="1" dirty="0">
                  <a:solidFill>
                    <a:schemeClr val="bg1"/>
                  </a:solidFill>
                  <a:latin typeface="Gotham-Book"/>
                  <a:cs typeface="Gotham-Book"/>
                </a:rPr>
                <a:t>This is an </a:t>
              </a:r>
              <a:br>
                <a:rPr lang="en-GB" sz="2200" i="1" dirty="0">
                  <a:solidFill>
                    <a:schemeClr val="bg1"/>
                  </a:solidFill>
                  <a:latin typeface="Gotham-Book"/>
                  <a:cs typeface="Gotham-Book"/>
                </a:rPr>
              </a:br>
              <a:r>
                <a:rPr lang="en-GB" sz="2200" i="1" dirty="0">
                  <a:solidFill>
                    <a:schemeClr val="bg1"/>
                  </a:solidFill>
                  <a:latin typeface="Gotham-Book"/>
                  <a:cs typeface="Gotham-Book"/>
                </a:rPr>
                <a:t>excellent report.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F0A68B-64D3-6944-A587-04743E73316D}"/>
              </a:ext>
            </a:extLst>
          </p:cNvPr>
          <p:cNvGrpSpPr/>
          <p:nvPr/>
        </p:nvGrpSpPr>
        <p:grpSpPr>
          <a:xfrm>
            <a:off x="4987892" y="3687335"/>
            <a:ext cx="3384798" cy="2900634"/>
            <a:chOff x="8945633" y="22034"/>
            <a:chExt cx="875170" cy="749985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6B053B76-0D53-F14F-A9F2-A84619F5C021}"/>
                </a:ext>
              </a:extLst>
            </p:cNvPr>
            <p:cNvSpPr/>
            <p:nvPr/>
          </p:nvSpPr>
          <p:spPr>
            <a:xfrm flipH="1" flipV="1">
              <a:off x="8967666" y="535577"/>
              <a:ext cx="91862" cy="23644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8139A4-96B1-5B47-A3C2-02A951356BCA}"/>
                </a:ext>
              </a:extLst>
            </p:cNvPr>
            <p:cNvSpPr/>
            <p:nvPr/>
          </p:nvSpPr>
          <p:spPr>
            <a:xfrm>
              <a:off x="8945633" y="22034"/>
              <a:ext cx="875170" cy="5288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  <a:latin typeface="Gotham-Book"/>
                  <a:cs typeface="Gotham-Book"/>
                </a:rPr>
                <a:t>The report demonstrates that UCC is an engine of growth for the Irish economy.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7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88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/>
      <p:bldP spid="3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NetValue_chart_edi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28" y="2122714"/>
            <a:ext cx="7229308" cy="3911056"/>
          </a:xfrm>
          <a:prstGeom prst="rect">
            <a:avLst/>
          </a:prstGeom>
        </p:spPr>
      </p:pic>
      <p:sp>
        <p:nvSpPr>
          <p:cNvPr id="17" name="Rectangle 6"/>
          <p:cNvSpPr/>
          <p:nvPr/>
        </p:nvSpPr>
        <p:spPr>
          <a:xfrm>
            <a:off x="0" y="-88134"/>
            <a:ext cx="451757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9822" y="1694501"/>
            <a:ext cx="402116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spc="-300" dirty="0">
                <a:solidFill>
                  <a:srgbClr val="FFCB05"/>
                </a:solidFill>
              </a:rPr>
              <a:t>VALUE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822" y="1371335"/>
            <a:ext cx="34482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spc="-150" dirty="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822" y="2506087"/>
            <a:ext cx="34482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spc="-150" dirty="0">
                <a:solidFill>
                  <a:schemeClr val="bg1"/>
                </a:solidFill>
              </a:rPr>
              <a:t>Of a Degree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22" y="3475063"/>
            <a:ext cx="351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Gotham"/>
                <a:cs typeface="Gotham"/>
              </a:rPr>
              <a:t>Lifetime Net Benefit of Getting a Degree</a:t>
            </a:r>
          </a:p>
          <a:p>
            <a:r>
              <a:rPr lang="en-US" dirty="0">
                <a:solidFill>
                  <a:srgbClr val="FFFFFF"/>
                </a:solidFill>
                <a:latin typeface="Gotham"/>
                <a:cs typeface="Gotham"/>
              </a:rPr>
              <a:t>Compare with Non-Graduates, $’000 at PPP*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9822" y="3292929"/>
            <a:ext cx="3007107" cy="11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Triangle 25"/>
          <p:cNvSpPr/>
          <p:nvPr/>
        </p:nvSpPr>
        <p:spPr>
          <a:xfrm flipH="1">
            <a:off x="0" y="6147413"/>
            <a:ext cx="12192000" cy="710587"/>
          </a:xfrm>
          <a:prstGeom prst="rtTriangle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4929397" y="1386975"/>
            <a:ext cx="1442288" cy="2404882"/>
          </a:xfrm>
          <a:prstGeom prst="wedgeRectCallout">
            <a:avLst>
              <a:gd name="adj1" fmla="val -7084"/>
              <a:gd name="adj2" fmla="val 65032"/>
            </a:avLst>
          </a:prstGeom>
          <a:solidFill>
            <a:srgbClr val="3A7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Nordic &amp; Benelux countries</a:t>
            </a:r>
          </a:p>
          <a:p>
            <a:pPr algn="ctr"/>
            <a:endParaRPr lang="en-US" sz="1300" b="1" dirty="0">
              <a:solidFill>
                <a:schemeClr val="bg1"/>
              </a:solidFill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Highly skilled population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High income 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taxes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8373392" y="788259"/>
            <a:ext cx="1442288" cy="2404882"/>
          </a:xfrm>
          <a:prstGeom prst="wedgeRectCallout">
            <a:avLst>
              <a:gd name="adj1" fmla="val -7084"/>
              <a:gd name="adj2" fmla="val 65032"/>
            </a:avLst>
          </a:prstGeom>
          <a:solidFill>
            <a:srgbClr val="A4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Former Eastern Bloc countries</a:t>
            </a:r>
          </a:p>
          <a:p>
            <a:pPr algn="ctr"/>
            <a:endParaRPr lang="en-US" sz="1300" b="1" dirty="0">
              <a:solidFill>
                <a:schemeClr val="bg1"/>
              </a:solidFill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Historical shortage of graduates</a:t>
            </a:r>
          </a:p>
          <a:p>
            <a:pPr algn="ctr"/>
            <a:endParaRPr lang="en-US" sz="1300" b="1" dirty="0">
              <a:solidFill>
                <a:schemeClr val="bg1"/>
              </a:solidFill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High demand for skilled </a:t>
            </a:r>
            <a:r>
              <a:rPr lang="en-US" sz="1300" dirty="0" err="1">
                <a:solidFill>
                  <a:schemeClr val="bg1"/>
                </a:solidFill>
              </a:rPr>
              <a:t>labour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5" name="Right Triangle 34"/>
          <p:cNvSpPr/>
          <p:nvPr/>
        </p:nvSpPr>
        <p:spPr>
          <a:xfrm flipH="1" flipV="1">
            <a:off x="5338220" y="0"/>
            <a:ext cx="6853780" cy="715824"/>
          </a:xfrm>
          <a:prstGeom prst="rtTriangle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9355" y="6449786"/>
            <a:ext cx="4454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Sources: OECD, 201 (for the year 2010) *Purchasing power parity</a:t>
            </a:r>
          </a:p>
        </p:txBody>
      </p:sp>
    </p:spTree>
    <p:extLst>
      <p:ext uri="{BB962C8B-B14F-4D97-AF65-F5344CB8AC3E}">
        <p14:creationId xmlns:p14="http://schemas.microsoft.com/office/powerpoint/2010/main" val="12212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B1D9CF9F-974A-334B-984F-B643B5ADFF4E}"/>
              </a:ext>
            </a:extLst>
          </p:cNvPr>
          <p:cNvSpPr txBox="1"/>
          <p:nvPr/>
        </p:nvSpPr>
        <p:spPr>
          <a:xfrm>
            <a:off x="564719" y="1033937"/>
            <a:ext cx="5548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cap="small" dirty="0">
                <a:solidFill>
                  <a:srgbClr val="FFB500"/>
                </a:solidFill>
              </a:rPr>
              <a:t>€2.3</a:t>
            </a:r>
            <a:r>
              <a:rPr lang="en-IE" sz="1400" cap="small" dirty="0">
                <a:solidFill>
                  <a:srgbClr val="FFB500"/>
                </a:solidFill>
              </a:rPr>
              <a:t> million generated by UCC </a:t>
            </a:r>
            <a:r>
              <a:rPr lang="en-IE" sz="2400" cap="small" dirty="0">
                <a:solidFill>
                  <a:srgbClr val="FFB500"/>
                </a:solidFill>
              </a:rPr>
              <a:t>every day</a:t>
            </a:r>
            <a:r>
              <a:rPr lang="en-IE" sz="1400" cap="small" dirty="0">
                <a:solidFill>
                  <a:srgbClr val="FFB500"/>
                </a:solidFill>
              </a:rPr>
              <a:t> for the economy.</a:t>
            </a:r>
          </a:p>
          <a:p>
            <a:r>
              <a:rPr lang="en-IE" sz="1400" cap="small" dirty="0">
                <a:solidFill>
                  <a:schemeClr val="bg1"/>
                </a:solidFill>
              </a:rPr>
              <a:t>€853 million  - Total economic impact of UCC = €728 million in expenditure impact &amp; €125 million in tax impact (</a:t>
            </a:r>
            <a:r>
              <a:rPr lang="en-IE" sz="1400" cap="small" dirty="0" err="1">
                <a:solidFill>
                  <a:schemeClr val="bg1"/>
                </a:solidFill>
              </a:rPr>
              <a:t>incl</a:t>
            </a:r>
            <a:r>
              <a:rPr lang="en-IE" sz="1400" cap="small" dirty="0">
                <a:solidFill>
                  <a:schemeClr val="bg1"/>
                </a:solidFill>
              </a:rPr>
              <a:t> social insurance contributions).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6590A9-9824-3E41-ABB1-5C021DECB863}"/>
              </a:ext>
            </a:extLst>
          </p:cNvPr>
          <p:cNvSpPr txBox="1"/>
          <p:nvPr/>
        </p:nvSpPr>
        <p:spPr>
          <a:xfrm>
            <a:off x="6955131" y="1002032"/>
            <a:ext cx="4579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cap="small" dirty="0">
                <a:solidFill>
                  <a:srgbClr val="FFB500"/>
                </a:solidFill>
              </a:rPr>
              <a:t>23%</a:t>
            </a:r>
            <a:r>
              <a:rPr lang="en-IE" sz="1400" cap="small" dirty="0">
                <a:solidFill>
                  <a:schemeClr val="bg1"/>
                </a:solidFill>
              </a:rPr>
              <a:t> a leader in </a:t>
            </a:r>
            <a:r>
              <a:rPr lang="en-IE" sz="1400" b="1" cap="small" dirty="0">
                <a:solidFill>
                  <a:srgbClr val="FFB500"/>
                </a:solidFill>
              </a:rPr>
              <a:t>access</a:t>
            </a:r>
            <a:r>
              <a:rPr lang="en-IE" sz="1400" cap="small" dirty="0">
                <a:solidFill>
                  <a:schemeClr val="bg1"/>
                </a:solidFill>
              </a:rPr>
              <a:t> to third level education. </a:t>
            </a:r>
          </a:p>
          <a:p>
            <a:r>
              <a:rPr lang="en-IE" sz="1400" cap="small" dirty="0">
                <a:solidFill>
                  <a:srgbClr val="FFB500"/>
                </a:solidFill>
              </a:rPr>
              <a:t>over 23% of </a:t>
            </a:r>
            <a:r>
              <a:rPr lang="en-IE" sz="1400" cap="small" dirty="0" err="1">
                <a:solidFill>
                  <a:srgbClr val="FFB500"/>
                </a:solidFill>
              </a:rPr>
              <a:t>ucc’s</a:t>
            </a:r>
            <a:r>
              <a:rPr lang="en-IE" sz="1400" cap="small" dirty="0">
                <a:solidFill>
                  <a:srgbClr val="FFB500"/>
                </a:solidFill>
              </a:rPr>
              <a:t> undergraduate intake are </a:t>
            </a:r>
            <a:r>
              <a:rPr lang="en-IE" sz="1400" cap="small" dirty="0">
                <a:solidFill>
                  <a:schemeClr val="bg1"/>
                </a:solidFill>
              </a:rPr>
              <a:t>mature students, students with disabilities or non-traditional college-goers</a:t>
            </a:r>
            <a:r>
              <a:rPr lang="en-IE" sz="1400" cap="small" dirty="0">
                <a:solidFill>
                  <a:srgbClr val="FFB500"/>
                </a:solidFill>
              </a:rPr>
              <a:t>.</a:t>
            </a:r>
            <a:r>
              <a:rPr lang="en-IE" sz="1400" cap="small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E507CC-D161-084D-BE85-47500BA834DA}"/>
              </a:ext>
            </a:extLst>
          </p:cNvPr>
          <p:cNvGrpSpPr/>
          <p:nvPr/>
        </p:nvGrpSpPr>
        <p:grpSpPr>
          <a:xfrm>
            <a:off x="603909" y="2426371"/>
            <a:ext cx="3067138" cy="1738278"/>
            <a:chOff x="102404" y="2342839"/>
            <a:chExt cx="2507065" cy="173827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9DAFA95-1E94-8349-966F-7CD4216A4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895" y="2342839"/>
              <a:ext cx="594595" cy="59459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1E1CD9D-433C-5E43-9721-464719421D32}"/>
                </a:ext>
              </a:extLst>
            </p:cNvPr>
            <p:cNvSpPr txBox="1"/>
            <p:nvPr/>
          </p:nvSpPr>
          <p:spPr>
            <a:xfrm>
              <a:off x="102404" y="2911566"/>
              <a:ext cx="250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cap="small" dirty="0">
                  <a:solidFill>
                    <a:schemeClr val="bg1"/>
                  </a:solidFill>
                </a:rPr>
                <a:t>……………………………………………..</a:t>
              </a:r>
            </a:p>
            <a:p>
              <a:r>
                <a:rPr lang="en-IE" sz="1400" dirty="0">
                  <a:solidFill>
                    <a:schemeClr val="bg1"/>
                  </a:solidFill>
                </a:rPr>
                <a:t>UCC is changing the physical landscape of cork city for the better. </a:t>
              </a:r>
              <a:r>
                <a:rPr lang="en-IE" sz="1400" dirty="0">
                  <a:solidFill>
                    <a:srgbClr val="FFB500"/>
                  </a:solidFill>
                </a:rPr>
                <a:t>UCC’s €241 million development plan is the largest planned by any organisation in Cork</a:t>
              </a:r>
              <a:r>
                <a:rPr lang="en-IE" sz="1400" cap="small" dirty="0">
                  <a:solidFill>
                    <a:srgbClr val="FFB500"/>
                  </a:solidFill>
                </a:rPr>
                <a:t>.</a:t>
              </a:r>
              <a:r>
                <a:rPr lang="en-IE" sz="1400" cap="small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797D27-C844-6F42-B746-0E0A59138510}"/>
              </a:ext>
            </a:extLst>
          </p:cNvPr>
          <p:cNvGrpSpPr/>
          <p:nvPr/>
        </p:nvGrpSpPr>
        <p:grpSpPr>
          <a:xfrm>
            <a:off x="4545496" y="2628713"/>
            <a:ext cx="2868803" cy="1163709"/>
            <a:chOff x="2692962" y="2511037"/>
            <a:chExt cx="2868803" cy="116370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AEB1881-F855-0E40-BCA4-35D9B700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2511037"/>
              <a:ext cx="2481943" cy="25251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25DD4A-6FC6-E548-B21C-6C6480B4DCA6}"/>
                </a:ext>
              </a:extLst>
            </p:cNvPr>
            <p:cNvSpPr txBox="1"/>
            <p:nvPr/>
          </p:nvSpPr>
          <p:spPr>
            <a:xfrm>
              <a:off x="2692962" y="2843749"/>
              <a:ext cx="2868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bg1"/>
                  </a:solidFill>
                </a:rPr>
                <a:t>…………………………………………………….</a:t>
              </a:r>
            </a:p>
            <a:p>
              <a:r>
                <a:rPr lang="en-IE" dirty="0">
                  <a:solidFill>
                    <a:srgbClr val="FFB500"/>
                  </a:solidFill>
                </a:rPr>
                <a:t>UCC supports </a:t>
              </a:r>
              <a:r>
                <a:rPr lang="en-IE" b="1" dirty="0">
                  <a:solidFill>
                    <a:srgbClr val="FFB500"/>
                  </a:solidFill>
                </a:rPr>
                <a:t>1 in every 15 jobs </a:t>
              </a:r>
              <a:r>
                <a:rPr lang="en-IE" dirty="0">
                  <a:solidFill>
                    <a:srgbClr val="FFB500"/>
                  </a:solidFill>
                </a:rPr>
                <a:t>in cork city &amp; county.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BCC45E-9C13-0144-B420-0C88530A609E}"/>
              </a:ext>
            </a:extLst>
          </p:cNvPr>
          <p:cNvGrpSpPr/>
          <p:nvPr/>
        </p:nvGrpSpPr>
        <p:grpSpPr>
          <a:xfrm>
            <a:off x="8573251" y="2463204"/>
            <a:ext cx="2953930" cy="1533708"/>
            <a:chOff x="5973740" y="2424869"/>
            <a:chExt cx="2953930" cy="153370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B5BA8FA-692F-7546-AF4D-E35E22606351}"/>
                </a:ext>
              </a:extLst>
            </p:cNvPr>
            <p:cNvSpPr txBox="1"/>
            <p:nvPr/>
          </p:nvSpPr>
          <p:spPr>
            <a:xfrm>
              <a:off x="5973740" y="2424869"/>
              <a:ext cx="2953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cap="small" dirty="0" err="1">
                  <a:solidFill>
                    <a:srgbClr val="FFB500"/>
                  </a:solidFill>
                </a:rPr>
                <a:t>ucc</a:t>
              </a:r>
              <a:r>
                <a:rPr lang="en-IE" sz="1600" b="1" cap="small" dirty="0">
                  <a:solidFill>
                    <a:srgbClr val="FFB500"/>
                  </a:solidFill>
                </a:rPr>
                <a:t> is a leader in </a:t>
              </a:r>
              <a:br>
                <a:rPr lang="en-IE" sz="1600" b="1" cap="small" dirty="0">
                  <a:solidFill>
                    <a:srgbClr val="FFB500"/>
                  </a:solidFill>
                </a:rPr>
              </a:br>
              <a:r>
                <a:rPr lang="en-IE" sz="1600" b="1" cap="small" dirty="0">
                  <a:solidFill>
                    <a:srgbClr val="FFB500"/>
                  </a:solidFill>
                </a:rPr>
                <a:t>collaboration with industry.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F551589-1B17-CF47-8D9B-B94E5220BB1C}"/>
                </a:ext>
              </a:extLst>
            </p:cNvPr>
            <p:cNvSpPr txBox="1"/>
            <p:nvPr/>
          </p:nvSpPr>
          <p:spPr>
            <a:xfrm>
              <a:off x="5990917" y="2912137"/>
              <a:ext cx="266476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......................................................</a:t>
              </a:r>
            </a:p>
            <a:p>
              <a:r>
                <a:rPr lang="en-IE" sz="2000" b="1" dirty="0">
                  <a:solidFill>
                    <a:srgbClr val="FFB500"/>
                  </a:solidFill>
                </a:rPr>
                <a:t>€10 </a:t>
              </a:r>
              <a:r>
                <a:rPr lang="en-IE" sz="2000" dirty="0">
                  <a:solidFill>
                    <a:srgbClr val="FFB500"/>
                  </a:solidFill>
                </a:rPr>
                <a:t>million in R&amp;D </a:t>
              </a:r>
              <a:r>
                <a:rPr lang="en-IE" sz="1400" dirty="0">
                  <a:solidFill>
                    <a:srgbClr val="FFB500"/>
                  </a:solidFill>
                </a:rPr>
                <a:t>secured and invested by UCC’s industry partners.</a:t>
              </a:r>
              <a:endParaRPr lang="en-IE" sz="1400" cap="sm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DF87A2-4D53-B54D-9290-43256380811A}"/>
              </a:ext>
            </a:extLst>
          </p:cNvPr>
          <p:cNvGrpSpPr/>
          <p:nvPr/>
        </p:nvGrpSpPr>
        <p:grpSpPr>
          <a:xfrm>
            <a:off x="569276" y="4460391"/>
            <a:ext cx="2375630" cy="1640839"/>
            <a:chOff x="9236712" y="2778832"/>
            <a:chExt cx="2375630" cy="1640839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B4BC8A6-067D-9E41-B434-8D3E55183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070726" y="2778832"/>
              <a:ext cx="652904" cy="65290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4D4C38F-14A0-A14A-ACCA-2CD09AA9944A}"/>
                </a:ext>
              </a:extLst>
            </p:cNvPr>
            <p:cNvSpPr txBox="1"/>
            <p:nvPr/>
          </p:nvSpPr>
          <p:spPr>
            <a:xfrm>
              <a:off x="9236712" y="3465564"/>
              <a:ext cx="2375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…………………………………………...</a:t>
              </a:r>
            </a:p>
            <a:p>
              <a:r>
                <a:rPr lang="en-IE" sz="1400" b="1" dirty="0">
                  <a:solidFill>
                    <a:schemeClr val="bg1"/>
                  </a:solidFill>
                </a:rPr>
                <a:t>Book of the year </a:t>
              </a:r>
              <a:r>
                <a:rPr lang="en-IE" sz="1400" b="1" dirty="0">
                  <a:solidFill>
                    <a:srgbClr val="FFB500"/>
                  </a:solidFill>
                </a:rPr>
                <a:t>Atlas of the Irish revolution </a:t>
              </a:r>
              <a:r>
                <a:rPr lang="en-IE" sz="1400" dirty="0">
                  <a:solidFill>
                    <a:srgbClr val="FFB500"/>
                  </a:solidFill>
                </a:rPr>
                <a:t>published by Cork University Press</a:t>
              </a:r>
              <a:endParaRPr lang="en-I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2484-384E-BD4D-B871-7B9A4E25EEF0}"/>
              </a:ext>
            </a:extLst>
          </p:cNvPr>
          <p:cNvGrpSpPr/>
          <p:nvPr/>
        </p:nvGrpSpPr>
        <p:grpSpPr>
          <a:xfrm>
            <a:off x="4431375" y="4385320"/>
            <a:ext cx="3097043" cy="2068808"/>
            <a:chOff x="2584272" y="4202929"/>
            <a:chExt cx="3097043" cy="2068808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15BCF933-F3DD-C94E-A2A7-53EB4DC3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5928" y="4202929"/>
              <a:ext cx="903124" cy="636629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E48E51-C536-6140-A703-B8759EB9A784}"/>
                </a:ext>
              </a:extLst>
            </p:cNvPr>
            <p:cNvSpPr txBox="1"/>
            <p:nvPr/>
          </p:nvSpPr>
          <p:spPr>
            <a:xfrm>
              <a:off x="2584272" y="4794409"/>
              <a:ext cx="30970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………………………………………………………..</a:t>
              </a:r>
            </a:p>
            <a:p>
              <a:r>
                <a:rPr lang="en-IE" sz="1400" cap="small" dirty="0">
                  <a:solidFill>
                    <a:schemeClr val="bg1"/>
                  </a:solidFill>
                </a:rPr>
                <a:t>UCC’s </a:t>
              </a:r>
              <a:r>
                <a:rPr lang="en-IE" sz="2000" cap="small" dirty="0">
                  <a:solidFill>
                    <a:schemeClr val="bg1"/>
                  </a:solidFill>
                </a:rPr>
                <a:t>€96 million investment </a:t>
              </a:r>
              <a:r>
                <a:rPr lang="en-IE" sz="1400" cap="small" dirty="0">
                  <a:solidFill>
                    <a:schemeClr val="bg1"/>
                  </a:solidFill>
                </a:rPr>
                <a:t>in creation &amp; discovery = leading </a:t>
              </a:r>
              <a:r>
                <a:rPr lang="en-IE" sz="1400" cap="small" dirty="0" err="1">
                  <a:solidFill>
                    <a:schemeClr val="bg1"/>
                  </a:solidFill>
                </a:rPr>
                <a:t>irish</a:t>
              </a:r>
              <a:r>
                <a:rPr lang="en-IE" sz="1400" cap="small" dirty="0">
                  <a:solidFill>
                    <a:schemeClr val="bg1"/>
                  </a:solidFill>
                </a:rPr>
                <a:t> university with regard to actively seeking and securing investment in research and development.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99FBF627-5D7D-4D49-B0F2-0042E90A14F6}"/>
              </a:ext>
            </a:extLst>
          </p:cNvPr>
          <p:cNvSpPr txBox="1"/>
          <p:nvPr/>
        </p:nvSpPr>
        <p:spPr>
          <a:xfrm>
            <a:off x="620387" y="202239"/>
            <a:ext cx="536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B500"/>
                </a:solidFill>
              </a:rPr>
              <a:t>UCC’s Impact at a Glance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BC2250A-CF9C-7949-8E80-AA40357F9877}"/>
              </a:ext>
            </a:extLst>
          </p:cNvPr>
          <p:cNvGrpSpPr/>
          <p:nvPr/>
        </p:nvGrpSpPr>
        <p:grpSpPr>
          <a:xfrm>
            <a:off x="8590428" y="4505152"/>
            <a:ext cx="2955226" cy="1685491"/>
            <a:chOff x="5972444" y="4719251"/>
            <a:chExt cx="2955226" cy="168549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4F750E3-74EC-5347-8F41-8404E9801DBB}"/>
                </a:ext>
              </a:extLst>
            </p:cNvPr>
            <p:cNvSpPr txBox="1"/>
            <p:nvPr/>
          </p:nvSpPr>
          <p:spPr>
            <a:xfrm>
              <a:off x="5972444" y="5235191"/>
              <a:ext cx="295522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………………………………………………………</a:t>
              </a:r>
            </a:p>
            <a:p>
              <a:r>
                <a:rPr lang="en-IE" sz="1400" dirty="0">
                  <a:solidFill>
                    <a:schemeClr val="bg1"/>
                  </a:solidFill>
                </a:rPr>
                <a:t>Employment rates of UCC graduates are at historic </a:t>
              </a:r>
              <a:r>
                <a:rPr lang="en-IE" sz="1400" dirty="0">
                  <a:solidFill>
                    <a:srgbClr val="FFB500"/>
                  </a:solidFill>
                </a:rPr>
                <a:t>high levels at 94% for undergraduate level and 95% at postgraduate level.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CFDD2DE-4136-1E4D-81CE-C620EEB1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037" y="4719251"/>
              <a:ext cx="1840593" cy="58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9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41181E-A009-F944-84E6-C1B4149D1B1A}"/>
              </a:ext>
            </a:extLst>
          </p:cNvPr>
          <p:cNvGrpSpPr/>
          <p:nvPr/>
        </p:nvGrpSpPr>
        <p:grpSpPr>
          <a:xfrm>
            <a:off x="867013" y="759616"/>
            <a:ext cx="3046082" cy="1820639"/>
            <a:chOff x="1" y="1578613"/>
            <a:chExt cx="3046082" cy="18206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76EF31-8F33-FE42-AAB8-CD8DD70B7374}"/>
                </a:ext>
              </a:extLst>
            </p:cNvPr>
            <p:cNvSpPr txBox="1"/>
            <p:nvPr/>
          </p:nvSpPr>
          <p:spPr>
            <a:xfrm>
              <a:off x="1" y="2137368"/>
              <a:ext cx="3046082" cy="12618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……………………………………………………….</a:t>
              </a:r>
            </a:p>
            <a:p>
              <a:r>
                <a:rPr lang="en-IE" sz="1400" cap="small" dirty="0">
                  <a:solidFill>
                    <a:schemeClr val="bg1"/>
                  </a:solidFill>
                </a:rPr>
                <a:t>UCC has </a:t>
              </a:r>
              <a:r>
                <a:rPr lang="en-IE" sz="2000" cap="small" dirty="0">
                  <a:solidFill>
                    <a:srgbClr val="FFB500"/>
                  </a:solidFill>
                </a:rPr>
                <a:t>58</a:t>
              </a:r>
              <a:r>
                <a:rPr lang="en-IE" sz="2000" cap="small" dirty="0">
                  <a:solidFill>
                    <a:schemeClr val="bg1"/>
                  </a:solidFill>
                </a:rPr>
                <a:t> </a:t>
              </a:r>
              <a:r>
                <a:rPr lang="en-IE" sz="2000" cap="small" dirty="0">
                  <a:solidFill>
                    <a:srgbClr val="FFB500"/>
                  </a:solidFill>
                </a:rPr>
                <a:t>clubs</a:t>
              </a:r>
              <a:r>
                <a:rPr lang="en-IE" sz="2000" cap="small" dirty="0">
                  <a:solidFill>
                    <a:schemeClr val="bg1"/>
                  </a:solidFill>
                </a:rPr>
                <a:t> </a:t>
              </a:r>
              <a:r>
                <a:rPr lang="en-IE" sz="1400" cap="small" dirty="0">
                  <a:solidFill>
                    <a:schemeClr val="bg1"/>
                  </a:solidFill>
                </a:rPr>
                <a:t>for its athletes operating from the </a:t>
              </a:r>
              <a:r>
                <a:rPr lang="en-IE" sz="1400" cap="small" dirty="0" err="1">
                  <a:solidFill>
                    <a:srgbClr val="FFB500"/>
                  </a:solidFill>
                </a:rPr>
                <a:t>Mardyke</a:t>
              </a:r>
              <a:r>
                <a:rPr lang="en-IE" sz="1400" cap="small" dirty="0">
                  <a:solidFill>
                    <a:srgbClr val="FFB500"/>
                  </a:solidFill>
                </a:rPr>
                <a:t> Arena.</a:t>
              </a:r>
              <a:r>
                <a:rPr lang="en-IE" sz="1400" cap="small" dirty="0">
                  <a:solidFill>
                    <a:schemeClr val="bg1"/>
                  </a:solidFill>
                </a:rPr>
                <a:t> </a:t>
              </a:r>
              <a:r>
                <a:rPr lang="en-IE" sz="1400" cap="small" dirty="0">
                  <a:solidFill>
                    <a:srgbClr val="FFB500"/>
                  </a:solidFill>
                </a:rPr>
                <a:t>103 different student-led interest societies </a:t>
              </a:r>
              <a:r>
                <a:rPr lang="en-IE" sz="1400" cap="small" dirty="0">
                  <a:solidFill>
                    <a:schemeClr val="bg1"/>
                  </a:solidFill>
                </a:rPr>
                <a:t>run an average of </a:t>
              </a:r>
              <a:r>
                <a:rPr lang="en-IE" sz="1400" cap="small" dirty="0">
                  <a:solidFill>
                    <a:srgbClr val="FFB500"/>
                  </a:solidFill>
                </a:rPr>
                <a:t>40 events per week.</a:t>
              </a:r>
              <a:endParaRPr lang="en-IE" sz="1400" dirty="0">
                <a:solidFill>
                  <a:srgbClr val="FFB500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169133-3FA8-0845-AB88-910750F8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966" y="1578613"/>
              <a:ext cx="722726" cy="50476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94D37-069D-F540-AE40-F5A1D26CF80A}"/>
              </a:ext>
            </a:extLst>
          </p:cNvPr>
          <p:cNvGrpSpPr/>
          <p:nvPr/>
        </p:nvGrpSpPr>
        <p:grpSpPr>
          <a:xfrm>
            <a:off x="4678798" y="759616"/>
            <a:ext cx="3257519" cy="1916116"/>
            <a:chOff x="3105422" y="105928"/>
            <a:chExt cx="3257519" cy="19161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A48F80-2F20-1244-819A-DEBE0B29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920" y="105928"/>
              <a:ext cx="504762" cy="504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AA9FB7-86FA-EB41-9F29-F88B946A3199}"/>
                </a:ext>
              </a:extLst>
            </p:cNvPr>
            <p:cNvSpPr txBox="1"/>
            <p:nvPr/>
          </p:nvSpPr>
          <p:spPr>
            <a:xfrm>
              <a:off x="3105422" y="637049"/>
              <a:ext cx="3257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……………………………………………………………</a:t>
              </a:r>
            </a:p>
            <a:p>
              <a:r>
                <a:rPr lang="en-IE" sz="1400" cap="small" dirty="0">
                  <a:solidFill>
                    <a:srgbClr val="FFB500"/>
                  </a:solidFill>
                </a:rPr>
                <a:t>UCC is the primary academic partner supporting nine hospitals in the south west hospital group. </a:t>
              </a:r>
              <a:r>
                <a:rPr lang="en-IE" sz="1400" cap="small" dirty="0">
                  <a:solidFill>
                    <a:schemeClr val="bg1"/>
                  </a:solidFill>
                </a:rPr>
                <a:t>UCC impacts the physical health of the nation as much as it improves the fiscal health of the citizens.</a:t>
              </a:r>
              <a:endParaRPr lang="en-IE" sz="1400" cap="small" dirty="0">
                <a:solidFill>
                  <a:srgbClr val="FFB5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4D69D-06FB-1E4A-B467-011B65EDFA9B}"/>
              </a:ext>
            </a:extLst>
          </p:cNvPr>
          <p:cNvGrpSpPr/>
          <p:nvPr/>
        </p:nvGrpSpPr>
        <p:grpSpPr>
          <a:xfrm>
            <a:off x="891962" y="4061762"/>
            <a:ext cx="3150329" cy="1927300"/>
            <a:chOff x="3081394" y="4215161"/>
            <a:chExt cx="3150329" cy="19273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225211-7C48-804A-A5B5-A0F40ACD9288}"/>
                </a:ext>
              </a:extLst>
            </p:cNvPr>
            <p:cNvSpPr txBox="1"/>
            <p:nvPr/>
          </p:nvSpPr>
          <p:spPr>
            <a:xfrm>
              <a:off x="3081394" y="4215161"/>
              <a:ext cx="3150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cap="small" dirty="0">
                  <a:solidFill>
                    <a:srgbClr val="FFB500"/>
                  </a:solidFill>
                </a:rPr>
                <a:t>€30 million annual investment.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5BC699-3355-DC42-9DDD-A809F7766E36}"/>
                </a:ext>
              </a:extLst>
            </p:cNvPr>
            <p:cNvSpPr txBox="1"/>
            <p:nvPr/>
          </p:nvSpPr>
          <p:spPr>
            <a:xfrm>
              <a:off x="3089161" y="4480468"/>
              <a:ext cx="278004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cap="small" dirty="0">
                  <a:solidFill>
                    <a:schemeClr val="bg1"/>
                  </a:solidFill>
                </a:rPr>
                <a:t>……………………………………………………</a:t>
              </a:r>
            </a:p>
            <a:p>
              <a:r>
                <a:rPr lang="en-IE" sz="1600" cap="small" dirty="0">
                  <a:solidFill>
                    <a:srgbClr val="FFB500"/>
                  </a:solidFill>
                </a:rPr>
                <a:t>Tyndall National Institute  - </a:t>
              </a:r>
              <a:r>
                <a:rPr lang="en-IE" sz="1600" cap="small" dirty="0">
                  <a:solidFill>
                    <a:schemeClr val="bg1"/>
                  </a:solidFill>
                </a:rPr>
                <a:t>€30 million annual investment </a:t>
              </a:r>
              <a:r>
                <a:rPr lang="en-IE" sz="1400" cap="small" dirty="0">
                  <a:solidFill>
                    <a:srgbClr val="FFB500"/>
                  </a:solidFill>
                </a:rPr>
                <a:t>in creation and discovery is in itself greater than that of the entire </a:t>
              </a:r>
              <a:r>
                <a:rPr lang="en-IE" sz="1400" cap="small" dirty="0" err="1">
                  <a:solidFill>
                    <a:srgbClr val="FFB500"/>
                  </a:solidFill>
                </a:rPr>
                <a:t>r&amp;d</a:t>
              </a:r>
              <a:r>
                <a:rPr lang="en-IE" sz="1400" cap="small" dirty="0">
                  <a:solidFill>
                    <a:srgbClr val="FFB500"/>
                  </a:solidFill>
                </a:rPr>
                <a:t> investment in 2 of the 7 </a:t>
              </a:r>
              <a:r>
                <a:rPr lang="en-IE" sz="1400" cap="small" dirty="0" err="1">
                  <a:solidFill>
                    <a:srgbClr val="FFB500"/>
                  </a:solidFill>
                </a:rPr>
                <a:t>irish</a:t>
              </a:r>
              <a:r>
                <a:rPr lang="en-IE" sz="1400" cap="small" dirty="0">
                  <a:solidFill>
                    <a:srgbClr val="FFB500"/>
                  </a:solidFill>
                </a:rPr>
                <a:t> universities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A2F0B2-40F4-FB45-AE07-1692CD42D134}"/>
              </a:ext>
            </a:extLst>
          </p:cNvPr>
          <p:cNvGrpSpPr/>
          <p:nvPr/>
        </p:nvGrpSpPr>
        <p:grpSpPr>
          <a:xfrm>
            <a:off x="8477778" y="679559"/>
            <a:ext cx="3019955" cy="1965395"/>
            <a:chOff x="7925677" y="465332"/>
            <a:chExt cx="3019955" cy="19653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4B78B62-86A4-854A-9615-CBD8533EF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59927" y="465332"/>
              <a:ext cx="579165" cy="5418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8FF325-3E48-CA44-AD48-2B8FCAD375F0}"/>
                </a:ext>
              </a:extLst>
            </p:cNvPr>
            <p:cNvSpPr txBox="1"/>
            <p:nvPr/>
          </p:nvSpPr>
          <p:spPr>
            <a:xfrm>
              <a:off x="7925677" y="1076510"/>
              <a:ext cx="301995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</a:rPr>
                <a:t>……………………………………………………</a:t>
              </a:r>
            </a:p>
            <a:p>
              <a:r>
                <a:rPr lang="en-IE" sz="2000" cap="small" dirty="0">
                  <a:solidFill>
                    <a:srgbClr val="FFB500"/>
                  </a:solidFill>
                </a:rPr>
                <a:t>UCC’s </a:t>
              </a:r>
              <a:r>
                <a:rPr lang="en-IE" sz="2000" b="1" cap="small" dirty="0" err="1">
                  <a:solidFill>
                    <a:schemeClr val="bg1">
                      <a:lumMod val="95000"/>
                    </a:schemeClr>
                  </a:solidFill>
                </a:rPr>
                <a:t>irish</a:t>
              </a:r>
              <a:r>
                <a:rPr lang="en-IE" sz="2000" b="1" cap="small" dirty="0">
                  <a:solidFill>
                    <a:schemeClr val="bg1">
                      <a:lumMod val="95000"/>
                    </a:schemeClr>
                  </a:solidFill>
                </a:rPr>
                <a:t> students </a:t>
              </a:r>
              <a:r>
                <a:rPr lang="en-IE" sz="2000" cap="small" dirty="0">
                  <a:solidFill>
                    <a:srgbClr val="FFB500"/>
                  </a:solidFill>
                </a:rPr>
                <a:t>generate €135 million </a:t>
              </a:r>
              <a:r>
                <a:rPr lang="en-IE" sz="1400" cap="small" dirty="0">
                  <a:solidFill>
                    <a:srgbClr val="FFB500"/>
                  </a:solidFill>
                </a:rPr>
                <a:t>for the local economy </a:t>
              </a:r>
              <a:r>
                <a:rPr lang="en-IE" sz="1400" cap="small" dirty="0">
                  <a:solidFill>
                    <a:schemeClr val="bg1"/>
                  </a:solidFill>
                </a:rPr>
                <a:t>this expenditure supports 3,675 jobs in the </a:t>
              </a:r>
              <a:r>
                <a:rPr lang="en-IE" sz="1400" cap="small" dirty="0" err="1">
                  <a:solidFill>
                    <a:schemeClr val="bg1"/>
                  </a:solidFill>
                </a:rPr>
                <a:t>irish</a:t>
              </a:r>
              <a:r>
                <a:rPr lang="en-IE" sz="1400" cap="small" dirty="0">
                  <a:solidFill>
                    <a:schemeClr val="bg1"/>
                  </a:solidFill>
                </a:rPr>
                <a:t> economy.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3A05F-7C79-FB4C-A08A-F2FFC18DB23A}"/>
              </a:ext>
            </a:extLst>
          </p:cNvPr>
          <p:cNvGrpSpPr/>
          <p:nvPr/>
        </p:nvGrpSpPr>
        <p:grpSpPr>
          <a:xfrm>
            <a:off x="4678798" y="3946959"/>
            <a:ext cx="3028003" cy="2187641"/>
            <a:chOff x="4387978" y="4003276"/>
            <a:chExt cx="3028003" cy="21876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D0046C-5F47-8F42-AD27-DD0B6BFAC1EA}"/>
                </a:ext>
              </a:extLst>
            </p:cNvPr>
            <p:cNvSpPr txBox="1"/>
            <p:nvPr/>
          </p:nvSpPr>
          <p:spPr>
            <a:xfrm>
              <a:off x="4387978" y="4003276"/>
              <a:ext cx="302800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cap="small" dirty="0">
                  <a:solidFill>
                    <a:srgbClr val="FFB500"/>
                  </a:solidFill>
                </a:rPr>
                <a:t>UCC’s </a:t>
              </a:r>
              <a:r>
                <a:rPr lang="en-IE" sz="1400" b="1" cap="small" dirty="0">
                  <a:solidFill>
                    <a:schemeClr val="bg1"/>
                  </a:solidFill>
                </a:rPr>
                <a:t>international students </a:t>
              </a:r>
              <a:r>
                <a:rPr lang="en-IE" sz="1400" cap="small" dirty="0">
                  <a:solidFill>
                    <a:srgbClr val="FFB500"/>
                  </a:solidFill>
                </a:rPr>
                <a:t>generate </a:t>
              </a:r>
              <a:r>
                <a:rPr lang="en-IE" sz="2000" cap="small" dirty="0">
                  <a:solidFill>
                    <a:srgbClr val="FFB500"/>
                  </a:solidFill>
                </a:rPr>
                <a:t>€52.5 million </a:t>
              </a:r>
              <a:r>
                <a:rPr lang="en-IE" sz="1400" cap="small" dirty="0">
                  <a:solidFill>
                    <a:srgbClr val="FFB500"/>
                  </a:solidFill>
                </a:rPr>
                <a:t>for the local economy.</a:t>
              </a:r>
              <a:r>
                <a:rPr lang="en-IE" sz="1400" cap="small" dirty="0">
                  <a:solidFill>
                    <a:schemeClr val="bg1">
                      <a:lumMod val="95000"/>
                    </a:schemeClr>
                  </a:solidFill>
                </a:rPr>
                <a:t> This expenditure supports </a:t>
              </a:r>
              <a:r>
                <a:rPr lang="en-IE" sz="2000" b="1" cap="small" dirty="0">
                  <a:solidFill>
                    <a:schemeClr val="bg1">
                      <a:lumMod val="95000"/>
                    </a:schemeClr>
                  </a:solidFill>
                </a:rPr>
                <a:t>1,421 jobs</a:t>
              </a:r>
              <a:r>
                <a:rPr lang="en-IE" sz="1400" b="1" cap="small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IE" sz="1400" cap="small" dirty="0">
                  <a:solidFill>
                    <a:schemeClr val="bg1">
                      <a:lumMod val="95000"/>
                    </a:schemeClr>
                  </a:solidFill>
                </a:rPr>
                <a:t>in the Irish economy.</a:t>
              </a:r>
            </a:p>
            <a:p>
              <a:r>
                <a:rPr lang="en-IE" sz="1400" cap="small" dirty="0">
                  <a:solidFill>
                    <a:schemeClr val="bg1">
                      <a:lumMod val="95000"/>
                    </a:schemeClr>
                  </a:solidFill>
                </a:rPr>
                <a:t>………………………………………………..</a:t>
              </a:r>
              <a:endParaRPr lang="en-IE" sz="1400" cap="small" dirty="0">
                <a:solidFill>
                  <a:srgbClr val="FFB5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63B6BE-12D6-824F-8A35-1BC039E45CB9}"/>
                </a:ext>
              </a:extLst>
            </p:cNvPr>
            <p:cNvSpPr txBox="1"/>
            <p:nvPr/>
          </p:nvSpPr>
          <p:spPr>
            <a:xfrm>
              <a:off x="4387978" y="5452253"/>
              <a:ext cx="2856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solidFill>
                    <a:schemeClr val="bg1">
                      <a:lumMod val="95000"/>
                    </a:schemeClr>
                  </a:solidFill>
                </a:rPr>
                <a:t>€24.8 million in additional </a:t>
              </a:r>
              <a:r>
                <a:rPr lang="en-IE" sz="1400" dirty="0">
                  <a:solidFill>
                    <a:srgbClr val="FFB500"/>
                  </a:solidFill>
                </a:rPr>
                <a:t>economic impact generated </a:t>
              </a:r>
              <a:r>
                <a:rPr lang="en-IE" sz="1400" dirty="0">
                  <a:solidFill>
                    <a:schemeClr val="bg1">
                      <a:lumMod val="95000"/>
                    </a:schemeClr>
                  </a:solidFill>
                </a:rPr>
                <a:t>in the first year after graduation by graduates.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6C7600-A3C3-8D42-B8C6-F9BDA55D9471}"/>
              </a:ext>
            </a:extLst>
          </p:cNvPr>
          <p:cNvGrpSpPr/>
          <p:nvPr/>
        </p:nvGrpSpPr>
        <p:grpSpPr>
          <a:xfrm>
            <a:off x="8683770" y="3945469"/>
            <a:ext cx="2643677" cy="1671766"/>
            <a:chOff x="8046427" y="3932022"/>
            <a:chExt cx="2643677" cy="16717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98970A-0969-C84C-8DBD-8733DE8F1DC5}"/>
                </a:ext>
              </a:extLst>
            </p:cNvPr>
            <p:cNvGrpSpPr/>
            <p:nvPr/>
          </p:nvGrpSpPr>
          <p:grpSpPr>
            <a:xfrm>
              <a:off x="8068315" y="3932022"/>
              <a:ext cx="2621789" cy="485625"/>
              <a:chOff x="9343561" y="3240222"/>
              <a:chExt cx="2621789" cy="48562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87E2C87-8F98-FF4F-B2C7-8917FB90B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3561" y="3414609"/>
                <a:ext cx="400000" cy="25314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E7980F0-9D78-5C4B-84DF-253DD0534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067" y="3503086"/>
                <a:ext cx="152381" cy="7619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FC720A9-C67F-334E-80F9-E539EB09B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68122" y="3240222"/>
                <a:ext cx="1247619" cy="428571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AE3C20-B0F4-9544-A085-1A9485A6BA46}"/>
                  </a:ext>
                </a:extLst>
              </p:cNvPr>
              <p:cNvSpPr txBox="1"/>
              <p:nvPr/>
            </p:nvSpPr>
            <p:spPr>
              <a:xfrm>
                <a:off x="11360353" y="3356515"/>
                <a:ext cx="604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>
                    <a:solidFill>
                      <a:schemeClr val="bg1"/>
                    </a:solidFill>
                  </a:rPr>
                  <a:t>.68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41F3A5-0143-AE49-9071-8DC14E7792A9}"/>
                </a:ext>
              </a:extLst>
            </p:cNvPr>
            <p:cNvSpPr txBox="1"/>
            <p:nvPr/>
          </p:nvSpPr>
          <p:spPr>
            <a:xfrm>
              <a:off x="8046427" y="4465015"/>
              <a:ext cx="253218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cap="small" dirty="0">
                  <a:solidFill>
                    <a:srgbClr val="FFC000"/>
                  </a:solidFill>
                </a:rPr>
                <a:t>€5.68 </a:t>
              </a:r>
              <a:r>
                <a:rPr lang="en-IE" sz="3200" cap="small" dirty="0">
                  <a:solidFill>
                    <a:schemeClr val="bg1"/>
                  </a:solidFill>
                </a:rPr>
                <a:t>return </a:t>
              </a:r>
              <a:r>
                <a:rPr lang="en-IE" cap="small" dirty="0">
                  <a:solidFill>
                    <a:schemeClr val="bg1"/>
                  </a:solidFill>
                </a:rPr>
                <a:t>for every </a:t>
              </a:r>
              <a:r>
                <a:rPr lang="en-IE" cap="small" dirty="0">
                  <a:solidFill>
                    <a:srgbClr val="FFC000"/>
                  </a:solidFill>
                </a:rPr>
                <a:t>€1 </a:t>
              </a:r>
              <a:r>
                <a:rPr lang="en-IE" cap="small" dirty="0">
                  <a:solidFill>
                    <a:schemeClr val="bg1"/>
                  </a:solidFill>
                </a:rPr>
                <a:t>of state investment in UCC.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983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380" descr="UCC Campus ariel vi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111066"/>
          </a:xfrm>
          <a:prstGeom prst="rect">
            <a:avLst/>
          </a:prstGeom>
        </p:spPr>
      </p:pic>
      <p:sp>
        <p:nvSpPr>
          <p:cNvPr id="353" name="Rectangle 352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9" name="Group 368"/>
          <p:cNvGrpSpPr/>
          <p:nvPr/>
        </p:nvGrpSpPr>
        <p:grpSpPr>
          <a:xfrm>
            <a:off x="447041" y="3524013"/>
            <a:ext cx="2711764" cy="707886"/>
            <a:chOff x="589281" y="4628136"/>
            <a:chExt cx="2711764" cy="707886"/>
          </a:xfrm>
        </p:grpSpPr>
        <p:sp>
          <p:nvSpPr>
            <p:cNvPr id="370" name="Rectangle 369"/>
            <p:cNvSpPr/>
            <p:nvPr/>
          </p:nvSpPr>
          <p:spPr>
            <a:xfrm>
              <a:off x="589281" y="4628136"/>
              <a:ext cx="27117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C000"/>
                  </a:solidFill>
                </a:rPr>
                <a:t>€</a:t>
              </a:r>
              <a:r>
                <a:rPr lang="en-US" sz="1000" dirty="0">
                  <a:solidFill>
                    <a:srgbClr val="FFC000"/>
                  </a:solidFill>
                </a:rPr>
                <a:t> </a:t>
              </a:r>
              <a:r>
                <a:rPr lang="en-US" sz="4000" dirty="0">
                  <a:solidFill>
                    <a:srgbClr val="FFC000"/>
                  </a:solidFill>
                </a:rPr>
                <a:t>2.3</a:t>
              </a:r>
              <a:r>
                <a:rPr lang="en-US" sz="2400" dirty="0">
                  <a:solidFill>
                    <a:srgbClr val="FFC000"/>
                  </a:solidFill>
                </a:rPr>
                <a:t> MILLION</a:t>
              </a: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5" y="687160"/>
            <a:ext cx="2591013" cy="2603500"/>
          </a:xfrm>
          <a:prstGeom prst="rect">
            <a:avLst/>
          </a:prstGeom>
        </p:spPr>
      </p:pic>
      <p:sp>
        <p:nvSpPr>
          <p:cNvPr id="379" name="Rectangle 378"/>
          <p:cNvSpPr/>
          <p:nvPr/>
        </p:nvSpPr>
        <p:spPr>
          <a:xfrm>
            <a:off x="467360" y="4087624"/>
            <a:ext cx="307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generated by UCC every day for the economy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829" y="4802309"/>
            <a:ext cx="28854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56" y="-1238529"/>
            <a:ext cx="6161175" cy="6190868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551540" y="632411"/>
            <a:ext cx="2743200" cy="2743200"/>
            <a:chOff x="583891" y="2057400"/>
            <a:chExt cx="2743200" cy="2743200"/>
          </a:xfrm>
          <a:solidFill>
            <a:srgbClr val="FFC000"/>
          </a:solidFill>
        </p:grpSpPr>
        <p:sp>
          <p:nvSpPr>
            <p:cNvPr id="355" name="Oval 354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21557" y="2828834"/>
              <a:ext cx="2214395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UCC’S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ECONOMIC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IMPACT</a:t>
              </a:r>
              <a:endParaRPr lang="en-US" sz="2400" spc="-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BDD310-C0B2-4849-B990-B5D51BF0DE21}"/>
              </a:ext>
            </a:extLst>
          </p:cNvPr>
          <p:cNvGrpSpPr/>
          <p:nvPr/>
        </p:nvGrpSpPr>
        <p:grpSpPr>
          <a:xfrm>
            <a:off x="407357" y="4674050"/>
            <a:ext cx="3464082" cy="817483"/>
            <a:chOff x="-2219780" y="4714941"/>
            <a:chExt cx="3464082" cy="8174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D03FB3-2AB6-0745-AE44-143F266B838B}"/>
                </a:ext>
              </a:extLst>
            </p:cNvPr>
            <p:cNvSpPr/>
            <p:nvPr/>
          </p:nvSpPr>
          <p:spPr>
            <a:xfrm>
              <a:off x="-2219780" y="4824538"/>
              <a:ext cx="3464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C000"/>
                  </a:solidFill>
                </a:rPr>
                <a:t>€</a:t>
              </a:r>
              <a:r>
                <a:rPr lang="en-US" sz="1000" dirty="0">
                  <a:solidFill>
                    <a:srgbClr val="FFC000"/>
                  </a:solidFill>
                </a:rPr>
                <a:t> </a:t>
              </a:r>
              <a:r>
                <a:rPr lang="en-US" sz="4000" dirty="0">
                  <a:solidFill>
                    <a:srgbClr val="FFC000"/>
                  </a:solidFill>
                </a:rPr>
                <a:t>5.68</a:t>
              </a:r>
              <a:r>
                <a:rPr lang="en-US" sz="2400" dirty="0">
                  <a:solidFill>
                    <a:srgbClr val="FFC000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RETURN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64CDE2-ED4F-4B41-9C61-9D875BF82C80}"/>
                </a:ext>
              </a:extLst>
            </p:cNvPr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99E34-4325-694C-9161-A9D391509059}"/>
              </a:ext>
            </a:extLst>
          </p:cNvPr>
          <p:cNvSpPr/>
          <p:nvPr/>
        </p:nvSpPr>
        <p:spPr>
          <a:xfrm>
            <a:off x="418445" y="5787900"/>
            <a:ext cx="2666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of state investment in UCC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A50BB-0D3F-C84C-8605-E7046C9FC229}"/>
              </a:ext>
            </a:extLst>
          </p:cNvPr>
          <p:cNvSpPr/>
          <p:nvPr/>
        </p:nvSpPr>
        <p:spPr>
          <a:xfrm>
            <a:off x="428379" y="5218421"/>
            <a:ext cx="237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 EVERY </a:t>
            </a:r>
            <a:r>
              <a:rPr lang="en-US" sz="4000" dirty="0">
                <a:solidFill>
                  <a:srgbClr val="FFC000"/>
                </a:solidFill>
              </a:rPr>
              <a:t>€</a:t>
            </a:r>
            <a:r>
              <a:rPr lang="en-US" sz="1000" dirty="0">
                <a:solidFill>
                  <a:srgbClr val="FFC000"/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>1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693CA5-DFAC-5E4F-ABCA-E57B924E4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" y="258944"/>
            <a:ext cx="925885" cy="3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79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4-134P1040715-1030x7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72"/>
            <a:ext cx="12293600" cy="9226168"/>
          </a:xfrm>
          <a:prstGeom prst="rect">
            <a:avLst/>
          </a:prstGeom>
        </p:spPr>
      </p:pic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-1249680"/>
            <a:ext cx="6161175" cy="6190868"/>
          </a:xfrm>
          <a:prstGeom prst="rect">
            <a:avLst/>
          </a:prstGeom>
        </p:spPr>
      </p:pic>
      <p:sp>
        <p:nvSpPr>
          <p:cNvPr id="274" name="Rectangle 273"/>
          <p:cNvSpPr/>
          <p:nvPr/>
        </p:nvSpPr>
        <p:spPr>
          <a:xfrm>
            <a:off x="3931805" y="4355559"/>
            <a:ext cx="3685309" cy="796636"/>
          </a:xfrm>
          <a:prstGeom prst="rect">
            <a:avLst/>
          </a:prstGeom>
          <a:solidFill>
            <a:srgbClr val="58B6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>
            <a:off x="3934114" y="5275733"/>
            <a:ext cx="3685309" cy="796636"/>
          </a:xfrm>
          <a:prstGeom prst="rect">
            <a:avLst/>
          </a:prstGeom>
          <a:solidFill>
            <a:srgbClr val="58B6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/>
          <p:cNvGrpSpPr/>
          <p:nvPr/>
        </p:nvGrpSpPr>
        <p:grpSpPr>
          <a:xfrm>
            <a:off x="447041" y="4018536"/>
            <a:ext cx="2711764" cy="707886"/>
            <a:chOff x="589281" y="4628136"/>
            <a:chExt cx="2711764" cy="707886"/>
          </a:xfrm>
        </p:grpSpPr>
        <p:sp>
          <p:nvSpPr>
            <p:cNvPr id="370" name="Rectangle 369"/>
            <p:cNvSpPr/>
            <p:nvPr/>
          </p:nvSpPr>
          <p:spPr>
            <a:xfrm>
              <a:off x="589281" y="4628136"/>
              <a:ext cx="27117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58B6E7"/>
                  </a:solidFill>
                </a:rPr>
                <a:t>BE</a:t>
              </a:r>
              <a:r>
                <a:rPr lang="en-US" sz="2400" dirty="0">
                  <a:solidFill>
                    <a:srgbClr val="58B6E7"/>
                  </a:solidFill>
                </a:rPr>
                <a:t> WORLD READY</a:t>
              </a: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9" name="Rectangle 378"/>
          <p:cNvSpPr/>
          <p:nvPr/>
        </p:nvSpPr>
        <p:spPr>
          <a:xfrm>
            <a:off x="467360" y="4918055"/>
            <a:ext cx="307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Employment rates of UCC graduates are at historic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high levels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4754880"/>
            <a:ext cx="2885440" cy="0"/>
          </a:xfrm>
          <a:prstGeom prst="line">
            <a:avLst/>
          </a:prstGeom>
          <a:ln>
            <a:solidFill>
              <a:srgbClr val="58B6E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/>
          <p:cNvGrpSpPr/>
          <p:nvPr/>
        </p:nvGrpSpPr>
        <p:grpSpPr>
          <a:xfrm>
            <a:off x="4266368" y="4312624"/>
            <a:ext cx="3282097" cy="831117"/>
            <a:chOff x="7732891" y="3218655"/>
            <a:chExt cx="3282097" cy="831117"/>
          </a:xfrm>
        </p:grpSpPr>
        <p:grpSp>
          <p:nvGrpSpPr>
            <p:cNvPr id="189" name="Group 188"/>
            <p:cNvGrpSpPr/>
            <p:nvPr/>
          </p:nvGrpSpPr>
          <p:grpSpPr>
            <a:xfrm>
              <a:off x="7732891" y="3630016"/>
              <a:ext cx="2449689" cy="292938"/>
              <a:chOff x="7382932" y="2822223"/>
              <a:chExt cx="2449689" cy="292938"/>
            </a:xfrm>
          </p:grpSpPr>
          <p:sp>
            <p:nvSpPr>
              <p:cNvPr id="199" name="Rounded Rectangle 198"/>
              <p:cNvSpPr/>
              <p:nvPr/>
            </p:nvSpPr>
            <p:spPr>
              <a:xfrm>
                <a:off x="7382932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7531099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7679266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7827433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7975600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8123767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8271934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8420101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8568268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8716435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8864602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9012769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9160936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9309103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9457270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9605437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9753598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Rectangle 189"/>
            <p:cNvSpPr/>
            <p:nvPr/>
          </p:nvSpPr>
          <p:spPr>
            <a:xfrm>
              <a:off x="7732891" y="3218655"/>
              <a:ext cx="3282097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UNDERGRADUATE</a:t>
              </a:r>
              <a:endParaRPr lang="en-US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0251718" y="3526552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94%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266368" y="5216997"/>
            <a:ext cx="3280574" cy="819439"/>
            <a:chOff x="7732891" y="4123028"/>
            <a:chExt cx="3280574" cy="819439"/>
          </a:xfrm>
        </p:grpSpPr>
        <p:grpSp>
          <p:nvGrpSpPr>
            <p:cNvPr id="217" name="Group 216"/>
            <p:cNvGrpSpPr/>
            <p:nvPr/>
          </p:nvGrpSpPr>
          <p:grpSpPr>
            <a:xfrm>
              <a:off x="7732891" y="4534389"/>
              <a:ext cx="2449689" cy="292938"/>
              <a:chOff x="7382932" y="2822223"/>
              <a:chExt cx="2449689" cy="292938"/>
            </a:xfrm>
          </p:grpSpPr>
          <p:sp>
            <p:nvSpPr>
              <p:cNvPr id="223" name="Rounded Rectangle 222"/>
              <p:cNvSpPr/>
              <p:nvPr/>
            </p:nvSpPr>
            <p:spPr>
              <a:xfrm>
                <a:off x="7382932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ounded Rectangle 223"/>
              <p:cNvSpPr/>
              <p:nvPr/>
            </p:nvSpPr>
            <p:spPr>
              <a:xfrm>
                <a:off x="7531099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ounded Rectangle 224"/>
              <p:cNvSpPr/>
              <p:nvPr/>
            </p:nvSpPr>
            <p:spPr>
              <a:xfrm>
                <a:off x="7679266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ounded Rectangle 225"/>
              <p:cNvSpPr/>
              <p:nvPr/>
            </p:nvSpPr>
            <p:spPr>
              <a:xfrm>
                <a:off x="7827433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ounded Rectangle 226"/>
              <p:cNvSpPr/>
              <p:nvPr/>
            </p:nvSpPr>
            <p:spPr>
              <a:xfrm>
                <a:off x="7975600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8123767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ounded Rectangle 228"/>
              <p:cNvSpPr/>
              <p:nvPr/>
            </p:nvSpPr>
            <p:spPr>
              <a:xfrm>
                <a:off x="8271934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ounded Rectangle 229"/>
              <p:cNvSpPr/>
              <p:nvPr/>
            </p:nvSpPr>
            <p:spPr>
              <a:xfrm>
                <a:off x="8420101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8568268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>
                <a:off x="8716435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ounded Rectangle 232"/>
              <p:cNvSpPr/>
              <p:nvPr/>
            </p:nvSpPr>
            <p:spPr>
              <a:xfrm>
                <a:off x="8864602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ounded Rectangle 233"/>
              <p:cNvSpPr/>
              <p:nvPr/>
            </p:nvSpPr>
            <p:spPr>
              <a:xfrm>
                <a:off x="9012769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ounded Rectangle 234"/>
              <p:cNvSpPr/>
              <p:nvPr/>
            </p:nvSpPr>
            <p:spPr>
              <a:xfrm>
                <a:off x="9160936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ounded Rectangle 235"/>
              <p:cNvSpPr/>
              <p:nvPr/>
            </p:nvSpPr>
            <p:spPr>
              <a:xfrm>
                <a:off x="9309103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ounded Rectangle 236"/>
              <p:cNvSpPr/>
              <p:nvPr/>
            </p:nvSpPr>
            <p:spPr>
              <a:xfrm>
                <a:off x="9457270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ounded Rectangle 237"/>
              <p:cNvSpPr/>
              <p:nvPr/>
            </p:nvSpPr>
            <p:spPr>
              <a:xfrm>
                <a:off x="9605437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>
                <a:off x="9753598" y="2822223"/>
                <a:ext cx="79023" cy="2929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8" name="Rectangle 217"/>
            <p:cNvSpPr/>
            <p:nvPr/>
          </p:nvSpPr>
          <p:spPr>
            <a:xfrm>
              <a:off x="7732891" y="4123028"/>
              <a:ext cx="2959449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GRADUATE</a:t>
              </a:r>
              <a:endParaRPr lang="en-US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0251718" y="4419247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</a:p>
          </p:txBody>
        </p:sp>
      </p:grpSp>
      <p:pic>
        <p:nvPicPr>
          <p:cNvPr id="280" name="Picture 279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5" y="687160"/>
            <a:ext cx="2591013" cy="2603500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551540" y="632411"/>
            <a:ext cx="2743200" cy="2743200"/>
            <a:chOff x="583891" y="2057400"/>
            <a:chExt cx="2743200" cy="2743200"/>
          </a:xfrm>
          <a:noFill/>
        </p:grpSpPr>
        <p:sp>
          <p:nvSpPr>
            <p:cNvPr id="355" name="Oval 354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solidFill>
              <a:srgbClr val="58B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663860" y="2644170"/>
              <a:ext cx="2658774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UCC’S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WORKFORCE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DEVELOPMENT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IMPACT</a:t>
              </a:r>
              <a:endParaRPr lang="en-US" sz="2400" spc="-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EE19EACD-82D8-DA4F-B71D-4D2ECC63BD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" y="316452"/>
            <a:ext cx="311051" cy="8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7" grpId="0" animBg="1"/>
      <p:bldP spid="353" grpId="0" animBg="1"/>
      <p:bldP spid="3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6573472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7531"/>
          </a:xfrm>
          <a:prstGeom prst="rect">
            <a:avLst/>
          </a:prstGeom>
        </p:spPr>
      </p:pic>
      <p:sp>
        <p:nvSpPr>
          <p:cNvPr id="353" name="Rectangle 352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9" name="Group 368"/>
          <p:cNvGrpSpPr/>
          <p:nvPr/>
        </p:nvGrpSpPr>
        <p:grpSpPr>
          <a:xfrm>
            <a:off x="447040" y="4348736"/>
            <a:ext cx="3098800" cy="707886"/>
            <a:chOff x="589280" y="4628136"/>
            <a:chExt cx="3098800" cy="707886"/>
          </a:xfrm>
        </p:grpSpPr>
        <p:sp>
          <p:nvSpPr>
            <p:cNvPr id="370" name="Rectangle 369"/>
            <p:cNvSpPr/>
            <p:nvPr/>
          </p:nvSpPr>
          <p:spPr>
            <a:xfrm>
              <a:off x="589280" y="4628136"/>
              <a:ext cx="3098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99649F"/>
                  </a:solidFill>
                </a:rPr>
                <a:t>€</a:t>
              </a:r>
              <a:r>
                <a:rPr lang="en-US" sz="1000" dirty="0">
                  <a:solidFill>
                    <a:srgbClr val="99649F"/>
                  </a:solidFill>
                </a:rPr>
                <a:t> </a:t>
              </a:r>
              <a:r>
                <a:rPr lang="en-US" sz="4000" dirty="0">
                  <a:solidFill>
                    <a:srgbClr val="99649F"/>
                  </a:solidFill>
                </a:rPr>
                <a:t>187.50</a:t>
              </a:r>
              <a:r>
                <a:rPr lang="en-US" sz="2400" dirty="0">
                  <a:solidFill>
                    <a:srgbClr val="99649F"/>
                  </a:solidFill>
                </a:rPr>
                <a:t> MILLION</a:t>
              </a: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9" name="Rectangle 378"/>
          <p:cNvSpPr/>
          <p:nvPr/>
        </p:nvSpPr>
        <p:spPr>
          <a:xfrm>
            <a:off x="467360" y="5197455"/>
            <a:ext cx="307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for the local economy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in expenditure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5085080"/>
            <a:ext cx="2885440" cy="0"/>
          </a:xfrm>
          <a:prstGeom prst="line">
            <a:avLst/>
          </a:prstGeom>
          <a:ln>
            <a:solidFill>
              <a:srgbClr val="9964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-1249680"/>
            <a:ext cx="6161175" cy="6190868"/>
          </a:xfrm>
          <a:prstGeom prst="rect">
            <a:avLst/>
          </a:prstGeom>
        </p:spPr>
      </p:pic>
      <p:pic>
        <p:nvPicPr>
          <p:cNvPr id="15" name="Picture 14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5" y="687160"/>
            <a:ext cx="2591013" cy="2603500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551540" y="632411"/>
            <a:ext cx="2743200" cy="2743200"/>
            <a:chOff x="583891" y="2057400"/>
            <a:chExt cx="2743200" cy="2743200"/>
          </a:xfrm>
          <a:solidFill>
            <a:srgbClr val="99649F"/>
          </a:solidFill>
        </p:grpSpPr>
        <p:sp>
          <p:nvSpPr>
            <p:cNvPr id="355" name="Oval 354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21557" y="2828834"/>
              <a:ext cx="2214395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UCC’S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BUSINESS</a:t>
              </a:r>
              <a:b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</a:b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IMPACT</a:t>
              </a:r>
              <a:endParaRPr lang="en-US" sz="2400" spc="-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96B181C-7C81-7642-82F1-BC651FB5089C}"/>
              </a:ext>
            </a:extLst>
          </p:cNvPr>
          <p:cNvSpPr/>
          <p:nvPr/>
        </p:nvSpPr>
        <p:spPr>
          <a:xfrm>
            <a:off x="505779" y="4000203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UCC’s students generate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2C6829-EAAC-DE4D-B6BF-DCAE40912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9" y="353904"/>
            <a:ext cx="629852" cy="5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7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87050"/>
          </a:xfrm>
          <a:prstGeom prst="rect">
            <a:avLst/>
          </a:prstGeom>
        </p:spPr>
      </p:pic>
      <p:sp>
        <p:nvSpPr>
          <p:cNvPr id="353" name="Rectangle 352"/>
          <p:cNvSpPr/>
          <p:nvPr/>
        </p:nvSpPr>
        <p:spPr>
          <a:xfrm>
            <a:off x="0" y="0"/>
            <a:ext cx="390667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/>
          <p:cNvGrpSpPr/>
          <p:nvPr/>
        </p:nvGrpSpPr>
        <p:grpSpPr>
          <a:xfrm>
            <a:off x="447041" y="3190941"/>
            <a:ext cx="2711764" cy="862381"/>
            <a:chOff x="589281" y="4714941"/>
            <a:chExt cx="2711764" cy="862381"/>
          </a:xfrm>
        </p:grpSpPr>
        <p:sp>
          <p:nvSpPr>
            <p:cNvPr id="370" name="Rectangle 369"/>
            <p:cNvSpPr/>
            <p:nvPr/>
          </p:nvSpPr>
          <p:spPr>
            <a:xfrm>
              <a:off x="589281" y="4869436"/>
              <a:ext cx="2711764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73B564"/>
                  </a:solidFill>
                </a:rPr>
                <a:t>€</a:t>
              </a:r>
              <a:r>
                <a:rPr lang="en-US" sz="1000" dirty="0">
                  <a:solidFill>
                    <a:srgbClr val="73B564"/>
                  </a:solidFill>
                </a:rPr>
                <a:t> </a:t>
              </a:r>
              <a:r>
                <a:rPr lang="en-US" sz="4000" dirty="0">
                  <a:solidFill>
                    <a:srgbClr val="73B564"/>
                  </a:solidFill>
                </a:rPr>
                <a:t>96</a:t>
              </a:r>
              <a:r>
                <a:rPr lang="en-US" sz="2400" dirty="0">
                  <a:solidFill>
                    <a:srgbClr val="73B564"/>
                  </a:solidFill>
                </a:rPr>
                <a:t> MILLION</a:t>
              </a: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5" y="687160"/>
            <a:ext cx="2591013" cy="2603500"/>
          </a:xfrm>
          <a:prstGeom prst="rect">
            <a:avLst/>
          </a:prstGeom>
        </p:spPr>
      </p:pic>
      <p:pic>
        <p:nvPicPr>
          <p:cNvPr id="6" name="Picture 5" descr="Impact_info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-1249680"/>
            <a:ext cx="6161175" cy="6190868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551540" y="632411"/>
            <a:ext cx="2743200" cy="2743200"/>
            <a:chOff x="583891" y="2057400"/>
            <a:chExt cx="2743200" cy="2743200"/>
          </a:xfrm>
          <a:solidFill>
            <a:srgbClr val="73B564"/>
          </a:solidFill>
        </p:grpSpPr>
        <p:sp>
          <p:nvSpPr>
            <p:cNvPr id="355" name="Oval 354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21557" y="2644169"/>
              <a:ext cx="221439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UCC’S CREATION &amp; DISCOVERY IMPACT</a:t>
              </a:r>
              <a:endParaRPr lang="en-US" sz="2400" spc="-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87E740B-6E95-F34B-9603-F01A458A8ED4}"/>
              </a:ext>
            </a:extLst>
          </p:cNvPr>
          <p:cNvSpPr/>
          <p:nvPr/>
        </p:nvSpPr>
        <p:spPr>
          <a:xfrm>
            <a:off x="561559" y="450967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67360" y="4029055"/>
            <a:ext cx="3078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Investment in Creation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&amp; Discovery =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0BEC52-3046-6E4B-B7F8-38C6E59D5BF2}"/>
              </a:ext>
            </a:extLst>
          </p:cNvPr>
          <p:cNvGrpSpPr/>
          <p:nvPr/>
        </p:nvGrpSpPr>
        <p:grpSpPr>
          <a:xfrm>
            <a:off x="447041" y="4651132"/>
            <a:ext cx="2711764" cy="862381"/>
            <a:chOff x="589281" y="4714941"/>
            <a:chExt cx="2711764" cy="86238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C2B3A6-FDD8-2044-A584-0011FD0EF76B}"/>
                </a:ext>
              </a:extLst>
            </p:cNvPr>
            <p:cNvSpPr/>
            <p:nvPr/>
          </p:nvSpPr>
          <p:spPr>
            <a:xfrm>
              <a:off x="589281" y="4869436"/>
              <a:ext cx="2711764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73B564"/>
                  </a:solidFill>
                </a:rPr>
                <a:t>€</a:t>
              </a:r>
              <a:r>
                <a:rPr lang="en-US" sz="1000" dirty="0">
                  <a:solidFill>
                    <a:srgbClr val="73B564"/>
                  </a:solidFill>
                </a:rPr>
                <a:t> </a:t>
              </a:r>
              <a:r>
                <a:rPr lang="en-US" sz="4000" dirty="0">
                  <a:solidFill>
                    <a:srgbClr val="73B564"/>
                  </a:solidFill>
                </a:rPr>
                <a:t>10</a:t>
              </a:r>
              <a:r>
                <a:rPr lang="en-US" sz="2400" dirty="0">
                  <a:solidFill>
                    <a:srgbClr val="73B564"/>
                  </a:solidFill>
                </a:rPr>
                <a:t> MILLION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46E2C2-2C4E-864C-A0FD-6F1772ABC7AE}"/>
                </a:ext>
              </a:extLst>
            </p:cNvPr>
            <p:cNvSpPr/>
            <p:nvPr/>
          </p:nvSpPr>
          <p:spPr>
            <a:xfrm>
              <a:off x="703799" y="4714941"/>
              <a:ext cx="184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75B5760-5EC6-8C41-82EC-CE665E7059BA}"/>
              </a:ext>
            </a:extLst>
          </p:cNvPr>
          <p:cNvSpPr/>
          <p:nvPr/>
        </p:nvSpPr>
        <p:spPr>
          <a:xfrm>
            <a:off x="467360" y="5489246"/>
            <a:ext cx="3439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100" dirty="0">
                <a:solidFill>
                  <a:schemeClr val="bg1"/>
                </a:solidFill>
              </a:rPr>
              <a:t>in R&amp;D secured and invested by UCC’s Industry partners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5D47468-1DAE-4642-B812-0C78604F4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4" y="348819"/>
            <a:ext cx="659322" cy="4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79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605</Words>
  <Application>Microsoft Office PowerPoint</Application>
  <PresentationFormat>Widescreen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</vt:lpstr>
      <vt:lpstr>Gotham-Book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O'Brien, Louise (Marketing &amp; Communications)</cp:lastModifiedBy>
  <cp:revision>77</cp:revision>
  <dcterms:created xsi:type="dcterms:W3CDTF">2017-11-09T17:58:25Z</dcterms:created>
  <dcterms:modified xsi:type="dcterms:W3CDTF">2018-05-11T13:34:37Z</dcterms:modified>
</cp:coreProperties>
</file>