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7" r:id="rId5"/>
    <p:sldId id="258" r:id="rId6"/>
    <p:sldId id="314" r:id="rId7"/>
    <p:sldId id="315" r:id="rId8"/>
    <p:sldId id="316" r:id="rId9"/>
    <p:sldId id="317" r:id="rId10"/>
    <p:sldId id="321" r:id="rId11"/>
    <p:sldId id="304" r:id="rId12"/>
    <p:sldId id="615" r:id="rId13"/>
    <p:sldId id="303" r:id="rId14"/>
    <p:sldId id="311" r:id="rId15"/>
    <p:sldId id="306" r:id="rId16"/>
    <p:sldId id="307" r:id="rId17"/>
    <p:sldId id="309" r:id="rId18"/>
    <p:sldId id="322" r:id="rId19"/>
    <p:sldId id="318" r:id="rId20"/>
    <p:sldId id="290" r:id="rId21"/>
    <p:sldId id="264" r:id="rId22"/>
    <p:sldId id="279" r:id="rId23"/>
    <p:sldId id="278" r:id="rId24"/>
    <p:sldId id="280" r:id="rId25"/>
    <p:sldId id="612" r:id="rId26"/>
    <p:sldId id="527" r:id="rId27"/>
    <p:sldId id="308" r:id="rId28"/>
    <p:sldId id="613" r:id="rId29"/>
    <p:sldId id="269" r:id="rId30"/>
    <p:sldId id="614"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847CC-CC91-B4F2-949D-F7AD518BEFEA}" v="11" dt="2020-04-17T09:30:44.577"/>
    <p1510:client id="{E2C7D87E-2935-2B75-BEE1-6B97706BDD30}" v="3" dt="2020-04-15T14:10:27.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Cal" userId="S::cal.doyle@ucc.ie::2250cb5d-1029-45c4-b258-e7f7d72a65a4" providerId="AD" clId="Web-{E2C7D87E-2935-2B75-BEE1-6B97706BDD30}"/>
    <pc:docChg chg="modSld">
      <pc:chgData name="Doyle, Cal" userId="S::cal.doyle@ucc.ie::2250cb5d-1029-45c4-b258-e7f7d72a65a4" providerId="AD" clId="Web-{E2C7D87E-2935-2B75-BEE1-6B97706BDD30}" dt="2020-04-15T14:10:27.822" v="2" actId="1076"/>
      <pc:docMkLst>
        <pc:docMk/>
      </pc:docMkLst>
      <pc:sldChg chg="modSp">
        <pc:chgData name="Doyle, Cal" userId="S::cal.doyle@ucc.ie::2250cb5d-1029-45c4-b258-e7f7d72a65a4" providerId="AD" clId="Web-{E2C7D87E-2935-2B75-BEE1-6B97706BDD30}" dt="2020-04-15T14:10:27.822" v="2" actId="1076"/>
        <pc:sldMkLst>
          <pc:docMk/>
          <pc:sldMk cId="1302920065" sldId="264"/>
        </pc:sldMkLst>
        <pc:picChg chg="mod">
          <ac:chgData name="Doyle, Cal" userId="S::cal.doyle@ucc.ie::2250cb5d-1029-45c4-b258-e7f7d72a65a4" providerId="AD" clId="Web-{E2C7D87E-2935-2B75-BEE1-6B97706BDD30}" dt="2020-04-15T14:10:27.822" v="2" actId="1076"/>
          <ac:picMkLst>
            <pc:docMk/>
            <pc:sldMk cId="1302920065" sldId="264"/>
            <ac:picMk id="4" creationId="{00000000-0000-0000-0000-000000000000}"/>
          </ac:picMkLst>
        </pc:picChg>
        <pc:cxnChg chg="mod">
          <ac:chgData name="Doyle, Cal" userId="S::cal.doyle@ucc.ie::2250cb5d-1029-45c4-b258-e7f7d72a65a4" providerId="AD" clId="Web-{E2C7D87E-2935-2B75-BEE1-6B97706BDD30}" dt="2020-04-15T14:10:27.822" v="2" actId="1076"/>
          <ac:cxnSpMkLst>
            <pc:docMk/>
            <pc:sldMk cId="1302920065" sldId="264"/>
            <ac:cxnSpMk id="5" creationId="{00000000-0000-0000-0000-000000000000}"/>
          </ac:cxnSpMkLst>
        </pc:cxnChg>
        <pc:cxnChg chg="mod">
          <ac:chgData name="Doyle, Cal" userId="S::cal.doyle@ucc.ie::2250cb5d-1029-45c4-b258-e7f7d72a65a4" providerId="AD" clId="Web-{E2C7D87E-2935-2B75-BEE1-6B97706BDD30}" dt="2020-04-15T14:10:27.822" v="2" actId="1076"/>
          <ac:cxnSpMkLst>
            <pc:docMk/>
            <pc:sldMk cId="1302920065" sldId="264"/>
            <ac:cxnSpMk id="6" creationId="{00000000-0000-0000-0000-000000000000}"/>
          </ac:cxnSpMkLst>
        </pc:cxnChg>
      </pc:sldChg>
    </pc:docChg>
  </pc:docChgLst>
  <pc:docChgLst>
    <pc:chgData name="Doyle, Cal" userId="S::cal.doyle@ucc.ie::2250cb5d-1029-45c4-b258-e7f7d72a65a4" providerId="AD" clId="Web-{B35847CC-CC91-B4F2-949D-F7AD518BEFEA}"/>
    <pc:docChg chg="modSld">
      <pc:chgData name="Doyle, Cal" userId="S::cal.doyle@ucc.ie::2250cb5d-1029-45c4-b258-e7f7d72a65a4" providerId="AD" clId="Web-{B35847CC-CC91-B4F2-949D-F7AD518BEFEA}" dt="2020-04-17T09:30:44.577" v="12" actId="1076"/>
      <pc:docMkLst>
        <pc:docMk/>
      </pc:docMkLst>
      <pc:sldChg chg="modSp">
        <pc:chgData name="Doyle, Cal" userId="S::cal.doyle@ucc.ie::2250cb5d-1029-45c4-b258-e7f7d72a65a4" providerId="AD" clId="Web-{B35847CC-CC91-B4F2-949D-F7AD518BEFEA}" dt="2020-04-17T09:30:44.577" v="12" actId="1076"/>
        <pc:sldMkLst>
          <pc:docMk/>
          <pc:sldMk cId="744303037" sldId="290"/>
        </pc:sldMkLst>
        <pc:spChg chg="mod">
          <ac:chgData name="Doyle, Cal" userId="S::cal.doyle@ucc.ie::2250cb5d-1029-45c4-b258-e7f7d72a65a4" providerId="AD" clId="Web-{B35847CC-CC91-B4F2-949D-F7AD518BEFEA}" dt="2020-04-17T09:30:34.326" v="8" actId="14100"/>
          <ac:spMkLst>
            <pc:docMk/>
            <pc:sldMk cId="744303037" sldId="290"/>
            <ac:spMk id="18" creationId="{00000000-0000-0000-0000-000000000000}"/>
          </ac:spMkLst>
        </pc:spChg>
        <pc:graphicFrameChg chg="mod">
          <ac:chgData name="Doyle, Cal" userId="S::cal.doyle@ucc.ie::2250cb5d-1029-45c4-b258-e7f7d72a65a4" providerId="AD" clId="Web-{B35847CC-CC91-B4F2-949D-F7AD518BEFEA}" dt="2020-04-17T09:30:18.716" v="5" actId="1076"/>
          <ac:graphicFrameMkLst>
            <pc:docMk/>
            <pc:sldMk cId="744303037" sldId="290"/>
            <ac:graphicFrameMk id="2" creationId="{00000000-0000-0000-0000-000000000000}"/>
          </ac:graphicFrameMkLst>
        </pc:graphicFrameChg>
        <pc:picChg chg="mod">
          <ac:chgData name="Doyle, Cal" userId="S::cal.doyle@ucc.ie::2250cb5d-1029-45c4-b258-e7f7d72a65a4" providerId="AD" clId="Web-{B35847CC-CC91-B4F2-949D-F7AD518BEFEA}" dt="2020-04-17T09:30:25.982" v="6" actId="1076"/>
          <ac:picMkLst>
            <pc:docMk/>
            <pc:sldMk cId="744303037" sldId="290"/>
            <ac:picMk id="1026" creationId="{00000000-0000-0000-0000-000000000000}"/>
          </ac:picMkLst>
        </pc:picChg>
        <pc:picChg chg="mod">
          <ac:chgData name="Doyle, Cal" userId="S::cal.doyle@ucc.ie::2250cb5d-1029-45c4-b258-e7f7d72a65a4" providerId="AD" clId="Web-{B35847CC-CC91-B4F2-949D-F7AD518BEFEA}" dt="2020-04-17T09:30:41.530" v="11" actId="1076"/>
          <ac:picMkLst>
            <pc:docMk/>
            <pc:sldMk cId="744303037" sldId="290"/>
            <ac:picMk id="1028" creationId="{00000000-0000-0000-0000-000000000000}"/>
          </ac:picMkLst>
        </pc:picChg>
        <pc:picChg chg="mod">
          <ac:chgData name="Doyle, Cal" userId="S::cal.doyle@ucc.ie::2250cb5d-1029-45c4-b258-e7f7d72a65a4" providerId="AD" clId="Web-{B35847CC-CC91-B4F2-949D-F7AD518BEFEA}" dt="2020-04-17T09:30:37.436" v="9" actId="1076"/>
          <ac:picMkLst>
            <pc:docMk/>
            <pc:sldMk cId="744303037" sldId="290"/>
            <ac:picMk id="1030" creationId="{00000000-0000-0000-0000-000000000000}"/>
          </ac:picMkLst>
        </pc:picChg>
        <pc:picChg chg="mod">
          <ac:chgData name="Doyle, Cal" userId="S::cal.doyle@ucc.ie::2250cb5d-1029-45c4-b258-e7f7d72a65a4" providerId="AD" clId="Web-{B35847CC-CC91-B4F2-949D-F7AD518BEFEA}" dt="2020-04-17T09:30:38.952" v="10" actId="1076"/>
          <ac:picMkLst>
            <pc:docMk/>
            <pc:sldMk cId="744303037" sldId="290"/>
            <ac:picMk id="1040" creationId="{00000000-0000-0000-0000-000000000000}"/>
          </ac:picMkLst>
        </pc:picChg>
        <pc:picChg chg="mod">
          <ac:chgData name="Doyle, Cal" userId="S::cal.doyle@ucc.ie::2250cb5d-1029-45c4-b258-e7f7d72a65a4" providerId="AD" clId="Web-{B35847CC-CC91-B4F2-949D-F7AD518BEFEA}" dt="2020-04-17T09:30:44.577" v="12" actId="1076"/>
          <ac:picMkLst>
            <pc:docMk/>
            <pc:sldMk cId="744303037" sldId="290"/>
            <ac:picMk id="104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D0556-B41B-487D-99BA-E90AFDB828D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562E7D54-CD39-42E1-958C-53BE40691C61}">
      <dgm:prSet phldrT="[Text]" custT="1"/>
      <dgm:spPr/>
      <dgm:t>
        <a:bodyPr/>
        <a:lstStyle/>
        <a:p>
          <a:r>
            <a:rPr lang="en-GB" sz="1800" b="1" i="0">
              <a:latin typeface="Calibri" pitchFamily="34" charset="0"/>
            </a:rPr>
            <a:t>The Goal </a:t>
          </a:r>
        </a:p>
        <a:p>
          <a:r>
            <a:rPr lang="en-GB" sz="1400" b="0" i="1">
              <a:latin typeface="Calibri" pitchFamily="34" charset="0"/>
            </a:rPr>
            <a:t>To feel vital  and balanced, free from depression and anxiety</a:t>
          </a:r>
        </a:p>
      </dgm:t>
    </dgm:pt>
    <dgm:pt modelId="{2BB51143-1F0A-4A3E-81A1-3F8EBCA014DE}" type="parTrans" cxnId="{8CFA9C9A-8EDA-4CE5-99DD-2128D9206AE2}">
      <dgm:prSet/>
      <dgm:spPr/>
      <dgm:t>
        <a:bodyPr/>
        <a:lstStyle/>
        <a:p>
          <a:endParaRPr lang="en-GB"/>
        </a:p>
      </dgm:t>
    </dgm:pt>
    <dgm:pt modelId="{3964B261-2C3D-4A92-9AC8-CB5B6DD8FEC3}" type="sibTrans" cxnId="{8CFA9C9A-8EDA-4CE5-99DD-2128D9206AE2}">
      <dgm:prSet/>
      <dgm:spPr/>
      <dgm:t>
        <a:bodyPr/>
        <a:lstStyle/>
        <a:p>
          <a:endParaRPr lang="en-GB"/>
        </a:p>
      </dgm:t>
    </dgm:pt>
    <dgm:pt modelId="{AD06834D-F7AD-4058-A279-47909E91F753}">
      <dgm:prSet phldrT="[Text]" custT="1"/>
      <dgm:spPr/>
      <dgm:t>
        <a:bodyPr/>
        <a:lstStyle/>
        <a:p>
          <a:r>
            <a:rPr lang="en-GB" sz="1700" b="1"/>
            <a:t>Spiritual self-care</a:t>
          </a:r>
        </a:p>
        <a:p>
          <a:r>
            <a:rPr lang="en-GB" sz="1200"/>
            <a:t>(Meditation, meaning-making, prayer)</a:t>
          </a:r>
        </a:p>
      </dgm:t>
    </dgm:pt>
    <dgm:pt modelId="{7690334F-706A-43EA-8286-22543804E7CD}" type="parTrans" cxnId="{3B5E3AB9-94DB-4BD9-B453-4BAEAF3C614F}">
      <dgm:prSet/>
      <dgm:spPr/>
      <dgm:t>
        <a:bodyPr/>
        <a:lstStyle/>
        <a:p>
          <a:endParaRPr lang="en-GB"/>
        </a:p>
      </dgm:t>
    </dgm:pt>
    <dgm:pt modelId="{187C99F3-8480-4B62-830B-6B04E2AB7712}" type="sibTrans" cxnId="{3B5E3AB9-94DB-4BD9-B453-4BAEAF3C614F}">
      <dgm:prSet/>
      <dgm:spPr/>
      <dgm:t>
        <a:bodyPr/>
        <a:lstStyle/>
        <a:p>
          <a:endParaRPr lang="en-GB"/>
        </a:p>
      </dgm:t>
    </dgm:pt>
    <dgm:pt modelId="{400B8C79-6F75-4B40-AB76-CEA8DB8EF1AE}">
      <dgm:prSet phldrT="[Text]" custT="1"/>
      <dgm:spPr/>
      <dgm:t>
        <a:bodyPr lIns="0" tIns="0" rIns="0" bIns="0"/>
        <a:lstStyle/>
        <a:p>
          <a:r>
            <a:rPr lang="en-GB" sz="1600" b="1"/>
            <a:t>Mental/ emotional self-care</a:t>
          </a:r>
        </a:p>
        <a:p>
          <a:r>
            <a:rPr lang="en-GB" sz="1200"/>
            <a:t>(e.g. processing emotions, challenging less adaptive thoughts, </a:t>
          </a:r>
          <a:r>
            <a:rPr lang="en-GB" sz="1200" err="1"/>
            <a:t>journalling</a:t>
          </a:r>
          <a:r>
            <a:rPr lang="en-GB" sz="1200"/>
            <a:t>)</a:t>
          </a:r>
        </a:p>
      </dgm:t>
    </dgm:pt>
    <dgm:pt modelId="{A366F85A-3E87-4205-9EAF-AAAAD127FA58}" type="parTrans" cxnId="{C727E623-35E6-4B83-8A08-A1A4622342AE}">
      <dgm:prSet/>
      <dgm:spPr/>
      <dgm:t>
        <a:bodyPr/>
        <a:lstStyle/>
        <a:p>
          <a:endParaRPr lang="en-GB"/>
        </a:p>
      </dgm:t>
    </dgm:pt>
    <dgm:pt modelId="{7EF02C40-FB4B-423A-A0DF-73CE9A0D0986}" type="sibTrans" cxnId="{C727E623-35E6-4B83-8A08-A1A4622342AE}">
      <dgm:prSet/>
      <dgm:spPr/>
      <dgm:t>
        <a:bodyPr/>
        <a:lstStyle/>
        <a:p>
          <a:endParaRPr lang="en-GB"/>
        </a:p>
      </dgm:t>
    </dgm:pt>
    <dgm:pt modelId="{AE9A643F-BC45-4568-85D1-51B66E40265A}">
      <dgm:prSet phldrT="[Text]" custT="1"/>
      <dgm:spPr/>
      <dgm:t>
        <a:bodyPr/>
        <a:lstStyle/>
        <a:p>
          <a:r>
            <a:rPr lang="en-GB" sz="1600" b="1"/>
            <a:t>Social support</a:t>
          </a:r>
        </a:p>
        <a:p>
          <a:r>
            <a:rPr lang="en-GB" sz="1200"/>
            <a:t>(e.g. family, friends, professional support)</a:t>
          </a:r>
          <a:endParaRPr lang="en-GB" sz="1000"/>
        </a:p>
      </dgm:t>
    </dgm:pt>
    <dgm:pt modelId="{6E743F53-C2DB-454B-BC8A-07E128AE30D9}" type="parTrans" cxnId="{273A1AAD-5D54-406D-AC95-D49697B9A875}">
      <dgm:prSet/>
      <dgm:spPr/>
      <dgm:t>
        <a:bodyPr/>
        <a:lstStyle/>
        <a:p>
          <a:endParaRPr lang="en-GB"/>
        </a:p>
      </dgm:t>
    </dgm:pt>
    <dgm:pt modelId="{961142C0-825B-4F9A-8945-DF01D2A26532}" type="sibTrans" cxnId="{273A1AAD-5D54-406D-AC95-D49697B9A875}">
      <dgm:prSet/>
      <dgm:spPr/>
      <dgm:t>
        <a:bodyPr/>
        <a:lstStyle/>
        <a:p>
          <a:endParaRPr lang="en-GB"/>
        </a:p>
      </dgm:t>
    </dgm:pt>
    <dgm:pt modelId="{F562B710-FA41-4104-8933-5666CE9D4696}">
      <dgm:prSet custT="1"/>
      <dgm:spPr/>
      <dgm:t>
        <a:bodyPr lIns="18000" rIns="0"/>
        <a:lstStyle/>
        <a:p>
          <a:r>
            <a:rPr lang="en-GB" sz="1700" b="1"/>
            <a:t>Physical self-care</a:t>
          </a:r>
        </a:p>
        <a:p>
          <a:r>
            <a:rPr lang="en-GB" sz="1200"/>
            <a:t>(e.g. nutrition, sleep, exercise)</a:t>
          </a:r>
        </a:p>
      </dgm:t>
    </dgm:pt>
    <dgm:pt modelId="{0DBAE7A4-EF26-4D0B-AACC-60925AD9B47C}" type="parTrans" cxnId="{C6EB6DC2-74E6-4E57-8744-51198F3C25D8}">
      <dgm:prSet/>
      <dgm:spPr/>
      <dgm:t>
        <a:bodyPr/>
        <a:lstStyle/>
        <a:p>
          <a:endParaRPr lang="en-GB"/>
        </a:p>
      </dgm:t>
    </dgm:pt>
    <dgm:pt modelId="{3A104CEB-7116-491A-8948-73E722F58ECF}" type="sibTrans" cxnId="{C6EB6DC2-74E6-4E57-8744-51198F3C25D8}">
      <dgm:prSet/>
      <dgm:spPr/>
      <dgm:t>
        <a:bodyPr/>
        <a:lstStyle/>
        <a:p>
          <a:endParaRPr lang="en-GB"/>
        </a:p>
      </dgm:t>
    </dgm:pt>
    <dgm:pt modelId="{AABA4163-E502-4EBA-9487-8404A996841D}">
      <dgm:prSet custT="1"/>
      <dgm:spPr/>
      <dgm:t>
        <a:bodyPr/>
        <a:lstStyle/>
        <a:p>
          <a:r>
            <a:rPr lang="en-GB" sz="1600" b="1"/>
            <a:t>Lifestyle </a:t>
          </a:r>
        </a:p>
        <a:p>
          <a:r>
            <a:rPr lang="en-GB" sz="1200"/>
            <a:t>Structure/ routine, goal-setting, fulfilling work, time in nature</a:t>
          </a:r>
        </a:p>
      </dgm:t>
    </dgm:pt>
    <dgm:pt modelId="{8FD3D71E-76DC-4DA1-A278-CCE7049C0DC4}" type="parTrans" cxnId="{C60C1C7B-8B20-4C85-B92B-A9EC05DA1554}">
      <dgm:prSet/>
      <dgm:spPr/>
      <dgm:t>
        <a:bodyPr/>
        <a:lstStyle/>
        <a:p>
          <a:endParaRPr lang="en-GB"/>
        </a:p>
      </dgm:t>
    </dgm:pt>
    <dgm:pt modelId="{E6B0ABFD-C3C0-4F3B-9C5D-A11E17133E1F}" type="sibTrans" cxnId="{C60C1C7B-8B20-4C85-B92B-A9EC05DA1554}">
      <dgm:prSet/>
      <dgm:spPr/>
      <dgm:t>
        <a:bodyPr/>
        <a:lstStyle/>
        <a:p>
          <a:endParaRPr lang="en-GB"/>
        </a:p>
      </dgm:t>
    </dgm:pt>
    <dgm:pt modelId="{CE9B8B09-9DBF-47F7-8674-E1E39BEADACB}" type="pres">
      <dgm:prSet presAssocID="{7E1D0556-B41B-487D-99BA-E90AFDB828DE}" presName="Name0" presStyleCnt="0">
        <dgm:presLayoutVars>
          <dgm:chMax val="1"/>
          <dgm:chPref val="1"/>
          <dgm:dir/>
          <dgm:animOne val="branch"/>
          <dgm:animLvl val="lvl"/>
        </dgm:presLayoutVars>
      </dgm:prSet>
      <dgm:spPr/>
      <dgm:t>
        <a:bodyPr/>
        <a:lstStyle/>
        <a:p>
          <a:endParaRPr lang="en-US"/>
        </a:p>
      </dgm:t>
    </dgm:pt>
    <dgm:pt modelId="{64642F40-0FE6-4CB1-AF3C-E9FBEB538903}" type="pres">
      <dgm:prSet presAssocID="{562E7D54-CD39-42E1-958C-53BE40691C61}" presName="singleCycle" presStyleCnt="0"/>
      <dgm:spPr/>
    </dgm:pt>
    <dgm:pt modelId="{166E1468-D089-40CA-A0FE-4AE091BCDFA9}" type="pres">
      <dgm:prSet presAssocID="{562E7D54-CD39-42E1-958C-53BE40691C61}" presName="singleCenter" presStyleLbl="node1" presStyleIdx="0" presStyleCnt="6" custScaleY="135100" custLinFactNeighborX="435" custLinFactNeighborY="8466">
        <dgm:presLayoutVars>
          <dgm:chMax val="7"/>
          <dgm:chPref val="7"/>
        </dgm:presLayoutVars>
      </dgm:prSet>
      <dgm:spPr/>
      <dgm:t>
        <a:bodyPr/>
        <a:lstStyle/>
        <a:p>
          <a:endParaRPr lang="en-US"/>
        </a:p>
      </dgm:t>
    </dgm:pt>
    <dgm:pt modelId="{A6AA3451-3AAF-499F-958D-D7CB3E909F8D}" type="pres">
      <dgm:prSet presAssocID="{0DBAE7A4-EF26-4D0B-AACC-60925AD9B47C}" presName="Name56" presStyleLbl="parChTrans1D2" presStyleIdx="0" presStyleCnt="5"/>
      <dgm:spPr/>
      <dgm:t>
        <a:bodyPr/>
        <a:lstStyle/>
        <a:p>
          <a:endParaRPr lang="en-US"/>
        </a:p>
      </dgm:t>
    </dgm:pt>
    <dgm:pt modelId="{A0EFF299-4AA3-4D77-9DA8-3481EB4361DE}" type="pres">
      <dgm:prSet presAssocID="{F562B710-FA41-4104-8933-5666CE9D4696}" presName="text0" presStyleLbl="node1" presStyleIdx="1" presStyleCnt="6" custScaleX="118310" custScaleY="139085" custRadScaleRad="130281" custRadScaleInc="-226324">
        <dgm:presLayoutVars>
          <dgm:bulletEnabled val="1"/>
        </dgm:presLayoutVars>
      </dgm:prSet>
      <dgm:spPr/>
      <dgm:t>
        <a:bodyPr/>
        <a:lstStyle/>
        <a:p>
          <a:endParaRPr lang="en-US"/>
        </a:p>
      </dgm:t>
    </dgm:pt>
    <dgm:pt modelId="{BA40C755-B62C-4B9D-BBD0-89E63E26A932}" type="pres">
      <dgm:prSet presAssocID="{7690334F-706A-43EA-8286-22543804E7CD}" presName="Name56" presStyleLbl="parChTrans1D2" presStyleIdx="1" presStyleCnt="5"/>
      <dgm:spPr/>
      <dgm:t>
        <a:bodyPr/>
        <a:lstStyle/>
        <a:p>
          <a:endParaRPr lang="en-US"/>
        </a:p>
      </dgm:t>
    </dgm:pt>
    <dgm:pt modelId="{D1D431F4-3876-4474-8440-2E697B39932C}" type="pres">
      <dgm:prSet presAssocID="{AD06834D-F7AD-4058-A279-47909E91F753}" presName="text0" presStyleLbl="node1" presStyleIdx="2" presStyleCnt="6" custScaleX="132167" custScaleY="145345" custRadScaleRad="104771" custRadScaleInc="-11291">
        <dgm:presLayoutVars>
          <dgm:bulletEnabled val="1"/>
        </dgm:presLayoutVars>
      </dgm:prSet>
      <dgm:spPr/>
      <dgm:t>
        <a:bodyPr/>
        <a:lstStyle/>
        <a:p>
          <a:endParaRPr lang="en-US"/>
        </a:p>
      </dgm:t>
    </dgm:pt>
    <dgm:pt modelId="{262AC8C3-F928-4FCC-AA6F-626CE109C301}" type="pres">
      <dgm:prSet presAssocID="{A366F85A-3E87-4205-9EAF-AAAAD127FA58}" presName="Name56" presStyleLbl="parChTrans1D2" presStyleIdx="2" presStyleCnt="5"/>
      <dgm:spPr/>
      <dgm:t>
        <a:bodyPr/>
        <a:lstStyle/>
        <a:p>
          <a:endParaRPr lang="en-US"/>
        </a:p>
      </dgm:t>
    </dgm:pt>
    <dgm:pt modelId="{9BD42F41-0C45-42B0-9CF2-1511CAE7EF89}" type="pres">
      <dgm:prSet presAssocID="{400B8C79-6F75-4B40-AB76-CEA8DB8EF1AE}" presName="text0" presStyleLbl="node1" presStyleIdx="3" presStyleCnt="6" custScaleX="137490" custScaleY="214722" custRadScaleRad="128898" custRadScaleInc="-22237">
        <dgm:presLayoutVars>
          <dgm:bulletEnabled val="1"/>
        </dgm:presLayoutVars>
      </dgm:prSet>
      <dgm:spPr/>
      <dgm:t>
        <a:bodyPr/>
        <a:lstStyle/>
        <a:p>
          <a:endParaRPr lang="en-US"/>
        </a:p>
      </dgm:t>
    </dgm:pt>
    <dgm:pt modelId="{EC3498DB-6023-4E34-A9D1-CAAA408B7888}" type="pres">
      <dgm:prSet presAssocID="{8FD3D71E-76DC-4DA1-A278-CCE7049C0DC4}" presName="Name56" presStyleLbl="parChTrans1D2" presStyleIdx="3" presStyleCnt="5"/>
      <dgm:spPr/>
      <dgm:t>
        <a:bodyPr/>
        <a:lstStyle/>
        <a:p>
          <a:endParaRPr lang="en-US"/>
        </a:p>
      </dgm:t>
    </dgm:pt>
    <dgm:pt modelId="{9AE04C29-CFCE-4482-8AB0-24718E82D920}" type="pres">
      <dgm:prSet presAssocID="{AABA4163-E502-4EBA-9487-8404A996841D}" presName="text0" presStyleLbl="node1" presStyleIdx="4" presStyleCnt="6" custScaleX="130689" custScaleY="185107" custRadScaleRad="114783" custRadScaleInc="35079">
        <dgm:presLayoutVars>
          <dgm:bulletEnabled val="1"/>
        </dgm:presLayoutVars>
      </dgm:prSet>
      <dgm:spPr/>
      <dgm:t>
        <a:bodyPr/>
        <a:lstStyle/>
        <a:p>
          <a:endParaRPr lang="en-US"/>
        </a:p>
      </dgm:t>
    </dgm:pt>
    <dgm:pt modelId="{76495418-7F35-4DE6-AE98-B2DF0B175AF6}" type="pres">
      <dgm:prSet presAssocID="{6E743F53-C2DB-454B-BC8A-07E128AE30D9}" presName="Name56" presStyleLbl="parChTrans1D2" presStyleIdx="4" presStyleCnt="5"/>
      <dgm:spPr/>
      <dgm:t>
        <a:bodyPr/>
        <a:lstStyle/>
        <a:p>
          <a:endParaRPr lang="en-US"/>
        </a:p>
      </dgm:t>
    </dgm:pt>
    <dgm:pt modelId="{F1A45A63-13B0-4AE9-B978-02E13A1051BC}" type="pres">
      <dgm:prSet presAssocID="{AE9A643F-BC45-4568-85D1-51B66E40265A}" presName="text0" presStyleLbl="node1" presStyleIdx="5" presStyleCnt="6" custScaleX="127418" custScaleY="146403" custRadScaleRad="117771" custRadScaleInc="202593">
        <dgm:presLayoutVars>
          <dgm:bulletEnabled val="1"/>
        </dgm:presLayoutVars>
      </dgm:prSet>
      <dgm:spPr/>
      <dgm:t>
        <a:bodyPr/>
        <a:lstStyle/>
        <a:p>
          <a:endParaRPr lang="en-US"/>
        </a:p>
      </dgm:t>
    </dgm:pt>
  </dgm:ptLst>
  <dgm:cxnLst>
    <dgm:cxn modelId="{83093730-037D-4D36-ADC4-9E1217014863}" type="presOf" srcId="{7690334F-706A-43EA-8286-22543804E7CD}" destId="{BA40C755-B62C-4B9D-BBD0-89E63E26A932}" srcOrd="0" destOrd="0" presId="urn:microsoft.com/office/officeart/2008/layout/RadialCluster"/>
    <dgm:cxn modelId="{E83A2A4D-B929-4B72-9ACE-8844C8D500DF}" type="presOf" srcId="{400B8C79-6F75-4B40-AB76-CEA8DB8EF1AE}" destId="{9BD42F41-0C45-42B0-9CF2-1511CAE7EF89}" srcOrd="0" destOrd="0" presId="urn:microsoft.com/office/officeart/2008/layout/RadialCluster"/>
    <dgm:cxn modelId="{962F4E8C-66D3-4BD5-9E25-A99DDEF1276A}" type="presOf" srcId="{562E7D54-CD39-42E1-958C-53BE40691C61}" destId="{166E1468-D089-40CA-A0FE-4AE091BCDFA9}" srcOrd="0" destOrd="0" presId="urn:microsoft.com/office/officeart/2008/layout/RadialCluster"/>
    <dgm:cxn modelId="{C4958C36-F021-45B7-9B1F-2E227215530E}" type="presOf" srcId="{AE9A643F-BC45-4568-85D1-51B66E40265A}" destId="{F1A45A63-13B0-4AE9-B978-02E13A1051BC}" srcOrd="0" destOrd="0" presId="urn:microsoft.com/office/officeart/2008/layout/RadialCluster"/>
    <dgm:cxn modelId="{8C5F1CA3-A643-4A86-B0E9-EEB05DF29B1B}" type="presOf" srcId="{0DBAE7A4-EF26-4D0B-AACC-60925AD9B47C}" destId="{A6AA3451-3AAF-499F-958D-D7CB3E909F8D}" srcOrd="0" destOrd="0" presId="urn:microsoft.com/office/officeart/2008/layout/RadialCluster"/>
    <dgm:cxn modelId="{E4FE448C-5827-438F-AB34-9741D34659EA}" type="presOf" srcId="{7E1D0556-B41B-487D-99BA-E90AFDB828DE}" destId="{CE9B8B09-9DBF-47F7-8674-E1E39BEADACB}" srcOrd="0" destOrd="0" presId="urn:microsoft.com/office/officeart/2008/layout/RadialCluster"/>
    <dgm:cxn modelId="{65E0B26F-1919-4F60-BBDD-8A1B4F53B9E0}" type="presOf" srcId="{6E743F53-C2DB-454B-BC8A-07E128AE30D9}" destId="{76495418-7F35-4DE6-AE98-B2DF0B175AF6}" srcOrd="0" destOrd="0" presId="urn:microsoft.com/office/officeart/2008/layout/RadialCluster"/>
    <dgm:cxn modelId="{3B5E3AB9-94DB-4BD9-B453-4BAEAF3C614F}" srcId="{562E7D54-CD39-42E1-958C-53BE40691C61}" destId="{AD06834D-F7AD-4058-A279-47909E91F753}" srcOrd="1" destOrd="0" parTransId="{7690334F-706A-43EA-8286-22543804E7CD}" sibTransId="{187C99F3-8480-4B62-830B-6B04E2AB7712}"/>
    <dgm:cxn modelId="{C6EB6DC2-74E6-4E57-8744-51198F3C25D8}" srcId="{562E7D54-CD39-42E1-958C-53BE40691C61}" destId="{F562B710-FA41-4104-8933-5666CE9D4696}" srcOrd="0" destOrd="0" parTransId="{0DBAE7A4-EF26-4D0B-AACC-60925AD9B47C}" sibTransId="{3A104CEB-7116-491A-8948-73E722F58ECF}"/>
    <dgm:cxn modelId="{8CFA9C9A-8EDA-4CE5-99DD-2128D9206AE2}" srcId="{7E1D0556-B41B-487D-99BA-E90AFDB828DE}" destId="{562E7D54-CD39-42E1-958C-53BE40691C61}" srcOrd="0" destOrd="0" parTransId="{2BB51143-1F0A-4A3E-81A1-3F8EBCA014DE}" sibTransId="{3964B261-2C3D-4A92-9AC8-CB5B6DD8FEC3}"/>
    <dgm:cxn modelId="{0441675D-CC3F-4F5E-97EE-5E4D3FAD3C9E}" type="presOf" srcId="{A366F85A-3E87-4205-9EAF-AAAAD127FA58}" destId="{262AC8C3-F928-4FCC-AA6F-626CE109C301}" srcOrd="0" destOrd="0" presId="urn:microsoft.com/office/officeart/2008/layout/RadialCluster"/>
    <dgm:cxn modelId="{7E83B15E-7EB0-4504-9AEC-90261645F9DE}" type="presOf" srcId="{F562B710-FA41-4104-8933-5666CE9D4696}" destId="{A0EFF299-4AA3-4D77-9DA8-3481EB4361DE}" srcOrd="0" destOrd="0" presId="urn:microsoft.com/office/officeart/2008/layout/RadialCluster"/>
    <dgm:cxn modelId="{C727E623-35E6-4B83-8A08-A1A4622342AE}" srcId="{562E7D54-CD39-42E1-958C-53BE40691C61}" destId="{400B8C79-6F75-4B40-AB76-CEA8DB8EF1AE}" srcOrd="2" destOrd="0" parTransId="{A366F85A-3E87-4205-9EAF-AAAAD127FA58}" sibTransId="{7EF02C40-FB4B-423A-A0DF-73CE9A0D0986}"/>
    <dgm:cxn modelId="{9C8B48DF-07A8-432E-9043-5D5387B216C4}" type="presOf" srcId="{AD06834D-F7AD-4058-A279-47909E91F753}" destId="{D1D431F4-3876-4474-8440-2E697B39932C}" srcOrd="0" destOrd="0" presId="urn:microsoft.com/office/officeart/2008/layout/RadialCluster"/>
    <dgm:cxn modelId="{4508E670-B190-47FF-AD39-930D0DFBD35F}" type="presOf" srcId="{8FD3D71E-76DC-4DA1-A278-CCE7049C0DC4}" destId="{EC3498DB-6023-4E34-A9D1-CAAA408B7888}" srcOrd="0" destOrd="0" presId="urn:microsoft.com/office/officeart/2008/layout/RadialCluster"/>
    <dgm:cxn modelId="{C60C1C7B-8B20-4C85-B92B-A9EC05DA1554}" srcId="{562E7D54-CD39-42E1-958C-53BE40691C61}" destId="{AABA4163-E502-4EBA-9487-8404A996841D}" srcOrd="3" destOrd="0" parTransId="{8FD3D71E-76DC-4DA1-A278-CCE7049C0DC4}" sibTransId="{E6B0ABFD-C3C0-4F3B-9C5D-A11E17133E1F}"/>
    <dgm:cxn modelId="{935914FD-118B-4756-83D9-BC94D2FF3292}" type="presOf" srcId="{AABA4163-E502-4EBA-9487-8404A996841D}" destId="{9AE04C29-CFCE-4482-8AB0-24718E82D920}" srcOrd="0" destOrd="0" presId="urn:microsoft.com/office/officeart/2008/layout/RadialCluster"/>
    <dgm:cxn modelId="{273A1AAD-5D54-406D-AC95-D49697B9A875}" srcId="{562E7D54-CD39-42E1-958C-53BE40691C61}" destId="{AE9A643F-BC45-4568-85D1-51B66E40265A}" srcOrd="4" destOrd="0" parTransId="{6E743F53-C2DB-454B-BC8A-07E128AE30D9}" sibTransId="{961142C0-825B-4F9A-8945-DF01D2A26532}"/>
    <dgm:cxn modelId="{BE8A0225-E58B-4117-B265-B239B70DAB2F}" type="presParOf" srcId="{CE9B8B09-9DBF-47F7-8674-E1E39BEADACB}" destId="{64642F40-0FE6-4CB1-AF3C-E9FBEB538903}" srcOrd="0" destOrd="0" presId="urn:microsoft.com/office/officeart/2008/layout/RadialCluster"/>
    <dgm:cxn modelId="{E57A9AF3-5CBE-4543-9E16-F257017902E3}" type="presParOf" srcId="{64642F40-0FE6-4CB1-AF3C-E9FBEB538903}" destId="{166E1468-D089-40CA-A0FE-4AE091BCDFA9}" srcOrd="0" destOrd="0" presId="urn:microsoft.com/office/officeart/2008/layout/RadialCluster"/>
    <dgm:cxn modelId="{FB6A81F2-764A-4F41-B85F-2B4890B0B928}" type="presParOf" srcId="{64642F40-0FE6-4CB1-AF3C-E9FBEB538903}" destId="{A6AA3451-3AAF-499F-958D-D7CB3E909F8D}" srcOrd="1" destOrd="0" presId="urn:microsoft.com/office/officeart/2008/layout/RadialCluster"/>
    <dgm:cxn modelId="{0D5AFB69-67C7-438B-8BE1-4407FB89C692}" type="presParOf" srcId="{64642F40-0FE6-4CB1-AF3C-E9FBEB538903}" destId="{A0EFF299-4AA3-4D77-9DA8-3481EB4361DE}" srcOrd="2" destOrd="0" presId="urn:microsoft.com/office/officeart/2008/layout/RadialCluster"/>
    <dgm:cxn modelId="{63506B01-DC65-43E8-B9BB-A1B2D57E67C3}" type="presParOf" srcId="{64642F40-0FE6-4CB1-AF3C-E9FBEB538903}" destId="{BA40C755-B62C-4B9D-BBD0-89E63E26A932}" srcOrd="3" destOrd="0" presId="urn:microsoft.com/office/officeart/2008/layout/RadialCluster"/>
    <dgm:cxn modelId="{B8B6B70F-F02E-44BD-877D-E7E9D5D411E8}" type="presParOf" srcId="{64642F40-0FE6-4CB1-AF3C-E9FBEB538903}" destId="{D1D431F4-3876-4474-8440-2E697B39932C}" srcOrd="4" destOrd="0" presId="urn:microsoft.com/office/officeart/2008/layout/RadialCluster"/>
    <dgm:cxn modelId="{182511F6-C514-4673-95B2-F884D784FF9F}" type="presParOf" srcId="{64642F40-0FE6-4CB1-AF3C-E9FBEB538903}" destId="{262AC8C3-F928-4FCC-AA6F-626CE109C301}" srcOrd="5" destOrd="0" presId="urn:microsoft.com/office/officeart/2008/layout/RadialCluster"/>
    <dgm:cxn modelId="{EF898DFD-7FF0-4E1E-BB74-162E3EAD33CD}" type="presParOf" srcId="{64642F40-0FE6-4CB1-AF3C-E9FBEB538903}" destId="{9BD42F41-0C45-42B0-9CF2-1511CAE7EF89}" srcOrd="6" destOrd="0" presId="urn:microsoft.com/office/officeart/2008/layout/RadialCluster"/>
    <dgm:cxn modelId="{C1330097-05C6-4829-8905-59346C022554}" type="presParOf" srcId="{64642F40-0FE6-4CB1-AF3C-E9FBEB538903}" destId="{EC3498DB-6023-4E34-A9D1-CAAA408B7888}" srcOrd="7" destOrd="0" presId="urn:microsoft.com/office/officeart/2008/layout/RadialCluster"/>
    <dgm:cxn modelId="{75BCC48F-D68C-47D5-86E2-EADE1D24946D}" type="presParOf" srcId="{64642F40-0FE6-4CB1-AF3C-E9FBEB538903}" destId="{9AE04C29-CFCE-4482-8AB0-24718E82D920}" srcOrd="8" destOrd="0" presId="urn:microsoft.com/office/officeart/2008/layout/RadialCluster"/>
    <dgm:cxn modelId="{CF2B7BD9-9DC3-4BAA-BCB5-368AF994544F}" type="presParOf" srcId="{64642F40-0FE6-4CB1-AF3C-E9FBEB538903}" destId="{76495418-7F35-4DE6-AE98-B2DF0B175AF6}" srcOrd="9" destOrd="0" presId="urn:microsoft.com/office/officeart/2008/layout/RadialCluster"/>
    <dgm:cxn modelId="{E1D6328E-7963-43DF-A031-78CEA9FB306E}" type="presParOf" srcId="{64642F40-0FE6-4CB1-AF3C-E9FBEB538903}" destId="{F1A45A63-13B0-4AE9-B978-02E13A1051BC}"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E1468-D089-40CA-A0FE-4AE091BCDFA9}">
      <dsp:nvSpPr>
        <dsp:cNvPr id="0" name=""/>
        <dsp:cNvSpPr/>
      </dsp:nvSpPr>
      <dsp:spPr>
        <a:xfrm>
          <a:off x="2707680" y="1662456"/>
          <a:ext cx="1345964" cy="18183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b="1" i="0" kern="1200">
              <a:latin typeface="Calibri" pitchFamily="34" charset="0"/>
            </a:rPr>
            <a:t>The Goal </a:t>
          </a:r>
        </a:p>
        <a:p>
          <a:pPr lvl="0" algn="ctr" defTabSz="800100">
            <a:lnSpc>
              <a:spcPct val="90000"/>
            </a:lnSpc>
            <a:spcBef>
              <a:spcPct val="0"/>
            </a:spcBef>
            <a:spcAft>
              <a:spcPct val="35000"/>
            </a:spcAft>
          </a:pPr>
          <a:r>
            <a:rPr lang="en-GB" sz="1400" b="0" i="1" kern="1200">
              <a:latin typeface="Calibri" pitchFamily="34" charset="0"/>
            </a:rPr>
            <a:t>To feel vital  and balanced, free from depression and anxiety</a:t>
          </a:r>
        </a:p>
      </dsp:txBody>
      <dsp:txXfrm>
        <a:off x="2773385" y="1728161"/>
        <a:ext cx="1214554" cy="1686987"/>
      </dsp:txXfrm>
    </dsp:sp>
    <dsp:sp modelId="{A6AA3451-3AAF-499F-958D-D7CB3E909F8D}">
      <dsp:nvSpPr>
        <dsp:cNvPr id="0" name=""/>
        <dsp:cNvSpPr/>
      </dsp:nvSpPr>
      <dsp:spPr>
        <a:xfrm rot="11736615">
          <a:off x="1446650" y="2210771"/>
          <a:ext cx="1284723" cy="0"/>
        </a:xfrm>
        <a:custGeom>
          <a:avLst/>
          <a:gdLst/>
          <a:ahLst/>
          <a:cxnLst/>
          <a:rect l="0" t="0" r="0" b="0"/>
          <a:pathLst>
            <a:path>
              <a:moveTo>
                <a:pt x="0" y="0"/>
              </a:moveTo>
              <a:lnTo>
                <a:pt x="128472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FF299-4AA3-4D77-9DA8-3481EB4361DE}">
      <dsp:nvSpPr>
        <dsp:cNvPr id="0" name=""/>
        <dsp:cNvSpPr/>
      </dsp:nvSpPr>
      <dsp:spPr>
        <a:xfrm>
          <a:off x="403429" y="1261738"/>
          <a:ext cx="1066914" cy="12542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 tIns="43180" rIns="0" bIns="43180" numCol="1" spcCol="1270" anchor="ctr" anchorCtr="0">
          <a:noAutofit/>
        </a:bodyPr>
        <a:lstStyle/>
        <a:p>
          <a:pPr lvl="0" algn="ctr" defTabSz="755650">
            <a:lnSpc>
              <a:spcPct val="90000"/>
            </a:lnSpc>
            <a:spcBef>
              <a:spcPct val="0"/>
            </a:spcBef>
            <a:spcAft>
              <a:spcPct val="35000"/>
            </a:spcAft>
          </a:pPr>
          <a:r>
            <a:rPr lang="en-GB" sz="1700" b="1" kern="1200"/>
            <a:t>Physical self-care</a:t>
          </a:r>
        </a:p>
        <a:p>
          <a:pPr lvl="0" algn="ctr" defTabSz="755650">
            <a:lnSpc>
              <a:spcPct val="90000"/>
            </a:lnSpc>
            <a:spcBef>
              <a:spcPct val="0"/>
            </a:spcBef>
            <a:spcAft>
              <a:spcPct val="35000"/>
            </a:spcAft>
          </a:pPr>
          <a:r>
            <a:rPr lang="en-GB" sz="1200" kern="1200"/>
            <a:t>(e.g. nutrition, sleep, exercise)</a:t>
          </a:r>
        </a:p>
      </dsp:txBody>
      <dsp:txXfrm>
        <a:off x="455511" y="1313820"/>
        <a:ext cx="962750" cy="1150098"/>
      </dsp:txXfrm>
    </dsp:sp>
    <dsp:sp modelId="{BA40C755-B62C-4B9D-BBD0-89E63E26A932}">
      <dsp:nvSpPr>
        <dsp:cNvPr id="0" name=""/>
        <dsp:cNvSpPr/>
      </dsp:nvSpPr>
      <dsp:spPr>
        <a:xfrm rot="19780434">
          <a:off x="4010524" y="2018872"/>
          <a:ext cx="630245" cy="0"/>
        </a:xfrm>
        <a:custGeom>
          <a:avLst/>
          <a:gdLst/>
          <a:ahLst/>
          <a:cxnLst/>
          <a:rect l="0" t="0" r="0" b="0"/>
          <a:pathLst>
            <a:path>
              <a:moveTo>
                <a:pt x="0" y="0"/>
              </a:moveTo>
              <a:lnTo>
                <a:pt x="63024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431F4-3876-4474-8440-2E697B39932C}">
      <dsp:nvSpPr>
        <dsp:cNvPr id="0" name=""/>
        <dsp:cNvSpPr/>
      </dsp:nvSpPr>
      <dsp:spPr>
        <a:xfrm>
          <a:off x="4597650" y="855800"/>
          <a:ext cx="1191876" cy="13107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b="1" kern="1200"/>
            <a:t>Spiritual self-care</a:t>
          </a:r>
        </a:p>
        <a:p>
          <a:pPr lvl="0" algn="ctr" defTabSz="755650">
            <a:lnSpc>
              <a:spcPct val="90000"/>
            </a:lnSpc>
            <a:spcBef>
              <a:spcPct val="0"/>
            </a:spcBef>
            <a:spcAft>
              <a:spcPct val="35000"/>
            </a:spcAft>
          </a:pPr>
          <a:r>
            <a:rPr lang="en-GB" sz="1200" kern="1200"/>
            <a:t>(Meditation, meaning-making, prayer)</a:t>
          </a:r>
        </a:p>
      </dsp:txBody>
      <dsp:txXfrm>
        <a:off x="4655833" y="913983"/>
        <a:ext cx="1075510" cy="1194349"/>
      </dsp:txXfrm>
    </dsp:sp>
    <dsp:sp modelId="{262AC8C3-F928-4FCC-AA6F-626CE109C301}">
      <dsp:nvSpPr>
        <dsp:cNvPr id="0" name=""/>
        <dsp:cNvSpPr/>
      </dsp:nvSpPr>
      <dsp:spPr>
        <a:xfrm rot="2148322">
          <a:off x="4009626" y="3193381"/>
          <a:ext cx="465819" cy="0"/>
        </a:xfrm>
        <a:custGeom>
          <a:avLst/>
          <a:gdLst/>
          <a:ahLst/>
          <a:cxnLst/>
          <a:rect l="0" t="0" r="0" b="0"/>
          <a:pathLst>
            <a:path>
              <a:moveTo>
                <a:pt x="0" y="0"/>
              </a:moveTo>
              <a:lnTo>
                <a:pt x="46581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42F41-0C45-42B0-9CF2-1511CAE7EF89}">
      <dsp:nvSpPr>
        <dsp:cNvPr id="0" name=""/>
        <dsp:cNvSpPr/>
      </dsp:nvSpPr>
      <dsp:spPr>
        <a:xfrm>
          <a:off x="4431428" y="2808666"/>
          <a:ext cx="1239879" cy="19363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1" kern="1200"/>
            <a:t>Mental/ emotional self-care</a:t>
          </a:r>
        </a:p>
        <a:p>
          <a:pPr lvl="0" algn="ctr" defTabSz="711200">
            <a:lnSpc>
              <a:spcPct val="90000"/>
            </a:lnSpc>
            <a:spcBef>
              <a:spcPct val="0"/>
            </a:spcBef>
            <a:spcAft>
              <a:spcPct val="35000"/>
            </a:spcAft>
          </a:pPr>
          <a:r>
            <a:rPr lang="en-GB" sz="1200" kern="1200"/>
            <a:t>(e.g. processing emotions, challenging less adaptive thoughts, </a:t>
          </a:r>
          <a:r>
            <a:rPr lang="en-GB" sz="1200" kern="1200" err="1"/>
            <a:t>journalling</a:t>
          </a:r>
          <a:r>
            <a:rPr lang="en-GB" sz="1200" kern="1200"/>
            <a:t>)</a:t>
          </a:r>
        </a:p>
      </dsp:txBody>
      <dsp:txXfrm>
        <a:off x="4491954" y="2869192"/>
        <a:ext cx="1118827" cy="1815302"/>
      </dsp:txXfrm>
    </dsp:sp>
    <dsp:sp modelId="{EC3498DB-6023-4E34-A9D1-CAAA408B7888}">
      <dsp:nvSpPr>
        <dsp:cNvPr id="0" name=""/>
        <dsp:cNvSpPr/>
      </dsp:nvSpPr>
      <dsp:spPr>
        <a:xfrm rot="8753350">
          <a:off x="2291546" y="3155149"/>
          <a:ext cx="455300" cy="0"/>
        </a:xfrm>
        <a:custGeom>
          <a:avLst/>
          <a:gdLst/>
          <a:ahLst/>
          <a:cxnLst/>
          <a:rect l="0" t="0" r="0" b="0"/>
          <a:pathLst>
            <a:path>
              <a:moveTo>
                <a:pt x="0" y="0"/>
              </a:moveTo>
              <a:lnTo>
                <a:pt x="45530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04C29-CFCE-4482-8AB0-24718E82D920}">
      <dsp:nvSpPr>
        <dsp:cNvPr id="0" name=""/>
        <dsp:cNvSpPr/>
      </dsp:nvSpPr>
      <dsp:spPr>
        <a:xfrm>
          <a:off x="1152164" y="2847301"/>
          <a:ext cx="1178548" cy="16692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a:t>Lifestyle </a:t>
          </a:r>
        </a:p>
        <a:p>
          <a:pPr lvl="0" algn="ctr" defTabSz="711200">
            <a:lnSpc>
              <a:spcPct val="90000"/>
            </a:lnSpc>
            <a:spcBef>
              <a:spcPct val="0"/>
            </a:spcBef>
            <a:spcAft>
              <a:spcPct val="35000"/>
            </a:spcAft>
          </a:pPr>
          <a:r>
            <a:rPr lang="en-GB" sz="1200" kern="1200"/>
            <a:t>Structure/ routine, goal-setting, fulfilling work, time in nature</a:t>
          </a:r>
        </a:p>
      </dsp:txBody>
      <dsp:txXfrm>
        <a:off x="1209696" y="2904833"/>
        <a:ext cx="1063484" cy="1554223"/>
      </dsp:txXfrm>
    </dsp:sp>
    <dsp:sp modelId="{76495418-7F35-4DE6-AE98-B2DF0B175AF6}">
      <dsp:nvSpPr>
        <dsp:cNvPr id="0" name=""/>
        <dsp:cNvSpPr/>
      </dsp:nvSpPr>
      <dsp:spPr>
        <a:xfrm rot="16235530">
          <a:off x="3220718" y="1491356"/>
          <a:ext cx="342218" cy="0"/>
        </a:xfrm>
        <a:custGeom>
          <a:avLst/>
          <a:gdLst/>
          <a:ahLst/>
          <a:cxnLst/>
          <a:rect l="0" t="0" r="0" b="0"/>
          <a:pathLst>
            <a:path>
              <a:moveTo>
                <a:pt x="0" y="0"/>
              </a:moveTo>
              <a:lnTo>
                <a:pt x="34221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45A63-13B0-4AE9-B978-02E13A1051BC}">
      <dsp:nvSpPr>
        <dsp:cNvPr id="0" name=""/>
        <dsp:cNvSpPr/>
      </dsp:nvSpPr>
      <dsp:spPr>
        <a:xfrm>
          <a:off x="2825894" y="0"/>
          <a:ext cx="1149050" cy="13202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a:t>Social support</a:t>
          </a:r>
        </a:p>
        <a:p>
          <a:pPr lvl="0" algn="ctr" defTabSz="711200">
            <a:lnSpc>
              <a:spcPct val="90000"/>
            </a:lnSpc>
            <a:spcBef>
              <a:spcPct val="0"/>
            </a:spcBef>
            <a:spcAft>
              <a:spcPct val="35000"/>
            </a:spcAft>
          </a:pPr>
          <a:r>
            <a:rPr lang="en-GB" sz="1200" kern="1200"/>
            <a:t>(e.g. family, friends, professional support)</a:t>
          </a:r>
          <a:endParaRPr lang="en-GB" sz="1000" kern="1200"/>
        </a:p>
      </dsp:txBody>
      <dsp:txXfrm>
        <a:off x="2881986" y="56092"/>
        <a:ext cx="1036866" cy="120807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815132-2CD3-45A7-B242-786A7BD61628}" type="datetimeFigureOut">
              <a:rPr lang="en-GB" smtClean="0"/>
              <a:t>18/04/2020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945DC86-F268-471F-AD07-FA6E59532F36}" type="slidenum">
              <a:rPr lang="en-GB" smtClean="0"/>
              <a:t>‹#›</a:t>
            </a:fld>
            <a:endParaRPr lang="en-GB"/>
          </a:p>
        </p:txBody>
      </p:sp>
    </p:spTree>
    <p:extLst>
      <p:ext uri="{BB962C8B-B14F-4D97-AF65-F5344CB8AC3E}">
        <p14:creationId xmlns:p14="http://schemas.microsoft.com/office/powerpoint/2010/main" val="110068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51D38D7-3CE2-4676-B2DE-8FA53ED0130B}" type="datetimeFigureOut">
              <a:rPr lang="en-GB" smtClean="0"/>
              <a:t>18/04/2020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4B1ADD1-CAF4-47C9-9519-CC9201C97EF0}" type="slidenum">
              <a:rPr lang="en-GB" smtClean="0"/>
              <a:t>‹#›</a:t>
            </a:fld>
            <a:endParaRPr lang="en-GB"/>
          </a:p>
        </p:txBody>
      </p:sp>
    </p:spTree>
    <p:extLst>
      <p:ext uri="{BB962C8B-B14F-4D97-AF65-F5344CB8AC3E}">
        <p14:creationId xmlns:p14="http://schemas.microsoft.com/office/powerpoint/2010/main" val="12734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itchFamily="34" charset="0"/>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latin typeface="Calibri" pitchFamily="34" charset="0"/>
              </a:defRPr>
            </a:lvl1pPr>
          </a:lstStyle>
          <a:p>
            <a:r>
              <a:rPr lang="en-US"/>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CB22BA-B5ED-4F6E-975B-F3BA71FC1B4B}" type="datetime1">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B38C3D-FCC4-4C4A-89F6-6DB410D4A626}" type="datetime1">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02CAFC-2228-4524-8168-7CDEC0BF40EA}" type="datetime1">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6AA66-877E-4970-BCD7-215F095D6E3F}"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p:txBody>
      </p:sp>
      <p:sp>
        <p:nvSpPr>
          <p:cNvPr id="7" name="Titel 6"/>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4286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935574-47DB-43F6-8213-1FEEBBEDEEFE}" type="datetime1">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6AA66-877E-4970-BCD7-215F095D6E3F}" type="slidenum">
              <a:rPr lang="en-GB" smtClean="0"/>
              <a:t>‹#›</a:t>
            </a:fld>
            <a:endParaRPr lang="en-GB"/>
          </a:p>
        </p:txBody>
      </p:sp>
      <p:sp>
        <p:nvSpPr>
          <p:cNvPr id="7" name="Title 6"/>
          <p:cNvSpPr>
            <a:spLocks noGrp="1"/>
          </p:cNvSpPr>
          <p:nvPr>
            <p:ph type="title"/>
          </p:nvPr>
        </p:nvSpPr>
        <p:spPr/>
        <p:txBody>
          <a:bodyPr/>
          <a:lstStyle>
            <a:lvl1pPr>
              <a:defRPr>
                <a:latin typeface="Calibri" pitchFamily="34" charset="0"/>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65CA0-0C2D-4435-ABA5-E8D908D56CC0}" type="datetime1">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9399812-076C-4C4F-9F1C-227161AD58BF}" type="datetime1">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6AA66-877E-4970-BCD7-215F095D6E3F}"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60206C-2795-45FE-B72C-5DE2E293FF19}" type="datetime1">
              <a:rPr lang="en-GB" smtClean="0"/>
              <a:t>18/04/2020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09FEBD-ABA8-4720-91B0-3D2AE9682D13}" type="datetime1">
              <a:rPr lang="en-GB" smtClean="0"/>
              <a:t>18/04/2020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B5AB3BA-00A0-4923-842D-8874EBC5F8AF}" type="datetime1">
              <a:rPr lang="en-GB" smtClean="0"/>
              <a:t>18/04/2020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66AA66-877E-4970-BCD7-215F095D6E3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821ACB-1EE4-44CD-96AE-C9AD899A7877}" type="datetime1">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6AA66-877E-4970-BCD7-215F095D6E3F}"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7CEE7-D69C-42AC-BB6A-5367CB57FF2A}" type="datetime1">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6AA66-877E-4970-BCD7-215F095D6E3F}"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AC66FC0-9CAE-4A2C-8A27-C5469FAE24BB}" type="datetime1">
              <a:rPr lang="en-GB" smtClean="0"/>
              <a:t>18/04/2020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66AA66-877E-4970-BCD7-215F095D6E3F}"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rgbClr val="FFFFFF"/>
          </a:solidFill>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Calibri" pitchFamily="34" charset="0"/>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Calibri" pitchFamily="34" charset="0"/>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Calibri" pitchFamily="34" charset="0"/>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Calibri" pitchFamily="34" charset="0"/>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Calibri" pitchFamily="34"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google.ie/url?sa=i&amp;rct=j&amp;q=&amp;esrc=s&amp;frm=1&amp;source=images&amp;cd=&amp;cad=rja&amp;uact=8&amp;docid=asYy_kHuxv3eKM&amp;tbnid=pDunvtBZPqDsfM:&amp;ved=0CAUQjRw&amp;url=http://www.shutterstock.com/s/%22meditation+silhouette%22/search.html&amp;ei=YfanU6_wG8rQ7Ab-04C4Dw&amp;psig=AFQjCNHdbK7GztTmTuAtoEMHtJhgLEqhWg&amp;ust=1403602857546578" TargetMode="External"/><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hyperlink" Target="http://www.google.ie/url?sa=i&amp;rct=j&amp;q=&amp;esrc=s&amp;frm=1&amp;source=images&amp;cd=&amp;cad=rja&amp;uact=8&amp;docid=XduXD8IpM9g6JM&amp;tbnid=C1mw92cqWGuF7M:&amp;ved=0CAUQjRw&amp;url=http://www.karma411.com/&amp;ei=2POnU8rgAcKu7AbLsIGIBQ&amp;bvm=bv.69411363,d.ZGU&amp;psig=AFQjCNHDN5MFZ8othbOYUVrmkvb9CeNE_g&amp;ust=1403602242618914" TargetMode="External"/><Relationship Id="rId12" Type="http://schemas.microsoft.com/office/2007/relationships/hdphoto" Target="../media/hdphoto2.wdp"/><Relationship Id="rId17" Type="http://schemas.microsoft.com/office/2007/relationships/hdphoto" Target="../media/hdphoto4.wdp"/><Relationship Id="rId2" Type="http://schemas.openxmlformats.org/officeDocument/2006/relationships/diagramData" Target="../diagrams/data1.xml"/><Relationship Id="rId16"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microsoft.com/office/2007/relationships/hdphoto" Target="../media/hdphoto3.wdp"/><Relationship Id="rId10" Type="http://schemas.openxmlformats.org/officeDocument/2006/relationships/hyperlink" Target="http://www.google.ie/url?sa=i&amp;rct=j&amp;q=&amp;esrc=s&amp;frm=1&amp;source=images&amp;cd=&amp;cad=rja&amp;uact=8&amp;docid=5PghDq4znkb0gM&amp;tbnid=R_Qntlr3-JLDJM:&amp;ved=0CAUQjRw&amp;url=http://www.st-andrews.ac.uk/staff/wellbeing/health/physical/health/&amp;ei=HvSnU-KLKNLb7AartoHADw&amp;bvm=bv.69411363,d.ZGU&amp;psig=AFQjCNHQKOW60QmWtRrQrQ22ukOxvzaOFA&amp;ust=1403602326310614" TargetMode="External"/><Relationship Id="rId19" Type="http://schemas.microsoft.com/office/2007/relationships/hdphoto" Target="../media/hdphoto5.wdp"/><Relationship Id="rId4" Type="http://schemas.openxmlformats.org/officeDocument/2006/relationships/diagramQuickStyle" Target="../diagrams/quickStyle1.xml"/><Relationship Id="rId9" Type="http://schemas.microsoft.com/office/2007/relationships/hdphoto" Target="../media/hdphoto1.wdp"/><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ifightdepression.com/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2.hse.ie/wellbeing/mental-health/minding-your-mental-health-during-the-coronavirus-outbreak.html" TargetMode="External"/><Relationship Id="rId2" Type="http://schemas.openxmlformats.org/officeDocument/2006/relationships/hyperlink" Target="https://www.who.int/docs/default-source/coronaviruse/mental-health-considerations.pdf?sfvrsn=6d3578af_8"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cdc.gov/coronavirus/2019-ncov/prepare/managing-stress-anxiety.html" TargetMode="External"/><Relationship Id="rId4" Type="http://schemas.openxmlformats.org/officeDocument/2006/relationships/hyperlink" Target="https://www.mentalhealthireland.ie/news-events/five-ways-tough-ti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docs/default-source/coronaviruse/helping-children-cope-with-stress-print.pdf?sfvrsn=f3a063ff_2" TargetMode="External"/><Relationship Id="rId2" Type="http://schemas.openxmlformats.org/officeDocument/2006/relationships/hyperlink" Target="https://www.who.int/docs/default-source/coronaviruse/coping-with-stress.pdf?sfvrsn=9845bc3a_2"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psychologytoday.com/intl/blog/digital-leaders/202003/5-tips-working-home-amid-covid-19" TargetMode="External"/><Relationship Id="rId4" Type="http://schemas.openxmlformats.org/officeDocument/2006/relationships/hyperlink" Target="https://twitter.com/WHO/status/1237372330696798208?s=2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mailto:/k.mulcahy@ucc.ie" TargetMode="External"/><Relationship Id="rId2" Type="http://schemas.openxmlformats.org/officeDocument/2006/relationships/hyperlink" Target="mailto:ella.arensman@ucc.i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772400" cy="1780108"/>
          </a:xfrm>
        </p:spPr>
        <p:txBody>
          <a:bodyPr>
            <a:normAutofit/>
          </a:bodyPr>
          <a:lstStyle/>
          <a:p>
            <a:r>
              <a:rPr lang="en-GB" sz="3200"/>
              <a:t>Self-care and Wellbeing</a:t>
            </a:r>
            <a:br>
              <a:rPr lang="en-GB" sz="3200"/>
            </a:br>
            <a:r>
              <a:rPr lang="en-GB" sz="3200"/>
              <a:t>during the COVID-19 pandemic</a:t>
            </a:r>
          </a:p>
        </p:txBody>
      </p:sp>
      <p:sp>
        <p:nvSpPr>
          <p:cNvPr id="3" name="Subtitle 2"/>
          <p:cNvSpPr>
            <a:spLocks noGrp="1"/>
          </p:cNvSpPr>
          <p:nvPr>
            <p:ph type="subTitle" idx="1"/>
          </p:nvPr>
        </p:nvSpPr>
        <p:spPr>
          <a:xfrm>
            <a:off x="899592" y="3556001"/>
            <a:ext cx="7704856" cy="1529184"/>
          </a:xfrm>
        </p:spPr>
        <p:txBody>
          <a:bodyPr>
            <a:normAutofit/>
          </a:bodyPr>
          <a:lstStyle/>
          <a:p>
            <a:endParaRPr lang="en-GB" sz="1600"/>
          </a:p>
          <a:p>
            <a:r>
              <a:rPr lang="en-GB" sz="1800"/>
              <a:t>Prof Ella Arensman</a:t>
            </a:r>
          </a:p>
          <a:p>
            <a:r>
              <a:rPr lang="en-GB" sz="1800"/>
              <a:t>April 2020</a:t>
            </a:r>
          </a:p>
          <a:p>
            <a:endParaRPr lang="en-GB"/>
          </a:p>
          <a:p>
            <a:endParaRPr lang="en-GB"/>
          </a:p>
        </p:txBody>
      </p:sp>
      <p:sp>
        <p:nvSpPr>
          <p:cNvPr id="4" name="Footer Placeholder 3">
            <a:extLst>
              <a:ext uri="{FF2B5EF4-FFF2-40B4-BE49-F238E27FC236}">
                <a16:creationId xmlns:a16="http://schemas.microsoft.com/office/drawing/2014/main" id="{8BF4490D-E612-4DEF-948B-B51778B5EB6E}"/>
              </a:ext>
            </a:extLst>
          </p:cNvPr>
          <p:cNvSpPr>
            <a:spLocks noGrp="1"/>
          </p:cNvSpPr>
          <p:nvPr>
            <p:ph type="ftr" sz="quarter" idx="11"/>
          </p:nvPr>
        </p:nvSpPr>
        <p:spPr>
          <a:xfrm>
            <a:off x="193637" y="5894734"/>
            <a:ext cx="8725743" cy="720555"/>
          </a:xfrm>
        </p:spPr>
        <p:txBody>
          <a:bodyPr/>
          <a:lstStyle/>
          <a:p>
            <a:endParaRPr lang="en-GB"/>
          </a:p>
        </p:txBody>
      </p:sp>
      <p:pic>
        <p:nvPicPr>
          <p:cNvPr id="6" name="Picture 5" descr="A picture containing knife&#10;&#10;Description automatically generated">
            <a:extLst>
              <a:ext uri="{FF2B5EF4-FFF2-40B4-BE49-F238E27FC236}">
                <a16:creationId xmlns:a16="http://schemas.microsoft.com/office/drawing/2014/main" id="{6729627A-5682-40BA-B908-D59F5A844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19" y="5894734"/>
            <a:ext cx="2329052" cy="64297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C739BEC-8D28-4199-B8EE-885587CC2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6010749"/>
            <a:ext cx="1247907" cy="604540"/>
          </a:xfrm>
          <a:prstGeom prst="rect">
            <a:avLst/>
          </a:prstGeom>
        </p:spPr>
      </p:pic>
    </p:spTree>
    <p:extLst>
      <p:ext uri="{BB962C8B-B14F-4D97-AF65-F5344CB8AC3E}">
        <p14:creationId xmlns:p14="http://schemas.microsoft.com/office/powerpoint/2010/main" val="7877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74B74-5C36-403F-BEAB-D7AAD206AF91}"/>
              </a:ext>
            </a:extLst>
          </p:cNvPr>
          <p:cNvSpPr>
            <a:spLocks noGrp="1"/>
          </p:cNvSpPr>
          <p:nvPr>
            <p:ph idx="1"/>
          </p:nvPr>
        </p:nvSpPr>
        <p:spPr>
          <a:xfrm>
            <a:off x="287524" y="2348880"/>
            <a:ext cx="8568951" cy="3450696"/>
          </a:xfrm>
        </p:spPr>
        <p:txBody>
          <a:bodyPr>
            <a:normAutofit/>
          </a:bodyPr>
          <a:lstStyle/>
          <a:p>
            <a:pPr>
              <a:buFont typeface="Arial" panose="020B0604020202020204" pitchFamily="34" charset="0"/>
              <a:buChar char="•"/>
            </a:pPr>
            <a:r>
              <a:rPr lang="en-IE" sz="2000" dirty="0"/>
              <a:t>Recognise that feelings such as loneliness, fear of contracting the disease, anxiety, stress, panic and boredom are normal reactions to a stressful situation such as a disease outbreak. </a:t>
            </a:r>
          </a:p>
          <a:p>
            <a:pPr>
              <a:buFont typeface="Arial" panose="020B0604020202020204" pitchFamily="34" charset="0"/>
              <a:buChar char="•"/>
            </a:pPr>
            <a:endParaRPr lang="en-IE" sz="2000" dirty="0"/>
          </a:p>
          <a:p>
            <a:pPr>
              <a:buFont typeface="Arial" panose="020B0604020202020204" pitchFamily="34" charset="0"/>
              <a:buChar char="•"/>
            </a:pPr>
            <a:r>
              <a:rPr lang="en-IE" sz="2000" dirty="0"/>
              <a:t>Even if a family member is isolated or quarantined, realise this will be temporary.</a:t>
            </a:r>
          </a:p>
          <a:p>
            <a:pPr marL="0" indent="0">
              <a:buNone/>
            </a:pPr>
            <a:endParaRPr lang="en-IE" sz="2000" dirty="0"/>
          </a:p>
          <a:p>
            <a:pPr>
              <a:buFont typeface="Arial" panose="020B0604020202020204" pitchFamily="34" charset="0"/>
              <a:buChar char="•"/>
            </a:pPr>
            <a:r>
              <a:rPr lang="en-IE" sz="2000" dirty="0"/>
              <a:t>When ensuring the ones closest to you are cared for, it’s important to not forget about taking care of yourself. </a:t>
            </a:r>
          </a:p>
          <a:p>
            <a:endParaRPr lang="en-IE" dirty="0"/>
          </a:p>
          <a:p>
            <a:pPr marL="0" indent="0">
              <a:buNone/>
            </a:pPr>
            <a:endParaRPr lang="en-IE" dirty="0"/>
          </a:p>
        </p:txBody>
      </p:sp>
      <p:sp>
        <p:nvSpPr>
          <p:cNvPr id="3" name="Title 2">
            <a:extLst>
              <a:ext uri="{FF2B5EF4-FFF2-40B4-BE49-F238E27FC236}">
                <a16:creationId xmlns:a16="http://schemas.microsoft.com/office/drawing/2014/main" id="{317B9DE9-FED3-4B21-91E5-1834C96AA543}"/>
              </a:ext>
            </a:extLst>
          </p:cNvPr>
          <p:cNvSpPr>
            <a:spLocks noGrp="1"/>
          </p:cNvSpPr>
          <p:nvPr>
            <p:ph type="title"/>
          </p:nvPr>
        </p:nvSpPr>
        <p:spPr/>
        <p:txBody>
          <a:bodyPr>
            <a:normAutofit/>
          </a:bodyPr>
          <a:lstStyle/>
          <a:p>
            <a:r>
              <a:rPr lang="en-IE" sz="3200"/>
              <a:t>Understanding reactions and emotions </a:t>
            </a:r>
            <a:br>
              <a:rPr lang="en-IE" sz="3200"/>
            </a:br>
            <a:r>
              <a:rPr lang="en-IE" sz="3200"/>
              <a:t>related to COVID-19</a:t>
            </a:r>
          </a:p>
        </p:txBody>
      </p:sp>
      <p:sp>
        <p:nvSpPr>
          <p:cNvPr id="4" name="Footer Placeholder 3">
            <a:extLst>
              <a:ext uri="{FF2B5EF4-FFF2-40B4-BE49-F238E27FC236}">
                <a16:creationId xmlns:a16="http://schemas.microsoft.com/office/drawing/2014/main" id="{C34886BD-D12E-44FC-A819-09C36DC70254}"/>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D36DC315-CEDE-4CDD-BF0F-29A607328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42429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038FF-D98E-4249-887E-D0BD7E6D53F1}"/>
              </a:ext>
            </a:extLst>
          </p:cNvPr>
          <p:cNvSpPr>
            <a:spLocks noGrp="1"/>
          </p:cNvSpPr>
          <p:nvPr>
            <p:ph idx="1"/>
          </p:nvPr>
        </p:nvSpPr>
        <p:spPr>
          <a:xfrm>
            <a:off x="11193" y="2132856"/>
            <a:ext cx="7956873" cy="3921299"/>
          </a:xfrm>
        </p:spPr>
        <p:txBody>
          <a:bodyPr>
            <a:normAutofit fontScale="92500" lnSpcReduction="10000"/>
          </a:bodyPr>
          <a:lstStyle/>
          <a:p>
            <a:pPr>
              <a:buFont typeface="Arial" panose="020B0604020202020204" pitchFamily="34" charset="0"/>
              <a:buChar char="•"/>
            </a:pPr>
            <a:r>
              <a:rPr lang="en-IE" dirty="0"/>
              <a:t>Setting up a new work-life routine at home/</a:t>
            </a:r>
          </a:p>
          <a:p>
            <a:pPr marL="0" indent="0">
              <a:buNone/>
            </a:pPr>
            <a:r>
              <a:rPr lang="en-IE" dirty="0"/>
              <a:t>    different setting.</a:t>
            </a:r>
          </a:p>
          <a:p>
            <a:endParaRPr lang="en-IE" dirty="0"/>
          </a:p>
          <a:p>
            <a:pPr>
              <a:buFont typeface="Arial" panose="020B0604020202020204" pitchFamily="34" charset="0"/>
              <a:buChar char="•"/>
            </a:pPr>
            <a:r>
              <a:rPr lang="en-IE" dirty="0"/>
              <a:t>Combining work with the care for </a:t>
            </a:r>
          </a:p>
          <a:p>
            <a:pPr marL="0" indent="0">
              <a:buNone/>
            </a:pPr>
            <a:r>
              <a:rPr lang="en-IE" dirty="0"/>
              <a:t>    family members</a:t>
            </a:r>
          </a:p>
          <a:p>
            <a:pPr marL="0" indent="0">
              <a:buNone/>
            </a:pPr>
            <a:endParaRPr lang="en-IE" dirty="0"/>
          </a:p>
          <a:p>
            <a:pPr>
              <a:buFont typeface="Arial" panose="020B0604020202020204" pitchFamily="34" charset="0"/>
              <a:buChar char="•"/>
            </a:pPr>
            <a:r>
              <a:rPr lang="en-IE" dirty="0"/>
              <a:t>Combining work with the education of </a:t>
            </a:r>
          </a:p>
          <a:p>
            <a:pPr marL="0" indent="0">
              <a:buNone/>
            </a:pPr>
            <a:r>
              <a:rPr lang="en-IE" dirty="0"/>
              <a:t>    children</a:t>
            </a:r>
          </a:p>
          <a:p>
            <a:pPr>
              <a:buFont typeface="Arial" panose="020B0604020202020204" pitchFamily="34" charset="0"/>
              <a:buChar char="•"/>
            </a:pPr>
            <a:endParaRPr lang="en-IE" dirty="0"/>
          </a:p>
          <a:p>
            <a:pPr>
              <a:buFont typeface="Arial" panose="020B0604020202020204" pitchFamily="34" charset="0"/>
              <a:buChar char="•"/>
            </a:pPr>
            <a:r>
              <a:rPr lang="en-IE" dirty="0"/>
              <a:t>Being remote from family and friends</a:t>
            </a:r>
          </a:p>
        </p:txBody>
      </p:sp>
      <p:sp>
        <p:nvSpPr>
          <p:cNvPr id="3" name="Title 2">
            <a:extLst>
              <a:ext uri="{FF2B5EF4-FFF2-40B4-BE49-F238E27FC236}">
                <a16:creationId xmlns:a16="http://schemas.microsoft.com/office/drawing/2014/main" id="{FAA1588C-CCBB-41B4-BF2F-143D5868E803}"/>
              </a:ext>
            </a:extLst>
          </p:cNvPr>
          <p:cNvSpPr>
            <a:spLocks noGrp="1"/>
          </p:cNvSpPr>
          <p:nvPr>
            <p:ph type="title"/>
          </p:nvPr>
        </p:nvSpPr>
        <p:spPr>
          <a:xfrm>
            <a:off x="457200" y="129026"/>
            <a:ext cx="8229600" cy="1252728"/>
          </a:xfrm>
        </p:spPr>
        <p:txBody>
          <a:bodyPr>
            <a:normAutofit/>
          </a:bodyPr>
          <a:lstStyle/>
          <a:p>
            <a:r>
              <a:rPr lang="en-IE" sz="3200"/>
              <a:t>Aspects related to working from home</a:t>
            </a:r>
          </a:p>
        </p:txBody>
      </p:sp>
      <p:pic>
        <p:nvPicPr>
          <p:cNvPr id="4" name="Picture 3" descr="https://img.rasset.ie/0011b853-614.jpg?ratio=0.8">
            <a:extLst>
              <a:ext uri="{FF2B5EF4-FFF2-40B4-BE49-F238E27FC236}">
                <a16:creationId xmlns:a16="http://schemas.microsoft.com/office/drawing/2014/main" id="{FB58B601-4E02-4468-A4AB-A5F738E1AC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612335"/>
            <a:ext cx="2925812" cy="4535107"/>
          </a:xfrm>
          <a:prstGeom prst="rect">
            <a:avLst/>
          </a:prstGeom>
          <a:noFill/>
          <a:ln>
            <a:noFill/>
          </a:ln>
        </p:spPr>
      </p:pic>
      <p:sp>
        <p:nvSpPr>
          <p:cNvPr id="5" name="Footer Placeholder 4">
            <a:extLst>
              <a:ext uri="{FF2B5EF4-FFF2-40B4-BE49-F238E27FC236}">
                <a16:creationId xmlns:a16="http://schemas.microsoft.com/office/drawing/2014/main" id="{9E7BFED1-38BD-4F69-827F-8AC9A40ABAFA}"/>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a16="http://schemas.microsoft.com/office/drawing/2014/main" id="{F9BA7373-64B2-4DD7-85E7-620388CFA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82260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461A5-CFC3-4E85-A315-B0720D6CCB45}"/>
              </a:ext>
            </a:extLst>
          </p:cNvPr>
          <p:cNvSpPr>
            <a:spLocks noGrp="1"/>
          </p:cNvSpPr>
          <p:nvPr>
            <p:ph idx="1"/>
          </p:nvPr>
        </p:nvSpPr>
        <p:spPr>
          <a:xfrm>
            <a:off x="251520" y="1844824"/>
            <a:ext cx="8435280" cy="4458824"/>
          </a:xfrm>
        </p:spPr>
        <p:txBody>
          <a:bodyPr>
            <a:normAutofit fontScale="85000" lnSpcReduction="20000"/>
          </a:bodyPr>
          <a:lstStyle/>
          <a:p>
            <a:pPr marL="0" indent="0">
              <a:buNone/>
            </a:pPr>
            <a:endParaRPr lang="en-IE" sz="2000"/>
          </a:p>
          <a:p>
            <a:r>
              <a:rPr lang="en-IE" sz="2100"/>
              <a:t>Establish a daily routine in your home/different setting</a:t>
            </a:r>
          </a:p>
          <a:p>
            <a:endParaRPr lang="en-IE" sz="2100"/>
          </a:p>
          <a:p>
            <a:r>
              <a:rPr lang="en-IE" sz="2100"/>
              <a:t>Plan your week/day, including regular contact with your supervisor, colleagues, project team</a:t>
            </a:r>
          </a:p>
          <a:p>
            <a:endParaRPr lang="en-IE" sz="2100"/>
          </a:p>
          <a:p>
            <a:r>
              <a:rPr lang="en-IE" sz="2100"/>
              <a:t>Search for online exercise or yoga classes, concerts, dancing for you and/or your children</a:t>
            </a:r>
          </a:p>
          <a:p>
            <a:endParaRPr lang="en-IE" sz="2100"/>
          </a:p>
          <a:p>
            <a:r>
              <a:rPr lang="en-IE" sz="2100"/>
              <a:t>Improve your mood by doing something different/creative/helping out</a:t>
            </a:r>
          </a:p>
          <a:p>
            <a:endParaRPr lang="en-IE" sz="2100"/>
          </a:p>
          <a:p>
            <a:r>
              <a:rPr lang="en-IE" sz="2100"/>
              <a:t>Focus on supporting others</a:t>
            </a:r>
          </a:p>
          <a:p>
            <a:endParaRPr lang="en-IE" sz="2100"/>
          </a:p>
          <a:p>
            <a:r>
              <a:rPr lang="en-IE" sz="2100"/>
              <a:t>Talk about your worries</a:t>
            </a:r>
          </a:p>
          <a:p>
            <a:endParaRPr lang="en-IE" sz="2100"/>
          </a:p>
          <a:p>
            <a:r>
              <a:rPr lang="en-IE" sz="2100"/>
              <a:t>Try not to seek constant reassurance</a:t>
            </a:r>
          </a:p>
          <a:p>
            <a:endParaRPr lang="en-IE" sz="1800"/>
          </a:p>
          <a:p>
            <a:endParaRPr lang="en-IE" sz="1800"/>
          </a:p>
          <a:p>
            <a:endParaRPr lang="en-IE"/>
          </a:p>
        </p:txBody>
      </p:sp>
      <p:sp>
        <p:nvSpPr>
          <p:cNvPr id="3" name="Title 2">
            <a:extLst>
              <a:ext uri="{FF2B5EF4-FFF2-40B4-BE49-F238E27FC236}">
                <a16:creationId xmlns:a16="http://schemas.microsoft.com/office/drawing/2014/main" id="{4010B436-4E30-45F8-8852-1655E16CD4C1}"/>
              </a:ext>
            </a:extLst>
          </p:cNvPr>
          <p:cNvSpPr>
            <a:spLocks noGrp="1"/>
          </p:cNvSpPr>
          <p:nvPr>
            <p:ph type="title"/>
          </p:nvPr>
        </p:nvSpPr>
        <p:spPr/>
        <p:txBody>
          <a:bodyPr>
            <a:normAutofit/>
          </a:bodyPr>
          <a:lstStyle/>
          <a:p>
            <a:r>
              <a:rPr lang="en-IE" sz="2800">
                <a:cs typeface="Calibri" panose="020F0502020204030204" pitchFamily="34" charset="0"/>
              </a:rPr>
              <a:t>Attention to self-care, minding yourself </a:t>
            </a:r>
            <a:br>
              <a:rPr lang="en-IE" sz="2800">
                <a:cs typeface="Calibri" panose="020F0502020204030204" pitchFamily="34" charset="0"/>
              </a:rPr>
            </a:br>
            <a:r>
              <a:rPr lang="en-IE" sz="2800">
                <a:cs typeface="Calibri" panose="020F0502020204030204" pitchFamily="34" charset="0"/>
              </a:rPr>
              <a:t>and others</a:t>
            </a:r>
            <a:endParaRPr lang="en-IE" sz="2800"/>
          </a:p>
        </p:txBody>
      </p:sp>
      <p:sp>
        <p:nvSpPr>
          <p:cNvPr id="4" name="Footer Placeholder 3">
            <a:extLst>
              <a:ext uri="{FF2B5EF4-FFF2-40B4-BE49-F238E27FC236}">
                <a16:creationId xmlns:a16="http://schemas.microsoft.com/office/drawing/2014/main" id="{AA7CC603-570E-45FC-A63E-65379CAF734F}"/>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558CDB13-4F8B-4B79-AA09-48CAB9F6A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47541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C48211-EAE5-46AB-8580-A0E9469B8764}"/>
              </a:ext>
            </a:extLst>
          </p:cNvPr>
          <p:cNvSpPr>
            <a:spLocks noGrp="1"/>
          </p:cNvSpPr>
          <p:nvPr>
            <p:ph idx="1"/>
          </p:nvPr>
        </p:nvSpPr>
        <p:spPr>
          <a:xfrm>
            <a:off x="323528" y="2060848"/>
            <a:ext cx="8496944" cy="3849291"/>
          </a:xfrm>
        </p:spPr>
        <p:txBody>
          <a:bodyPr>
            <a:normAutofit fontScale="92500" lnSpcReduction="10000"/>
          </a:bodyPr>
          <a:lstStyle/>
          <a:p>
            <a:r>
              <a:rPr lang="en-IE" dirty="0">
                <a:cs typeface="Calibri" panose="020F0502020204030204" pitchFamily="34" charset="0"/>
              </a:rPr>
              <a:t>During times of stress and fast changing developments, friends and families can be a good source of support. It is important to keep in touch with them and other people in your life.</a:t>
            </a:r>
          </a:p>
          <a:p>
            <a:endParaRPr lang="en-IE" dirty="0">
              <a:cs typeface="Calibri" panose="020F0502020204030204" pitchFamily="34" charset="0"/>
            </a:endParaRPr>
          </a:p>
          <a:p>
            <a:r>
              <a:rPr lang="en-IE" dirty="0">
                <a:cs typeface="Calibri" panose="020F0502020204030204" pitchFamily="34" charset="0"/>
              </a:rPr>
              <a:t>If you need to restrict your movements or self-isolate, try to stay connected to people in other ways, such as WhatsApp, Zoom, Skype, e-mail etc.</a:t>
            </a:r>
          </a:p>
          <a:p>
            <a:pPr marL="0" indent="0">
              <a:buNone/>
            </a:pPr>
            <a:endParaRPr lang="en-IE" b="1" dirty="0"/>
          </a:p>
          <a:p>
            <a:r>
              <a:rPr lang="en-IE" dirty="0"/>
              <a:t>Talking things through with someone on a regular basis can help to reduce worry or anxiety. You don't have to appear to be strong or to try to cope with things by yourself.</a:t>
            </a:r>
          </a:p>
        </p:txBody>
      </p:sp>
      <p:sp>
        <p:nvSpPr>
          <p:cNvPr id="3" name="Title 2">
            <a:extLst>
              <a:ext uri="{FF2B5EF4-FFF2-40B4-BE49-F238E27FC236}">
                <a16:creationId xmlns:a16="http://schemas.microsoft.com/office/drawing/2014/main" id="{AD1D4C5E-2164-4480-A96B-6C4EC603FF83}"/>
              </a:ext>
            </a:extLst>
          </p:cNvPr>
          <p:cNvSpPr>
            <a:spLocks noGrp="1"/>
          </p:cNvSpPr>
          <p:nvPr>
            <p:ph type="title"/>
          </p:nvPr>
        </p:nvSpPr>
        <p:spPr/>
        <p:txBody>
          <a:bodyPr>
            <a:normAutofit/>
          </a:bodyPr>
          <a:lstStyle/>
          <a:p>
            <a:r>
              <a:rPr lang="en-IE" sz="3100" b="1"/>
              <a:t>Stay connected to others</a:t>
            </a:r>
            <a:r>
              <a:rPr lang="en-IE" b="1"/>
              <a:t/>
            </a:r>
            <a:br>
              <a:rPr lang="en-IE" b="1"/>
            </a:br>
            <a:endParaRPr lang="en-IE"/>
          </a:p>
        </p:txBody>
      </p:sp>
      <p:sp>
        <p:nvSpPr>
          <p:cNvPr id="4" name="Footer Placeholder 3">
            <a:extLst>
              <a:ext uri="{FF2B5EF4-FFF2-40B4-BE49-F238E27FC236}">
                <a16:creationId xmlns:a16="http://schemas.microsoft.com/office/drawing/2014/main" id="{AC0BA00F-1EF4-47F6-B3D3-9580AC3DFD1A}"/>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BBE89C46-083E-46AA-B14B-5FA7C1FCF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38388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26FCDE-4484-46E9-B8DF-2A27D0469146}"/>
              </a:ext>
            </a:extLst>
          </p:cNvPr>
          <p:cNvSpPr>
            <a:spLocks noGrp="1"/>
          </p:cNvSpPr>
          <p:nvPr>
            <p:ph idx="1"/>
          </p:nvPr>
        </p:nvSpPr>
        <p:spPr>
          <a:xfrm>
            <a:off x="308721" y="2564904"/>
            <a:ext cx="8363271" cy="3450696"/>
          </a:xfrm>
        </p:spPr>
        <p:txBody>
          <a:bodyPr/>
          <a:lstStyle/>
          <a:p>
            <a:pPr marL="0" indent="0" algn="ctr">
              <a:buNone/>
            </a:pPr>
            <a:r>
              <a:rPr lang="en-IE"/>
              <a:t>Virtual discussion based on examples of experiences among staff </a:t>
            </a:r>
          </a:p>
          <a:p>
            <a:pPr algn="ctr"/>
            <a:endParaRPr lang="en-IE"/>
          </a:p>
          <a:p>
            <a:endParaRPr lang="en-IE"/>
          </a:p>
          <a:p>
            <a:endParaRPr lang="en-IE"/>
          </a:p>
        </p:txBody>
      </p:sp>
      <p:sp>
        <p:nvSpPr>
          <p:cNvPr id="3" name="Title 2">
            <a:extLst>
              <a:ext uri="{FF2B5EF4-FFF2-40B4-BE49-F238E27FC236}">
                <a16:creationId xmlns:a16="http://schemas.microsoft.com/office/drawing/2014/main" id="{B7974FEC-1288-44E9-9BB6-463FD8C03BA0}"/>
              </a:ext>
            </a:extLst>
          </p:cNvPr>
          <p:cNvSpPr>
            <a:spLocks noGrp="1"/>
          </p:cNvSpPr>
          <p:nvPr>
            <p:ph type="title"/>
          </p:nvPr>
        </p:nvSpPr>
        <p:spPr>
          <a:xfrm>
            <a:off x="457200" y="338328"/>
            <a:ext cx="8363270" cy="1252728"/>
          </a:xfrm>
        </p:spPr>
        <p:txBody>
          <a:bodyPr>
            <a:normAutofit/>
          </a:bodyPr>
          <a:lstStyle/>
          <a:p>
            <a:r>
              <a:rPr lang="en-IE" sz="3200"/>
              <a:t>Putting thoughts relating to COVID-19, isolation and remoteness in perspective</a:t>
            </a:r>
          </a:p>
        </p:txBody>
      </p:sp>
      <p:pic>
        <p:nvPicPr>
          <p:cNvPr id="4" name="Picture 3" descr="Image result for virtual discussion with colleagues images">
            <a:extLst>
              <a:ext uri="{FF2B5EF4-FFF2-40B4-BE49-F238E27FC236}">
                <a16:creationId xmlns:a16="http://schemas.microsoft.com/office/drawing/2014/main" id="{14E638DC-807B-4943-9D06-DE60835543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76553" y="3863922"/>
            <a:ext cx="3195439" cy="2131959"/>
          </a:xfrm>
          <a:prstGeom prst="rect">
            <a:avLst/>
          </a:prstGeom>
          <a:noFill/>
          <a:ln>
            <a:noFill/>
          </a:ln>
        </p:spPr>
      </p:pic>
      <p:sp>
        <p:nvSpPr>
          <p:cNvPr id="5" name="Footer Placeholder 4">
            <a:extLst>
              <a:ext uri="{FF2B5EF4-FFF2-40B4-BE49-F238E27FC236}">
                <a16:creationId xmlns:a16="http://schemas.microsoft.com/office/drawing/2014/main" id="{E86F626A-F556-4393-A808-A31A563F7CF6}"/>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a16="http://schemas.microsoft.com/office/drawing/2014/main" id="{C029DE14-B1BE-42A9-8FD9-867C28A2B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63946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C0CB0C-5081-4A62-AB6C-E118AE1CEA1B}"/>
              </a:ext>
            </a:extLst>
          </p:cNvPr>
          <p:cNvSpPr>
            <a:spLocks noGrp="1"/>
          </p:cNvSpPr>
          <p:nvPr>
            <p:ph idx="1"/>
          </p:nvPr>
        </p:nvSpPr>
        <p:spPr>
          <a:xfrm>
            <a:off x="323528" y="1988840"/>
            <a:ext cx="8568952" cy="4137323"/>
          </a:xfrm>
        </p:spPr>
        <p:txBody>
          <a:bodyPr>
            <a:normAutofit fontScale="92500" lnSpcReduction="10000"/>
          </a:bodyPr>
          <a:lstStyle/>
          <a:p>
            <a:r>
              <a:rPr lang="en-IE" sz="2000"/>
              <a:t>Cognitive Restructuring:</a:t>
            </a:r>
          </a:p>
          <a:p>
            <a:pPr marL="0" indent="0">
              <a:buNone/>
            </a:pPr>
            <a:r>
              <a:rPr lang="en-IE" sz="2000"/>
              <a:t>Challenging unhelpful thoughts: Cognitive Restructuring is an evidence based intervention, used to challenge unhelpful thoughts in low mood or anxiety. </a:t>
            </a:r>
          </a:p>
          <a:p>
            <a:pPr marL="0" indent="0">
              <a:buNone/>
            </a:pPr>
            <a:r>
              <a:rPr lang="en-IE" sz="2000"/>
              <a:t>It works by identifying negative or unhelpful thoughts and gathering evidence to the accuracy of the thought. This evidence then helps us to develop a more realistic and helpful thought.</a:t>
            </a:r>
          </a:p>
          <a:p>
            <a:pPr marL="0" indent="0">
              <a:buNone/>
            </a:pPr>
            <a:endParaRPr lang="en-IE" sz="2000"/>
          </a:p>
          <a:p>
            <a:r>
              <a:rPr lang="en-IE" sz="2000"/>
              <a:t>The countering technique: CBT exercise which involves challenging a persistent thought the courtroom treatment, by confronting it with a rational counter-statement. </a:t>
            </a:r>
          </a:p>
          <a:p>
            <a:pPr marL="0" indent="0">
              <a:buNone/>
            </a:pPr>
            <a:r>
              <a:rPr lang="en-IE" sz="2000"/>
              <a:t>For example, if your persistent thought is something like </a:t>
            </a:r>
            <a:r>
              <a:rPr lang="en-IE" sz="2000" i="1"/>
              <a:t>“Everyone I love will die from this virus” </a:t>
            </a:r>
            <a:r>
              <a:rPr lang="en-IE" sz="2000"/>
              <a:t>you can counter it with factual statements such as “</a:t>
            </a:r>
            <a:r>
              <a:rPr lang="en-IE" sz="2000" i="1"/>
              <a:t>Actually, most people who get Covid-19 are likely to make a full recovery, and that’s assuming my partner and children will even catch it at all.” </a:t>
            </a:r>
          </a:p>
          <a:p>
            <a:pPr marL="0" indent="0">
              <a:buNone/>
            </a:pPr>
            <a:endParaRPr lang="en-IE" sz="2000"/>
          </a:p>
          <a:p>
            <a:endParaRPr lang="en-IE"/>
          </a:p>
        </p:txBody>
      </p:sp>
      <p:sp>
        <p:nvSpPr>
          <p:cNvPr id="3" name="Title 2">
            <a:extLst>
              <a:ext uri="{FF2B5EF4-FFF2-40B4-BE49-F238E27FC236}">
                <a16:creationId xmlns:a16="http://schemas.microsoft.com/office/drawing/2014/main" id="{0CBDA5F9-F191-48D3-BEDC-5FA5CB4E9CDF}"/>
              </a:ext>
            </a:extLst>
          </p:cNvPr>
          <p:cNvSpPr>
            <a:spLocks noGrp="1"/>
          </p:cNvSpPr>
          <p:nvPr>
            <p:ph type="title"/>
          </p:nvPr>
        </p:nvSpPr>
        <p:spPr/>
        <p:txBody>
          <a:bodyPr/>
          <a:lstStyle/>
          <a:p>
            <a:r>
              <a:rPr lang="en-IE"/>
              <a:t>Cognitive restructuring</a:t>
            </a:r>
          </a:p>
        </p:txBody>
      </p:sp>
      <p:sp>
        <p:nvSpPr>
          <p:cNvPr id="4" name="Footer Placeholder 3">
            <a:extLst>
              <a:ext uri="{FF2B5EF4-FFF2-40B4-BE49-F238E27FC236}">
                <a16:creationId xmlns:a16="http://schemas.microsoft.com/office/drawing/2014/main" id="{10C12BCB-A9E5-417D-A2F6-97854A1C9985}"/>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9B13228E-01BF-4C45-86E5-BC90F6353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83985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E7F517-D334-44FE-8F64-F08341372D7C}"/>
              </a:ext>
            </a:extLst>
          </p:cNvPr>
          <p:cNvSpPr>
            <a:spLocks noGrp="1"/>
          </p:cNvSpPr>
          <p:nvPr>
            <p:ph type="title"/>
          </p:nvPr>
        </p:nvSpPr>
        <p:spPr/>
        <p:txBody>
          <a:bodyPr>
            <a:normAutofit/>
          </a:bodyPr>
          <a:lstStyle/>
          <a:p>
            <a:r>
              <a:rPr lang="en-IE" sz="3200"/>
              <a:t>Coping with loss and grief</a:t>
            </a:r>
          </a:p>
        </p:txBody>
      </p:sp>
      <p:pic>
        <p:nvPicPr>
          <p:cNvPr id="4" name="Content Placeholder 3" descr="C:\Users\ellaarensman\AppData\Local\Microsoft\Windows\INetCache\Content.MSO\BF9481A2.tmp">
            <a:extLst>
              <a:ext uri="{FF2B5EF4-FFF2-40B4-BE49-F238E27FC236}">
                <a16:creationId xmlns:a16="http://schemas.microsoft.com/office/drawing/2014/main" id="{EC94E5F7-DEDE-4A5E-AFA2-DC412468F66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94024" y="4811152"/>
            <a:ext cx="1512168" cy="792118"/>
          </a:xfrm>
          <a:prstGeom prst="rect">
            <a:avLst/>
          </a:prstGeom>
          <a:noFill/>
          <a:ln>
            <a:noFill/>
          </a:ln>
        </p:spPr>
      </p:pic>
      <p:sp>
        <p:nvSpPr>
          <p:cNvPr id="5" name="Rectangle 4">
            <a:extLst>
              <a:ext uri="{FF2B5EF4-FFF2-40B4-BE49-F238E27FC236}">
                <a16:creationId xmlns:a16="http://schemas.microsoft.com/office/drawing/2014/main" id="{A681A3C4-81FC-4BDD-991E-D35F523449C9}"/>
              </a:ext>
            </a:extLst>
          </p:cNvPr>
          <p:cNvSpPr/>
          <p:nvPr/>
        </p:nvSpPr>
        <p:spPr>
          <a:xfrm>
            <a:off x="457201" y="5645654"/>
            <a:ext cx="8105466" cy="646331"/>
          </a:xfrm>
          <a:prstGeom prst="rect">
            <a:avLst/>
          </a:prstGeom>
        </p:spPr>
        <p:txBody>
          <a:bodyPr wrap="square">
            <a:spAutoFit/>
          </a:bodyPr>
          <a:lstStyle/>
          <a:p>
            <a:r>
              <a:rPr lang="en-IE">
                <a:solidFill>
                  <a:srgbClr val="002060"/>
                </a:solidFill>
              </a:rPr>
              <a:t>www.hospicefoundation.ie/wp-content/uploads/2020/03/Grieving-in-exceptional-times-.pdf</a:t>
            </a:r>
          </a:p>
        </p:txBody>
      </p:sp>
      <p:sp>
        <p:nvSpPr>
          <p:cNvPr id="2" name="Rectangle 1">
            <a:extLst>
              <a:ext uri="{FF2B5EF4-FFF2-40B4-BE49-F238E27FC236}">
                <a16:creationId xmlns:a16="http://schemas.microsoft.com/office/drawing/2014/main" id="{381B919F-07B9-42A0-865F-9D56687239C5}"/>
              </a:ext>
            </a:extLst>
          </p:cNvPr>
          <p:cNvSpPr/>
          <p:nvPr/>
        </p:nvSpPr>
        <p:spPr>
          <a:xfrm>
            <a:off x="457200" y="2097364"/>
            <a:ext cx="8486584" cy="3754874"/>
          </a:xfrm>
          <a:prstGeom prst="rect">
            <a:avLst/>
          </a:prstGeom>
        </p:spPr>
        <p:txBody>
          <a:bodyPr wrap="square">
            <a:spAutoFit/>
          </a:bodyPr>
          <a:lstStyle/>
          <a:p>
            <a:r>
              <a:rPr lang="en-IE" sz="2000">
                <a:solidFill>
                  <a:srgbClr val="000066"/>
                </a:solidFill>
                <a:latin typeface="Calibri" panose="020F0502020204030204" pitchFamily="34" charset="0"/>
                <a:cs typeface="Calibri" panose="020F0502020204030204" pitchFamily="34" charset="0"/>
              </a:rPr>
              <a:t>Considerations with regard to potential loss and grief associated with COVID-19. </a:t>
            </a:r>
          </a:p>
          <a:p>
            <a:endParaRPr lang="en-IE" sz="2000">
              <a:solidFill>
                <a:srgbClr val="000066"/>
              </a:solidFill>
              <a:latin typeface="Calibri" panose="020F0502020204030204" pitchFamily="34" charset="0"/>
              <a:cs typeface="Calibri" panose="020F0502020204030204" pitchFamily="34" charset="0"/>
            </a:endParaRPr>
          </a:p>
          <a:p>
            <a:r>
              <a:rPr lang="en-IE" sz="2000">
                <a:solidFill>
                  <a:srgbClr val="000066"/>
                </a:solidFill>
                <a:latin typeface="Calibri" panose="020F0502020204030204" pitchFamily="34" charset="0"/>
                <a:cs typeface="Calibri" panose="020F0502020204030204" pitchFamily="34" charset="0"/>
              </a:rPr>
              <a:t>The Covid-19 pandemic has changed the traditional ways in marking grief, such as:</a:t>
            </a:r>
          </a:p>
          <a:p>
            <a:endParaRPr lang="en-IE" sz="2000">
              <a:solidFill>
                <a:srgbClr val="000066"/>
              </a:solidFill>
              <a:latin typeface="Calibri" panose="020F0502020204030204" pitchFamily="34" charset="0"/>
              <a:cs typeface="Calibri" panose="020F0502020204030204" pitchFamily="34" charset="0"/>
            </a:endParaRPr>
          </a:p>
          <a:p>
            <a:r>
              <a:rPr lang="en-IE" sz="2000">
                <a:solidFill>
                  <a:srgbClr val="000066"/>
                </a:solidFill>
                <a:latin typeface="Calibri" panose="020F0502020204030204" pitchFamily="34" charset="0"/>
                <a:cs typeface="Calibri" panose="020F0502020204030204" pitchFamily="34" charset="0"/>
              </a:rPr>
              <a:t>Changes to end of life rituals and limitations in providing support</a:t>
            </a:r>
          </a:p>
          <a:p>
            <a:r>
              <a:rPr lang="en-IE" sz="2000">
                <a:solidFill>
                  <a:srgbClr val="000066"/>
                </a:solidFill>
                <a:latin typeface="Calibri" panose="020F0502020204030204" pitchFamily="34" charset="0"/>
                <a:cs typeface="Calibri" panose="020F0502020204030204" pitchFamily="34" charset="0"/>
              </a:rPr>
              <a:t>when a person is faced with the death of family member, friend </a:t>
            </a:r>
          </a:p>
          <a:p>
            <a:r>
              <a:rPr lang="en-IE" sz="2000">
                <a:solidFill>
                  <a:srgbClr val="000066"/>
                </a:solidFill>
                <a:latin typeface="Calibri" panose="020F0502020204030204" pitchFamily="34" charset="0"/>
                <a:cs typeface="Calibri" panose="020F0502020204030204" pitchFamily="34" charset="0"/>
              </a:rPr>
              <a:t>or colleague.</a:t>
            </a:r>
          </a:p>
          <a:p>
            <a:endParaRPr lang="en-IE" sz="2000">
              <a:solidFill>
                <a:srgbClr val="000066"/>
              </a:solidFill>
              <a:latin typeface="Calibri" panose="020F0502020204030204" pitchFamily="34" charset="0"/>
              <a:cs typeface="Calibri" panose="020F0502020204030204" pitchFamily="34" charset="0"/>
            </a:endParaRPr>
          </a:p>
          <a:p>
            <a:r>
              <a:rPr lang="en-IE" sz="2000">
                <a:solidFill>
                  <a:srgbClr val="000066"/>
                </a:solidFill>
                <a:latin typeface="Calibri" panose="020F0502020204030204" pitchFamily="34" charset="0"/>
                <a:cs typeface="Calibri" panose="020F0502020204030204" pitchFamily="34" charset="0"/>
              </a:rPr>
              <a:t>Alternative ways of providing support to people who </a:t>
            </a:r>
          </a:p>
          <a:p>
            <a:r>
              <a:rPr lang="en-IE" sz="2000">
                <a:solidFill>
                  <a:srgbClr val="000066"/>
                </a:solidFill>
                <a:latin typeface="Calibri" panose="020F0502020204030204" pitchFamily="34" charset="0"/>
                <a:cs typeface="Calibri" panose="020F0502020204030204" pitchFamily="34" charset="0"/>
              </a:rPr>
              <a:t>are bereaved   </a:t>
            </a:r>
          </a:p>
          <a:p>
            <a:endParaRPr lang="en-IE"/>
          </a:p>
        </p:txBody>
      </p:sp>
      <p:sp>
        <p:nvSpPr>
          <p:cNvPr id="6" name="Footer Placeholder 5">
            <a:extLst>
              <a:ext uri="{FF2B5EF4-FFF2-40B4-BE49-F238E27FC236}">
                <a16:creationId xmlns:a16="http://schemas.microsoft.com/office/drawing/2014/main" id="{9007F7C7-27D2-4D93-B957-CFA6D495BB1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46BA354B-C370-4DE4-B12A-76EBE669E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13757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72539190"/>
              </p:ext>
            </p:extLst>
          </p:nvPr>
        </p:nvGraphicFramePr>
        <p:xfrm>
          <a:off x="1301114" y="1716910"/>
          <a:ext cx="6749956" cy="448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0.gstatic.com/images?q=tbn:ANd9GcTiT_ArO517FhRQZwrB4k-23v_x3QNyMfp3UrQu7Gw0-a3ez1u7aA">
            <a:hlinkClick r:id="rId7"/>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970629">
            <a:off x="5099346" y="1001223"/>
            <a:ext cx="19335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andrews.ac.uk/media/capod/imagesmedia/communitywellbeing/physical%20wellbeing2.jpg">
            <a:hlinkClick r:id="rId10"/>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513" b="100000" l="5000" r="96154">
                        <a14:foregroundMark x1="19615" y1="37949" x2="19615" y2="37949"/>
                        <a14:foregroundMark x1="78077" y1="56410" x2="78077" y2="56410"/>
                      </a14:backgroundRemoval>
                    </a14:imgEffect>
                  </a14:imgLayer>
                </a14:imgProps>
              </a:ext>
              <a:ext uri="{28A0092B-C50C-407E-A947-70E740481C1C}">
                <a14:useLocalDpi xmlns:a14="http://schemas.microsoft.com/office/drawing/2010/main" val="0"/>
              </a:ext>
            </a:extLst>
          </a:blip>
          <a:srcRect l="10800"/>
          <a:stretch/>
        </p:blipFill>
        <p:spPr bwMode="auto">
          <a:xfrm>
            <a:off x="637076" y="1368044"/>
            <a:ext cx="220904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umb10.shutterstock.com/display_pic_with_logo/443755/113188543/stock-vector-yoga-silhouette-on-white-background-113188543.jpg">
            <a:hlinkClick r:id="rId13"/>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638" b="32766" l="26444" r="66000"/>
                    </a14:imgEffect>
                  </a14:imgLayer>
                </a14:imgProps>
              </a:ext>
              <a:ext uri="{28A0092B-C50C-407E-A947-70E740481C1C}">
                <a14:useLocalDpi xmlns:a14="http://schemas.microsoft.com/office/drawing/2010/main" val="0"/>
              </a:ext>
            </a:extLst>
          </a:blip>
          <a:srcRect l="28310" r="36017" b="65631"/>
          <a:stretch/>
        </p:blipFill>
        <p:spPr bwMode="auto">
          <a:xfrm>
            <a:off x="7030872" y="2397442"/>
            <a:ext cx="1175658" cy="14698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QEhQUERQVFBUUFhgVGBUWFBYYFhcZFhYXFhcZGBcYHCggGBsoGxMXITEhJSkrMC46GB8zODMsNygtLisBCgoKBQUFDgUFDisZExkrKysrKysrKysrKysrKysrKysrKysrKysrKysrKysrKysrKysrKysrKysrKysrKysrK//AABEIAOYA2wMBIgACEQEDEQH/xAAcAAEAAgMBAQEAAAAAAAAAAAAABwgBBQYCAwT/xABFEAABAwIDBQUFBQQHCQEAAAABAAIDBBEFEiEGBzFBURMiYXGBFCMyUpEIQmKCoZKisfAVJDM0cqOyQ1Nzg5PBwsPhZP/EABQBAQAAAAAAAAAAAAAAAAAAAAD/xAAUEQEAAAAAAAAAAAAAAAAAAAAA/9oADAMBAAIRAxEAPwCcUREBERAREQEREBERAREQEREBERAREQEREBERAREQEREBERAREQEREBERAREQERc1t1tNDh8GaacQl9wCAHykc+yjOjnagXd3W3ub8CH6doNq6aiLWSvLpX/BBE10k7+J7sbLm2h1NhpxXN1e1mLSi9HhDmtIuHVU8UbvzRZgR9VEWJb1JWZ24bE2lDzd87/fVUp+aSV99fDW3IriMTxuoqjeonlm1v7yRzh6Amw9EE14ntrtDCC51HS2HKMtld+zHOXfotFS7+a1htNTU77GxA7SM+WrnW+iiNCgsFhG/ulfYVNNLCT95jmytHib5TbyBXY0e8igqQPZZ45Xk2Eb3iBxPQCbLf0uqlrN0Fq8T3h+xEGuoaunjP8Atg2OaEXNhmfE82vfhx8F0eAbRU1ezPSTMlbzynvNvwzMNnNPmAqp7ObcVtB3YJnGO1jDJ7yEjmMjtAD+Gy+1btFGJG1dC11BUg9+OFx7F3PNHzYLjWM3af0QW6RRjuu3qMxG1PVZYqr7pGjJrfL8r/w8+I6CTkBERAREQEREBERAREQEREBERAXM7abb0uEsDqhxL3fBCyxkf424Nb+I6eZ0W7xatEEMsptaNjn6uDR3RfVx0aPE8FVTH9rnSTySxHNM913Vbm986WywNd/d4xewt37cSL5QHS7Tb6cRlNoGto2nUDJnkI8XyC3qGhR1i2KzVchlqJHyyEWzPNzYcAOg14BfnnnfI4ue5z3Hi5xJJ9SpW3bbn31YbUV+aKE2LIhpJKON3f7th+p8NCQjLCMHnq39nTRPmf0Y0m3iTwaPEqRMJ3IVj256uWGkZa5zOzvHmG2b+8uv2q3jQ4FUNoaOia2OItM2mTM1zc3u7fE7vDvuvqCLc1rt7m8ejrsObDSyOdJK+N7mFjgWNbdxDyRbNmDdAT14IP24RuNoZG3NbLPY2LoTE1t9Dbg+x1Gl+a2zdxeGgWz1R8TKy/6R2UY7pd4jMH7dk7JJIpcrgI8pLXtuCbOIGrSOf3QsSbysQq8TbJTTPhEsjIo4bh0YYXhrQ5h0cTe5dx1NiNLBItRuEoSPd1FU0/idE4fQRj+K5nFdwVQ0E01VFL+GRjoj9QXgn6Kf7pdBUDaHYavoLmopntYP9o2z4/MvZcD1sucVwNodtKOiifJLK17WSiB7Yy17mvdrlc0HSwuSPArkca2MwfGpJ46VzY6mENL5Kcdz3gu0uAHZyeOU304hBXCKQtIc0kFpuCDYgjUEEcCrLbnd4X9JRGCpI9qhbe/++YNM9vmGgcPEHmQIQ222Cq8Jd75ueImzJ2XMZ6A/I78J8bXtdaXAsWkoqiKohNpInBw6HkWnwIJB8CUF00X4cExNlXTxTx/BMxsg6jML2PiDofJfuQEREBERAREQEREBERAQovErSQQDYkEA9D1QV43z7fS1b30tOS2kjeYnvGgnlZYuF+bGm2g46E8WqJl0O2bwyVtKy2SjYIDYmzpR3qh+vG8xeAejWcgFzyCWNxmwrayU1lQ3NDA7KxhGkkosbnq1txpzJHQhSttvvJpcJmjhnbI90jc57MNJY29mlwcRxs7h8q2G7jCxS4ZSRgWPYte7/FIO0d+riuN34bE081PLX5jHPCwXPFsouGtaQTo7XQj1B0sEW73drafFatktMxzWsiDC94s5+pdq3kG5iPHXlZcKi32xWy8uKVTaeEhtwXvedRGxtsziOepAA5kjhxQaFe4pC0hzSWkEEEGxBGoII4FTziO4KHsT7PVS9sBoZAwxuPSzQC0Hrc28VBVdSPgkfFIMr43OY5p5OabEfUIOhqtscTrnwxmpnkcHMbGxhy3eCMhsy2d9wNTcqyeLYjUU2FmSaWngqmwtzPkPuRLYXHjc3AAvqdLqq+zeMvoamGpjsXQvDgDwcODmnwLSR6qddlt4TdoO2o5aGIuEDpmNklzxPewtDQ4ZAWauBuL80ERYNhNTtBXyZTG2WXNNI4jJG0AgONmgni4acydeZXke04NXPppJpYg2SIT+zSEF7AWyDKdLnK64zddea+tbg2IYLWWjJZOyHtyacueI4nXDs+nwi2t7jhqv2bJ7LVeKVsUk754jUZ5mVZidIHOi1BvcADM21yRyA4hBZelkir6VrnxExTsuYpmWNncnsPNV53sbszhhNRTAupHGxBuXQEmwa482E6Bx8jrYmyVHG5kbGveZHNa0OeQAXkAAuIaAASdbDTVKylZMx0cjQ9j2lrmuFw5pFiCPJBU3ZLeDXYYMlPKDFfN2MjQ9lzxtzbf8JHFWJ3e7eQ4tGbDsp2AGSFx1ANrPYfvMN+PK4vxF687zNjnYTVujFzDJd8LjzZfVpPzNOh9DzX7d3VfI5wbTm1ZSh01Ly7Zgu6opXfMHNzPaORz/ADaBahFr9n8XjraeKoiPclYHDqOrT4ggg+S2CAiIgIiICIiAiIgLVbVYuKKjqKg291E54B5utZg9XED1W1UUfaFxcsomUzNXTOEj/CKJzRc9LyPjHoUFdZHlxJcSSTckm5JOpJPMrytpiuGezxUznXD6iN09jyjMjo4/r2TneTgtWgu5QgCOMDhkbbysFV/eZQYk+sqnVEdW+Bk0pje5khhbGHuylptlaMluCn3djjza7DqeQG72MEUg5h8YDTfzFnfmC8bzdqmYZRPe9naOlvDGwg5XOc0/GeTbAnxtZBUlSBuV2piw6uPtBDIp4+yMh4MdmDmlx5N0IJ5XB4AqP0QXPxHaKlp4TPLPE2IC+bO05v8ADY94nkBe6qNtXiorKyoqA3KJpXPDTxAJ0vbna11qUQe4GZnNBIbcgZjwFza58FbDYzYnD8NaJ6QBxdH/AHl0mfMw2dcOHcDTYG7QAq6bM7AV2IxPmpYg5jDlu57WZzzDC4gG2l9eakmi2KqqfZ2tjq5HwvzGZkTpRkY2I3LTZ2XvnNpex7h4oJhoqqmrGGSF0U7Hh0Ze3K8EXs5hI4jwUMu3uyUmIeyMhpoqKGpMFmMc1wibIWOcCHZRzdo1RVgW01VQh4pZ3wiQWeGkWPQ2PB34hrx1WrkkLiXOJJJJJJuSTqSSeJQW8252xgwmnE013uc7LHG0jNIeJseQA1J8uZC+mxe10GKwmanzgNdke17bOa6wNri4OhB0JVQZal7wA57nBujQXEgX42vwUsbp95NJhdFLDPHLn7QygsAd2mYNbbUjIQGDj/8AEEn73tmP6Qw+QNF5oLzRdSWjvs/M24t1y9FV/CMRfSzxzxGz4nte3zab2PgeB81Z7dzvGixgysydjLGcwjL82aPQB4NhwJsRyuOqrtvAwcUWI1UDdGslJYByZIBIwejXgeiCxe7+qaJZmRf2FSxmIU4+UT6Tx25ZZQDbl2q7dQtuTxEy09LzdS1EtMTfUQVMZmb/AJ8TBZTSgIiICIiAiIgIiIMONuKibabCXYkWPIP9fqo44mnlRUrZJi49O0cC788alGvpRM3I74HfGPmbzb5HgfC453Xj2IGYSnixhjYPlDiC8+uRg/L4oK3786VsFbTQs0ENDBEB0yOkA/SyjhdpvixL2jF6og3bG5sI8OyaGuH7YeuLQdbu725lwicuYM8MlhLFe2YDg5p5PF9D6HwsVTYhQbQ0b42uEsbwM7PhljPIlvFrgRodQbcwqkL9OH18tPIJIJHxvbwexxa4eoQWN232FwyiwmqLKaNpjjLmSEkyiThGe1JzHvuHdvY8LKvuz+z9RiEpipIzK8NLyAQAAOZc4gDkNTzCkfZ7fXJk7HFIGVcLhlc4NaHkc80Z7knLTu+ZUn7uKvCHCQ4V2bHykOkj1bLpyyPNw0XOje7qbIKwYrhstLK+GdhZJGbOabXBsDxGh0IOnVdlPumrm0LaxoZIHNbJ2LC4yiNzQ4OtbU66tFz5qY9tN09PidWal8skRcxrXtja3vFtwHEuvrlyt4fdC76kpxExjG/CxoaPJoAH8EEHbt8PxM4JXRQxlvbDNTF7sjnB4yzZL8LtHdOguePNRLW1lVE11LLJOxrTldA97w0Fp0BjJtofBWj3ibcMwaJj3xPldKXNY1pDW3aAe843IGvIFVg2tx52I1c1U9oY6Ug5QSQ0Na1jRc8dGhBqFtcG2bq60E0tPLMG6EsYS0HoXcL68Fqlc/ZjD4qakgipwBG2NuW33rgEuvzJJuTzugpvWUb4XujlY6N7TZzHtLXA8dQdRoV8FPn2ksPi7CmnsBN2pivzdGWOcQeoDgLdMx6qA0FitxHsENEHsljFVKXCUPewSDK4hrWtJuGWsfG/04r7RVHkxCKQDSWnbr1cx7wf3SxcbsnsTWYoT7LHma05XSOcGsaSL6k6nTkATqu9+0FTujbhjZCC9sD2PLb2LmiIEi4Bte6D8u4GovPVQ3IzNgn0/wDz1LCf0kI9SrGqtn2eG3xKUdaSS/8A1IVZNAREQEREBERARF8pJNbDig+q5/bnamPC6SSeSxdbLEwn+0kI7rfLmTyAK/JtxtpBhMQfO4ue+/ZwstnfbiddGtF9Sf14Kte2210+LT9rUEBrbtjjbfLG0m9hfi46XdzsOQAAaCpndI9z3nM57i5zjzc43J+pXyXq3gUt0QYyrC9jifX+BWMqDyvcMpY4OaS1wNw4EggjmCOCxbqCmVBKOxe+iqpcsdaDVRDTNcCdo8HHSTydr4qetmtpKbEYu1pZRI3g4cHsPR7Tq0/x5XCpoQtjgOMzUMzZqaR0cg5g6EEi7XNOjm6DQ9EFtNrNlKbFI2x1TXOax2duVxaQbEcR4Hgq272NlqfDK0Q0she0xte5jnBz43EnuuIA0IDSOevleZ93e9WHEssM4ENUR8N/dym3GMngfwHXpdR5iu56vnrp8zwYnSF/tUrgXPDzfVjRcvHA8BppogicBSBsjvbrcOhEFo542aMEodmYOTQ5pF2job28tFzG1uzsmG1L6aYtc5liHNOjmuALTbiNORWoPkf59EG72w2uqcVlEtU4HKLMY0WjjB4ho6m2pJJOnQW0K9ELe7CR07sQpW1YzQula1zeRLtGZvw5y246XQdbuW24kop20fZdrFVStFmj3jHuyszA8C2wFweFr367L7SNYHVlNF8kBef+ZI4W/wAr9VMNDsjQwTtqIqOKKVlw17G5bZhY2aLNvYkcOarjvXxgVmJ1MjSXMY4Qs10tEAw204FwcfVB2f2bKG9TVzfJCyK//Ffm/wDSp/Ubbh8G9mwwSuFnVMjpdeOQWYz/AEl35lI0b78kHtERAREQEREBfD7/APPRfdfOSO/mghrf1sTU1UkdbTNdM1kQikjbq9oa5zw9reLh3yCBqLA9bQSRqAf511V2JXFoLnOADQSSeAA1JKqjvPx+DEK+SanbljytYHZcvaFt7vLbX1J562AQcmSVnn/PRZ9QsX9Sgyz4vqsNPFL6nXql/RBhpWW8CsnzH8+Sxm+iDB4BeubfRY9R9FnmDfggMcQQRoRqCOIIGhCmfdrvhsGU2KOJbo1lUeI6CbqOWfj1vq5QuD/D/svCCdd4W62pxCu9qgnifDUFlyTrGwMa245SCwuLEXv6r9+8fdbTMw4uoID7RAGG7czpJWjuvzAaOcb5tB91RdsRvGqsLsxp7aC5JgeTYX5xu1LD9R4Kddnt6eH1oH9YbTv5x1FoyPJ57jvQ38Ag4vcLstJDLUzVVM6M2jbEZosrtS8vLMwuODb26hdhHurw51YaoxH5uwuOwz3vnyW8u7fL4Lq3YzSxNzvqYGt+Z0zA36k2Uf7X75KOlu2jPtUvDS7YWnqXkd7ybfzCDf71tsG4ZRuyuHtEwLIW31BIs6TyaDfzyjmq47DbOvxKsipm3Acc0jvljbq93nwA8SF+baHHajEJ3TVMmd7tBbg1t9GMaODRfh9bk3ViN0Ww5w2kzyttU1FnSX4sZxZH4HW7vE21sEHaUtO2JrY4xljYA1rRwDWiwA9Av3gLx2QtZZiBGhQe0REBERAREQEREHzqY2vY5r/hc0h3kRY/oqWYxFEyeVtO90kTXkMe5uUuaDoSAf56Dgro1kHaRvZcjO1zbjiMwIuPqqi7e7KOwmqNO6Vsvca8PaCNHXFnNJOU906XPEdUHOIiICIiAiIgLN1hEBERAWVhEBZWF3G6fYg4rVe8B9mhs6Ug2zfLECNQXWN7cADwNkHX7jd33aubiFUzuMN6djh8bgf7Uj5Qfh6nXkLz4vEMQY0NaA1rQGhoFgABYAAcBZe0BERAREQEREBERAREQFUbenM5+LVpfxExb6NAa390BW5UK74N101VO6soWiRzwO1huA4uaA0PZc2PdAu3wuL3QQMi6OHYPEnuLRQ1Nx80L2j9pwAP1W5ot0GKycacRjrJLGP0a4n9EHBopaotwta7+1np2eAMjz/pC+1VuCqg0mOqgc7o5r2g+ov/AAQQ+i2u0ez1Rh8xhqozG/iObXN5OY4aOH8mxWqQEREBERAREQZa25AAuTpYc1brdvsyMMoIobDtCO0mPWR4BcL8wNGjwaq+7s9mTPX4e54BjkfJLbwpu8b+bmgWVqkBERAREQEREBERAREQEREBERAREQEREHLbxdj48WpHROAErLvhk5sfbgT8ruBHkeICqVVU7onujkBa9jixzTxa5ps4HxBBV3lXr7Qmy4gqGVsYsyo7knQStGh/MwfuHqgiFERAREQEREE8fZ/iZURteXDtaJ8zMvWOqbG4HzD4X/Uqa1VvcptH7FiTGvNo6kdg650Dibxu/asPzFWkQEREBERAREQEREBERAREQEREBERAREQFzu8HARiGH1EFrvLC6P8A4jO8zXlci3kSuiRBRxF129bAvYcTqGAWZI7to+FssvesPAOzN/KuRQEREBERBlrrG40I5hWz3XbWDFKFkjj76P3Uw/G0DveThZ3qRyVS12G7DbE4VWNe65gksydo17t9HgfM0m/lmHNBbNF86eZsjWvY4Oa8BzXA3DgRcEHmCCvogIiICIiAiIgIiICIiAiIgIiICIiAiIggr7StAM1FOBqRLE487NLHMH7z/qoRU5faVrh/UoRa/vZT1A7jW/XvfsqDUBERAREQFlYRBNW4jb0scMPqXd1393cfuu4mInoeLfG45i08qj8UhaQ5pLXAggg2IINwQRwN1bDddtcMVomyOI7aP3czR8wGj7dHCx87jkg7BERAREQEREBERAREQEREBERAREQFq9pccioKaWpmPcjbewtdx4Na2/MmwW0Vdd/21hqKltFE73dMbyW4OmI/8Wm3m5yDgNrtpJsTqXVE5Fz3WtHwsYCcrG+Audedyea0qIgIiICIiAiIgLutz21P9H4gzObQ1FoZOgue48/4XHj0c5cKiC8aLj91O0X9IYbDI43kjHYy9c8YAufEtLXeq7BAREQEREBERAREQEREBERAREQaja3F/YqOoqAMxhjc4Dq61m38LkXVOKmd0j3PeS5z3FznHiXONyT4klEQfJERAREQEREBERAREQTD9nHF3Nqqim4sli7Ua/C6Nwbw8RJ+6FYJEQEREBERB//Z"/>
          <p:cNvSpPr>
            <a:spLocks noChangeAspect="1" noChangeArrowheads="1"/>
          </p:cNvSpPr>
          <p:nvPr/>
        </p:nvSpPr>
        <p:spPr bwMode="auto">
          <a:xfrm>
            <a:off x="1095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Stock vector of 'Woman silhouette with thinking brain gears in her head'"/>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95395">
                        <a14:foregroundMark x1="64912" y1="33958" x2="64912" y2="33958"/>
                        <a14:foregroundMark x1="37061" y1="32500" x2="37061" y2="32500"/>
                        <a14:foregroundMark x1="58772" y1="24583" x2="58772" y2="245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847765" y="4606878"/>
            <a:ext cx="996347" cy="10407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cevector.com/wp-content/uploads/2013/09/mountain-clipart1.gif"/>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81347" y1="56651" x2="81347" y2="56651"/>
                        <a14:foregroundMark x1="41192" y1="6881" x2="41192" y2="6881"/>
                      </a14:backgroundRemoval>
                    </a14:imgEffect>
                  </a14:imgLayer>
                </a14:imgProps>
              </a:ext>
              <a:ext uri="{28A0092B-C50C-407E-A947-70E740481C1C}">
                <a14:useLocalDpi xmlns:a14="http://schemas.microsoft.com/office/drawing/2010/main" val="0"/>
              </a:ext>
            </a:extLst>
          </a:blip>
          <a:srcRect/>
          <a:stretch>
            <a:fillRect/>
          </a:stretch>
        </p:blipFill>
        <p:spPr bwMode="auto">
          <a:xfrm>
            <a:off x="307922" y="4507378"/>
            <a:ext cx="2278558" cy="128685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p:cNvSpPr>
            <a:spLocks noGrp="1"/>
          </p:cNvSpPr>
          <p:nvPr>
            <p:ph type="title"/>
          </p:nvPr>
        </p:nvSpPr>
        <p:spPr>
          <a:xfrm>
            <a:off x="457200" y="408666"/>
            <a:ext cx="8229600" cy="854144"/>
          </a:xfrm>
        </p:spPr>
        <p:txBody>
          <a:bodyPr/>
          <a:lstStyle/>
          <a:p>
            <a:r>
              <a:rPr lang="en-GB"/>
              <a:t>Self-care</a:t>
            </a:r>
          </a:p>
        </p:txBody>
      </p:sp>
      <p:sp>
        <p:nvSpPr>
          <p:cNvPr id="4" name="Footer Placeholder 3">
            <a:extLst>
              <a:ext uri="{FF2B5EF4-FFF2-40B4-BE49-F238E27FC236}">
                <a16:creationId xmlns:a16="http://schemas.microsoft.com/office/drawing/2014/main" id="{EA6E043E-AF45-4D94-9BF9-00B41CC77EB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4430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69480"/>
            <a:ext cx="8640960" cy="4464496"/>
          </a:xfrm>
        </p:spPr>
        <p:txBody>
          <a:bodyPr>
            <a:normAutofit fontScale="77500" lnSpcReduction="20000"/>
          </a:bodyPr>
          <a:lstStyle/>
          <a:p>
            <a:r>
              <a:rPr lang="en-GB" b="1"/>
              <a:t>Day-to-day</a:t>
            </a:r>
          </a:p>
          <a:p>
            <a:pPr>
              <a:buFont typeface="Arial" pitchFamily="34" charset="0"/>
              <a:buChar char="•"/>
            </a:pPr>
            <a:r>
              <a:rPr lang="en-GB"/>
              <a:t>Take regular breaks</a:t>
            </a:r>
          </a:p>
          <a:p>
            <a:pPr>
              <a:buFont typeface="Arial" pitchFamily="34" charset="0"/>
              <a:buChar char="•"/>
            </a:pPr>
            <a:r>
              <a:rPr lang="en-GB"/>
              <a:t>Work regular hours (avoid working extensive hours)</a:t>
            </a:r>
          </a:p>
          <a:p>
            <a:pPr marL="0" indent="0">
              <a:buNone/>
            </a:pPr>
            <a:endParaRPr lang="en-GB"/>
          </a:p>
          <a:p>
            <a:pPr>
              <a:buFont typeface="Arial" pitchFamily="34" charset="0"/>
              <a:buChar char="•"/>
            </a:pPr>
            <a:endParaRPr lang="en-GB"/>
          </a:p>
          <a:p>
            <a:r>
              <a:rPr lang="en-GB" b="1"/>
              <a:t>In times of extreme stress</a:t>
            </a:r>
          </a:p>
          <a:p>
            <a:pPr>
              <a:buFont typeface="Arial" pitchFamily="34" charset="0"/>
              <a:buChar char="•"/>
            </a:pPr>
            <a:r>
              <a:rPr lang="en-GB"/>
              <a:t>Try to  distinguish between internal stress (e.g. feelings, </a:t>
            </a:r>
          </a:p>
          <a:p>
            <a:pPr marL="0" indent="0">
              <a:buNone/>
            </a:pPr>
            <a:r>
              <a:rPr lang="en-GB"/>
              <a:t>      thoughts/intrusions) and external stress (e.g. negative</a:t>
            </a:r>
          </a:p>
          <a:p>
            <a:pPr marL="0" indent="0">
              <a:buNone/>
            </a:pPr>
            <a:r>
              <a:rPr lang="en-GB"/>
              <a:t>      aspects of work environment)</a:t>
            </a:r>
          </a:p>
          <a:p>
            <a:pPr>
              <a:buFont typeface="Arial" pitchFamily="34" charset="0"/>
              <a:buChar char="•"/>
            </a:pPr>
            <a:endParaRPr lang="en-GB"/>
          </a:p>
          <a:p>
            <a:r>
              <a:rPr lang="en-GB" b="1"/>
              <a:t>Afterwards</a:t>
            </a:r>
          </a:p>
          <a:p>
            <a:pPr>
              <a:buFont typeface="Arial" pitchFamily="34" charset="0"/>
              <a:buChar char="•"/>
            </a:pPr>
            <a:r>
              <a:rPr lang="en-GB"/>
              <a:t>Discuss stress related event with someone (e.g. peer support)</a:t>
            </a:r>
          </a:p>
          <a:p>
            <a:pPr>
              <a:buFont typeface="Arial" pitchFamily="34" charset="0"/>
              <a:buChar char="•"/>
            </a:pPr>
            <a:r>
              <a:rPr lang="en-GB"/>
              <a:t>Communicate reflections on the experience (could discuss with supervisor)</a:t>
            </a:r>
          </a:p>
          <a:p>
            <a:pPr>
              <a:buFont typeface="Arial" pitchFamily="34" charset="0"/>
              <a:buChar char="•"/>
            </a:pPr>
            <a:r>
              <a:rPr lang="en-GB"/>
              <a:t>Take time to do activities that you enjoy or find comfort in (e.g. music, film, sport, hobbies)</a:t>
            </a:r>
          </a:p>
          <a:p>
            <a:pPr>
              <a:buFont typeface="Arial" pitchFamily="34" charset="0"/>
              <a:buChar char="•"/>
            </a:pPr>
            <a:endParaRPr lang="en-GB"/>
          </a:p>
          <a:p>
            <a:pPr>
              <a:buFont typeface="Arial" pitchFamily="34" charset="0"/>
              <a:buChar char="•"/>
            </a:pPr>
            <a:endParaRPr lang="en-GB"/>
          </a:p>
        </p:txBody>
      </p:sp>
      <p:sp>
        <p:nvSpPr>
          <p:cNvPr id="3" name="Title 2"/>
          <p:cNvSpPr>
            <a:spLocks noGrp="1"/>
          </p:cNvSpPr>
          <p:nvPr>
            <p:ph type="title"/>
          </p:nvPr>
        </p:nvSpPr>
        <p:spPr/>
        <p:txBody>
          <a:bodyPr>
            <a:normAutofit/>
          </a:bodyPr>
          <a:lstStyle/>
          <a:p>
            <a:r>
              <a:rPr lang="en-GB" sz="3600"/>
              <a:t>Stress management techniques</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875" t="18222" r="22875" b="9111"/>
          <a:stretch/>
        </p:blipFill>
        <p:spPr bwMode="auto">
          <a:xfrm>
            <a:off x="6567337" y="2962331"/>
            <a:ext cx="221324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endCxn id="4" idx="0"/>
          </p:cNvCxnSpPr>
          <p:nvPr/>
        </p:nvCxnSpPr>
        <p:spPr>
          <a:xfrm flipV="1">
            <a:off x="11825137" y="6288077"/>
            <a:ext cx="2322376" cy="972108"/>
          </a:xfrm>
          <a:prstGeom prst="line">
            <a:avLst/>
          </a:prstGeom>
          <a:ln>
            <a:solidFill>
              <a:schemeClr val="bg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4" idx="2"/>
          </p:cNvCxnSpPr>
          <p:nvPr/>
        </p:nvCxnSpPr>
        <p:spPr>
          <a:xfrm>
            <a:off x="11825137" y="7368197"/>
            <a:ext cx="2322376" cy="864096"/>
          </a:xfrm>
          <a:prstGeom prst="line">
            <a:avLst/>
          </a:prstGeom>
          <a:ln>
            <a:solidFill>
              <a:schemeClr val="bg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230E56D-DD79-423E-AF5A-C0E1AEB403ED}"/>
              </a:ext>
            </a:extLst>
          </p:cNvPr>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6E974C72-2661-4C55-AF73-DD758CE78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30292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8568952" cy="4392488"/>
          </a:xfrm>
        </p:spPr>
        <p:txBody>
          <a:bodyPr/>
          <a:lstStyle/>
          <a:p>
            <a:r>
              <a:rPr lang="en-GB"/>
              <a:t>Mindfulness and meditation</a:t>
            </a:r>
          </a:p>
          <a:p>
            <a:endParaRPr lang="en-GB"/>
          </a:p>
          <a:p>
            <a:r>
              <a:rPr lang="en-GB"/>
              <a:t>Yoga</a:t>
            </a:r>
          </a:p>
          <a:p>
            <a:endParaRPr lang="en-GB"/>
          </a:p>
          <a:p>
            <a:r>
              <a:rPr lang="en-GB"/>
              <a:t>Lifestyle – sleep, exercise and diet</a:t>
            </a:r>
          </a:p>
        </p:txBody>
      </p:sp>
      <p:sp>
        <p:nvSpPr>
          <p:cNvPr id="3" name="Title 2"/>
          <p:cNvSpPr>
            <a:spLocks noGrp="1"/>
          </p:cNvSpPr>
          <p:nvPr>
            <p:ph type="title"/>
          </p:nvPr>
        </p:nvSpPr>
        <p:spPr/>
        <p:txBody>
          <a:bodyPr>
            <a:normAutofit/>
          </a:bodyPr>
          <a:lstStyle/>
          <a:p>
            <a:r>
              <a:rPr lang="en-GB" sz="3200"/>
              <a:t>What can you do to improve your mental health and wellbeing?</a:t>
            </a:r>
          </a:p>
        </p:txBody>
      </p:sp>
      <p:pic>
        <p:nvPicPr>
          <p:cNvPr id="2050" name="Picture 2" descr="Image result for wellbe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874" y="2947974"/>
            <a:ext cx="3101926" cy="3289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ycling image">
            <a:extLst>
              <a:ext uri="{FF2B5EF4-FFF2-40B4-BE49-F238E27FC236}">
                <a16:creationId xmlns:a16="http://schemas.microsoft.com/office/drawing/2014/main" id="{B894AB18-215D-47BE-B4A2-7A1013C7A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668237"/>
            <a:ext cx="2628900" cy="131102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975A226-19F7-4FAA-A756-D3026D82EAC5}"/>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25C875EF-8E7A-4956-A449-AA82D7BC2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321033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254" y="2308988"/>
            <a:ext cx="8568951" cy="4538570"/>
          </a:xfrm>
        </p:spPr>
        <p:txBody>
          <a:bodyPr>
            <a:normAutofit/>
          </a:bodyPr>
          <a:lstStyle/>
          <a:p>
            <a:r>
              <a:rPr lang="en-GB"/>
              <a:t>COVID-19, self-care and safety</a:t>
            </a:r>
          </a:p>
          <a:p>
            <a:r>
              <a:rPr lang="en-GB"/>
              <a:t>Challenges related to COVID-19 and</a:t>
            </a:r>
          </a:p>
          <a:p>
            <a:pPr marL="0" indent="0">
              <a:buNone/>
            </a:pPr>
            <a:r>
              <a:rPr lang="en-GB"/>
              <a:t>    possible impacts on mental health and wellbeing</a:t>
            </a:r>
          </a:p>
          <a:p>
            <a:r>
              <a:rPr lang="en-GB"/>
              <a:t>Self-care </a:t>
            </a:r>
          </a:p>
          <a:p>
            <a:r>
              <a:rPr lang="en-GB"/>
              <a:t>Stress management techniques</a:t>
            </a:r>
          </a:p>
          <a:p>
            <a:r>
              <a:rPr lang="en-GB"/>
              <a:t>CBT techniques - Discussion</a:t>
            </a:r>
          </a:p>
          <a:p>
            <a:r>
              <a:rPr lang="en-GB"/>
              <a:t>Relevant resources</a:t>
            </a:r>
          </a:p>
        </p:txBody>
      </p:sp>
      <p:sp>
        <p:nvSpPr>
          <p:cNvPr id="3" name="Title 2"/>
          <p:cNvSpPr>
            <a:spLocks noGrp="1"/>
          </p:cNvSpPr>
          <p:nvPr>
            <p:ph type="title"/>
          </p:nvPr>
        </p:nvSpPr>
        <p:spPr/>
        <p:txBody>
          <a:bodyPr/>
          <a:lstStyle/>
          <a:p>
            <a:r>
              <a:rPr lang="en-GB"/>
              <a:t>Overview</a:t>
            </a:r>
          </a:p>
        </p:txBody>
      </p:sp>
      <p:pic>
        <p:nvPicPr>
          <p:cNvPr id="6148" name="Picture 4" descr="http://cdn.vectorstock.com/i/composite/68,92/teamwork-meeting-people-vector-8468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22" y="3609432"/>
            <a:ext cx="2953286" cy="26407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F700B95-FC2D-4AF0-B8C9-7043555E060E}"/>
              </a:ext>
            </a:extLst>
          </p:cNvPr>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B041935C-9D28-4EC7-81E9-872D889EE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165304"/>
            <a:ext cx="8611101" cy="519274"/>
          </a:xfrm>
          <a:prstGeom prst="rect">
            <a:avLst/>
          </a:prstGeom>
        </p:spPr>
      </p:pic>
    </p:spTree>
    <p:extLst>
      <p:ext uri="{BB962C8B-B14F-4D97-AF65-F5344CB8AC3E}">
        <p14:creationId xmlns:p14="http://schemas.microsoft.com/office/powerpoint/2010/main" val="294950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19" y="2060848"/>
            <a:ext cx="8568953" cy="4065315"/>
          </a:xfrm>
        </p:spPr>
        <p:txBody>
          <a:bodyPr/>
          <a:lstStyle/>
          <a:p>
            <a:r>
              <a:rPr lang="en-GB"/>
              <a:t>Breathing exercise (use breath to verify your emotions):</a:t>
            </a:r>
          </a:p>
          <a:p>
            <a:pPr>
              <a:buFont typeface="Arial" panose="020B0604020202020204" pitchFamily="34" charset="0"/>
              <a:buChar char="•"/>
            </a:pPr>
            <a:r>
              <a:rPr lang="en-GB"/>
              <a:t>Find a quiet space</a:t>
            </a:r>
          </a:p>
          <a:p>
            <a:pPr marL="0" indent="0">
              <a:buNone/>
            </a:pPr>
            <a:endParaRPr lang="en-GB"/>
          </a:p>
          <a:p>
            <a:pPr>
              <a:buFont typeface="Arial" panose="020B0604020202020204" pitchFamily="34" charset="0"/>
              <a:buChar char="•"/>
            </a:pPr>
            <a:r>
              <a:rPr lang="en-GB"/>
              <a:t>Spend a few minutes noticing your breathing</a:t>
            </a:r>
          </a:p>
          <a:p>
            <a:pPr marL="0" indent="0">
              <a:buNone/>
            </a:pPr>
            <a:endParaRPr lang="en-GB"/>
          </a:p>
          <a:p>
            <a:pPr>
              <a:buFont typeface="Arial" panose="020B0604020202020204" pitchFamily="34" charset="0"/>
              <a:buChar char="•"/>
            </a:pPr>
            <a:r>
              <a:rPr lang="en-GB"/>
              <a:t>Feel your breath entering and leaving your nose, chest and stomach</a:t>
            </a:r>
          </a:p>
          <a:p>
            <a:pPr marL="0" indent="0">
              <a:buNone/>
            </a:pPr>
            <a:endParaRPr lang="en-GB"/>
          </a:p>
        </p:txBody>
      </p:sp>
      <p:sp>
        <p:nvSpPr>
          <p:cNvPr id="3" name="Title 2"/>
          <p:cNvSpPr>
            <a:spLocks noGrp="1"/>
          </p:cNvSpPr>
          <p:nvPr>
            <p:ph type="title"/>
          </p:nvPr>
        </p:nvSpPr>
        <p:spPr/>
        <p:txBody>
          <a:bodyPr>
            <a:normAutofit fontScale="90000"/>
          </a:bodyPr>
          <a:lstStyle/>
          <a:p>
            <a:r>
              <a:rPr lang="en-GB"/>
              <a:t>Mindfulness based daily exercises (1)</a:t>
            </a:r>
            <a:br>
              <a:rPr lang="en-GB"/>
            </a:br>
            <a:endParaRPr lang="en-GB"/>
          </a:p>
        </p:txBody>
      </p:sp>
      <p:sp>
        <p:nvSpPr>
          <p:cNvPr id="4" name="Footer Placeholder 3">
            <a:extLst>
              <a:ext uri="{FF2B5EF4-FFF2-40B4-BE49-F238E27FC236}">
                <a16:creationId xmlns:a16="http://schemas.microsoft.com/office/drawing/2014/main" id="{67C994C0-07E9-4214-A10E-D495878D51AB}"/>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4FE11222-0EAD-42AD-BA01-078B66421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95500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16832"/>
            <a:ext cx="8568952" cy="4569371"/>
          </a:xfrm>
        </p:spPr>
        <p:txBody>
          <a:bodyPr>
            <a:normAutofit fontScale="92500" lnSpcReduction="10000"/>
          </a:bodyPr>
          <a:lstStyle/>
          <a:p>
            <a:r>
              <a:rPr lang="en-GB"/>
              <a:t>Body scan meditation to reduce strain and improve relaxation:</a:t>
            </a:r>
          </a:p>
          <a:p>
            <a:pPr marL="0" indent="0">
              <a:buNone/>
            </a:pPr>
            <a:endParaRPr lang="en-GB"/>
          </a:p>
          <a:p>
            <a:pPr>
              <a:buFont typeface="Arial" panose="020B0604020202020204" pitchFamily="34" charset="0"/>
              <a:buChar char="•"/>
            </a:pPr>
            <a:r>
              <a:rPr lang="en-GB"/>
              <a:t>Find a quiet and comfortable space </a:t>
            </a:r>
          </a:p>
          <a:p>
            <a:pPr marL="0" indent="0">
              <a:buNone/>
            </a:pPr>
            <a:endParaRPr lang="en-GB"/>
          </a:p>
          <a:p>
            <a:pPr>
              <a:buFont typeface="Arial" panose="020B0604020202020204" pitchFamily="34" charset="0"/>
              <a:buChar char="•"/>
            </a:pPr>
            <a:r>
              <a:rPr lang="en-GB"/>
              <a:t>Start with your breath as a focus, and then slowly move through each part of your body starting with the tips of your toes, paying particular attention to the way it feels and whether there’s any tension there</a:t>
            </a:r>
          </a:p>
          <a:p>
            <a:pPr marL="0" indent="0">
              <a:buNone/>
            </a:pPr>
            <a:endParaRPr lang="en-GB"/>
          </a:p>
          <a:p>
            <a:pPr>
              <a:buFont typeface="Arial" panose="020B0604020202020204" pitchFamily="34" charset="0"/>
              <a:buChar char="•"/>
            </a:pPr>
            <a:r>
              <a:rPr lang="en-GB"/>
              <a:t>Take some breaths, and feel the muscles in that area relax</a:t>
            </a:r>
          </a:p>
          <a:p>
            <a:pPr>
              <a:buFont typeface="Arial" panose="020B0604020202020204" pitchFamily="34" charset="0"/>
              <a:buChar char="•"/>
            </a:pPr>
            <a:endParaRPr lang="en-GB"/>
          </a:p>
          <a:p>
            <a:pPr>
              <a:buFont typeface="Arial" panose="020B0604020202020204" pitchFamily="34" charset="0"/>
              <a:buChar char="•"/>
            </a:pPr>
            <a:r>
              <a:rPr lang="en-GB"/>
              <a:t>Move onto the next part of your body until you work all the way up to your facial muscles and top of your head</a:t>
            </a:r>
          </a:p>
          <a:p>
            <a:pPr>
              <a:buFont typeface="Arial" panose="020B0604020202020204" pitchFamily="34" charset="0"/>
              <a:buChar char="•"/>
            </a:pPr>
            <a:endParaRPr lang="en-GB"/>
          </a:p>
          <a:p>
            <a:pPr>
              <a:buFont typeface="Arial" panose="020B0604020202020204" pitchFamily="34" charset="0"/>
              <a:buChar char="•"/>
            </a:pPr>
            <a:endParaRPr lang="en-GB"/>
          </a:p>
        </p:txBody>
      </p:sp>
      <p:sp>
        <p:nvSpPr>
          <p:cNvPr id="3" name="Title 2"/>
          <p:cNvSpPr>
            <a:spLocks noGrp="1"/>
          </p:cNvSpPr>
          <p:nvPr>
            <p:ph type="title"/>
          </p:nvPr>
        </p:nvSpPr>
        <p:spPr/>
        <p:txBody>
          <a:bodyPr>
            <a:normAutofit fontScale="90000"/>
          </a:bodyPr>
          <a:lstStyle/>
          <a:p>
            <a:r>
              <a:rPr lang="en-GB"/>
              <a:t>Mindfulness based daily exercises (2)</a:t>
            </a:r>
            <a:br>
              <a:rPr lang="en-GB"/>
            </a:br>
            <a:endParaRPr lang="en-GB"/>
          </a:p>
        </p:txBody>
      </p:sp>
      <p:sp>
        <p:nvSpPr>
          <p:cNvPr id="4" name="Footer Placeholder 3">
            <a:extLst>
              <a:ext uri="{FF2B5EF4-FFF2-40B4-BE49-F238E27FC236}">
                <a16:creationId xmlns:a16="http://schemas.microsoft.com/office/drawing/2014/main" id="{8E688BD2-81AD-4936-8461-1B236E59C86D}"/>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CC7D07C4-C002-4854-A463-96A95C736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07427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D9DF-4086-405B-8F04-197E33FDC0C0}"/>
              </a:ext>
            </a:extLst>
          </p:cNvPr>
          <p:cNvSpPr>
            <a:spLocks noGrp="1"/>
          </p:cNvSpPr>
          <p:nvPr>
            <p:ph type="title"/>
          </p:nvPr>
        </p:nvSpPr>
        <p:spPr/>
        <p:txBody>
          <a:bodyPr>
            <a:normAutofit fontScale="90000"/>
          </a:bodyPr>
          <a:lstStyle/>
          <a:p>
            <a:r>
              <a:rPr lang="en-IE"/>
              <a:t/>
            </a:r>
            <a:br>
              <a:rPr lang="en-IE"/>
            </a:br>
            <a:r>
              <a:rPr lang="en-IE"/>
              <a:t/>
            </a:r>
            <a:br>
              <a:rPr lang="en-IE"/>
            </a:br>
            <a:endParaRPr lang="en-IE"/>
          </a:p>
        </p:txBody>
      </p:sp>
      <p:sp>
        <p:nvSpPr>
          <p:cNvPr id="3" name="Content Placeholder 2">
            <a:extLst>
              <a:ext uri="{FF2B5EF4-FFF2-40B4-BE49-F238E27FC236}">
                <a16:creationId xmlns:a16="http://schemas.microsoft.com/office/drawing/2014/main" id="{0EEA5443-9C9B-44DD-911E-10F43D97D19F}"/>
              </a:ext>
            </a:extLst>
          </p:cNvPr>
          <p:cNvSpPr>
            <a:spLocks noGrp="1"/>
          </p:cNvSpPr>
          <p:nvPr>
            <p:ph idx="1"/>
          </p:nvPr>
        </p:nvSpPr>
        <p:spPr/>
        <p:txBody>
          <a:bodyPr/>
          <a:lstStyle/>
          <a:p>
            <a:endParaRPr lang="en-IE"/>
          </a:p>
        </p:txBody>
      </p:sp>
      <p:pic>
        <p:nvPicPr>
          <p:cNvPr id="4" name="Picture 5">
            <a:extLst>
              <a:ext uri="{FF2B5EF4-FFF2-40B4-BE49-F238E27FC236}">
                <a16:creationId xmlns:a16="http://schemas.microsoft.com/office/drawing/2014/main" id="{6AEC390A-4D3B-4848-89A8-CA51EC46C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50" t="6667" r="21918" b="5333"/>
          <a:stretch>
            <a:fillRect/>
          </a:stretch>
        </p:blipFill>
        <p:spPr bwMode="auto">
          <a:xfrm>
            <a:off x="0" y="2574925"/>
            <a:ext cx="536575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5">
            <a:extLst>
              <a:ext uri="{FF2B5EF4-FFF2-40B4-BE49-F238E27FC236}">
                <a16:creationId xmlns:a16="http://schemas.microsoft.com/office/drawing/2014/main" id="{7AC8F566-9EA3-41D2-8805-20D43E1B8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1727652"/>
            <a:ext cx="5980112"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1">
            <a:extLst>
              <a:ext uri="{FF2B5EF4-FFF2-40B4-BE49-F238E27FC236}">
                <a16:creationId xmlns:a16="http://schemas.microsoft.com/office/drawing/2014/main" id="{8D9E059A-8BDD-4723-A3D3-C044847D6EDC}"/>
              </a:ext>
            </a:extLst>
          </p:cNvPr>
          <p:cNvSpPr txBox="1">
            <a:spLocks noChangeArrowheads="1"/>
          </p:cNvSpPr>
          <p:nvPr/>
        </p:nvSpPr>
        <p:spPr bwMode="auto">
          <a:xfrm>
            <a:off x="0" y="211138"/>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IE" sz="2400" b="1" kern="0">
                <a:solidFill>
                  <a:schemeClr val="bg1"/>
                </a:solidFill>
                <a:latin typeface="Arial" panose="020B0604020202020204" pitchFamily="34" charset="0"/>
              </a:rPr>
              <a:t>Online self-management for depressive symptoms and depression: The </a:t>
            </a:r>
            <a:r>
              <a:rPr lang="en-IE" sz="2400" b="1" kern="0" err="1">
                <a:solidFill>
                  <a:schemeClr val="bg1"/>
                </a:solidFill>
                <a:latin typeface="Arial" panose="020B0604020202020204" pitchFamily="34" charset="0"/>
              </a:rPr>
              <a:t>iFightDepression</a:t>
            </a:r>
            <a:r>
              <a:rPr lang="en-IE" sz="2400" b="1" kern="0">
                <a:solidFill>
                  <a:schemeClr val="bg1"/>
                </a:solidFill>
                <a:latin typeface="Arial" panose="020B0604020202020204" pitchFamily="34" charset="0"/>
              </a:rPr>
              <a:t> tool</a:t>
            </a:r>
          </a:p>
          <a:p>
            <a:pPr algn="ctr" eaLnBrk="1" hangingPunct="1">
              <a:defRPr/>
            </a:pPr>
            <a:r>
              <a:rPr lang="en-IE" sz="2400">
                <a:solidFill>
                  <a:srgbClr val="FF0000"/>
                </a:solidFill>
                <a:hlinkClick r:id="rId4">
                  <a:extLst>
                    <a:ext uri="{A12FA001-AC4F-418D-AE19-62706E023703}">
                      <ahyp:hlinkClr xmlns:ahyp="http://schemas.microsoft.com/office/drawing/2018/hyperlinkcolor" xmlns="" val="tx"/>
                    </a:ext>
                  </a:extLst>
                </a:hlinkClick>
              </a:rPr>
              <a:t>https://ifightdepression.com/en/</a:t>
            </a:r>
            <a:endParaRPr lang="en-IE" sz="2400" b="1" kern="0">
              <a:solidFill>
                <a:srgbClr val="FF0000"/>
              </a:solidFill>
              <a:latin typeface="Arial" panose="020B0604020202020204" pitchFamily="34" charset="0"/>
            </a:endParaRPr>
          </a:p>
          <a:p>
            <a:pPr eaLnBrk="1" hangingPunct="1">
              <a:defRPr/>
            </a:pPr>
            <a:endParaRPr lang="en-US" b="1">
              <a:solidFill>
                <a:srgbClr val="00FFFF"/>
              </a:solidFill>
              <a:cs typeface="Arial" charset="0"/>
            </a:endParaRPr>
          </a:p>
        </p:txBody>
      </p:sp>
      <p:sp>
        <p:nvSpPr>
          <p:cNvPr id="6" name="TextBox 5">
            <a:extLst>
              <a:ext uri="{FF2B5EF4-FFF2-40B4-BE49-F238E27FC236}">
                <a16:creationId xmlns:a16="http://schemas.microsoft.com/office/drawing/2014/main" id="{75DF2255-D440-45C3-B572-A3D86E24CEBB}"/>
              </a:ext>
            </a:extLst>
          </p:cNvPr>
          <p:cNvSpPr txBox="1"/>
          <p:nvPr/>
        </p:nvSpPr>
        <p:spPr>
          <a:xfrm>
            <a:off x="5785658" y="6275942"/>
            <a:ext cx="1947969" cy="584775"/>
          </a:xfrm>
          <a:prstGeom prst="rect">
            <a:avLst/>
          </a:prstGeom>
          <a:noFill/>
        </p:spPr>
        <p:txBody>
          <a:bodyPr wrap="none" rtlCol="0">
            <a:spAutoFit/>
          </a:bodyPr>
          <a:lstStyle/>
          <a:p>
            <a:r>
              <a:rPr lang="en-IE" sz="1600" i="1"/>
              <a:t>Arensman et al, 2015;</a:t>
            </a:r>
          </a:p>
          <a:p>
            <a:r>
              <a:rPr lang="en-IE" sz="1600" i="1" err="1"/>
              <a:t>Oehler</a:t>
            </a:r>
            <a:r>
              <a:rPr lang="en-IE" sz="1600" i="1"/>
              <a:t> et al, 2019</a:t>
            </a:r>
          </a:p>
        </p:txBody>
      </p:sp>
      <p:sp>
        <p:nvSpPr>
          <p:cNvPr id="8" name="Footer Placeholder 7">
            <a:extLst>
              <a:ext uri="{FF2B5EF4-FFF2-40B4-BE49-F238E27FC236}">
                <a16:creationId xmlns:a16="http://schemas.microsoft.com/office/drawing/2014/main" id="{03E219F7-B4B3-49C4-B204-21082FF9714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091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98F01-D74B-4631-9BB2-79B7B6B4EFC2}"/>
              </a:ext>
            </a:extLst>
          </p:cNvPr>
          <p:cNvSpPr>
            <a:spLocks noGrp="1"/>
          </p:cNvSpPr>
          <p:nvPr>
            <p:ph type="title"/>
          </p:nvPr>
        </p:nvSpPr>
        <p:spPr>
          <a:xfrm>
            <a:off x="684213" y="120650"/>
            <a:ext cx="8229600" cy="1143000"/>
          </a:xfrm>
        </p:spPr>
        <p:txBody>
          <a:bodyPr>
            <a:normAutofit/>
          </a:bodyPr>
          <a:lstStyle/>
          <a:p>
            <a:pPr algn="ctr">
              <a:defRPr/>
            </a:pPr>
            <a:r>
              <a:rPr lang="en-GB" sz="2800" err="1">
                <a:solidFill>
                  <a:schemeClr val="bg1"/>
                </a:solidFill>
                <a:latin typeface="Arial" panose="020B0604020202020204" pitchFamily="34" charset="0"/>
              </a:rPr>
              <a:t>iFightDepression</a:t>
            </a:r>
            <a:r>
              <a:rPr lang="en-GB" sz="2800">
                <a:solidFill>
                  <a:schemeClr val="bg1"/>
                </a:solidFill>
                <a:latin typeface="Arial" panose="020B0604020202020204" pitchFamily="34" charset="0"/>
              </a:rPr>
              <a:t> tool – </a:t>
            </a:r>
            <a:br>
              <a:rPr lang="en-GB" sz="2800">
                <a:solidFill>
                  <a:schemeClr val="bg1"/>
                </a:solidFill>
                <a:latin typeface="Arial" panose="020B0604020202020204" pitchFamily="34" charset="0"/>
              </a:rPr>
            </a:br>
            <a:r>
              <a:rPr lang="en-GB" sz="2800">
                <a:solidFill>
                  <a:schemeClr val="bg1"/>
                </a:solidFill>
                <a:latin typeface="Arial" panose="020B0604020202020204" pitchFamily="34" charset="0"/>
              </a:rPr>
              <a:t>Example Module 2</a:t>
            </a:r>
          </a:p>
        </p:txBody>
      </p:sp>
      <p:pic>
        <p:nvPicPr>
          <p:cNvPr id="26627" name="Picture 2">
            <a:extLst>
              <a:ext uri="{FF2B5EF4-FFF2-40B4-BE49-F238E27FC236}">
                <a16:creationId xmlns:a16="http://schemas.microsoft.com/office/drawing/2014/main" id="{1D1B34A0-F6AA-4687-AFAC-898C996F5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35" t="6946" r="18214" b="4337"/>
          <a:stretch>
            <a:fillRect/>
          </a:stretch>
        </p:blipFill>
        <p:spPr bwMode="auto">
          <a:xfrm>
            <a:off x="230187" y="1263650"/>
            <a:ext cx="8683626" cy="4816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442E4049-33DE-43EE-8D43-1D3EB21EE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D0AB3-5300-47C8-ADDB-8128AABBFF38}"/>
              </a:ext>
            </a:extLst>
          </p:cNvPr>
          <p:cNvSpPr>
            <a:spLocks noGrp="1"/>
          </p:cNvSpPr>
          <p:nvPr>
            <p:ph idx="1"/>
          </p:nvPr>
        </p:nvSpPr>
        <p:spPr>
          <a:xfrm>
            <a:off x="611560" y="1988840"/>
            <a:ext cx="7408333" cy="3450696"/>
          </a:xfrm>
        </p:spPr>
        <p:txBody>
          <a:bodyPr>
            <a:normAutofit fontScale="70000" lnSpcReduction="20000"/>
          </a:bodyPr>
          <a:lstStyle/>
          <a:p>
            <a:pPr marL="0" indent="0">
              <a:buNone/>
            </a:pPr>
            <a:r>
              <a:rPr lang="en-IE" b="1"/>
              <a:t>Information</a:t>
            </a:r>
          </a:p>
          <a:p>
            <a:r>
              <a:rPr lang="en-IE"/>
              <a:t>World Health Organisation (WHO) - </a:t>
            </a:r>
            <a:r>
              <a:rPr lang="en-IE">
                <a:hlinkClick r:id="rId2"/>
              </a:rPr>
              <a:t>https://www.who.int/docs/default-source/coronaviruse/mental-health-considerations.pdf?sfvrsn=6d3578af_8</a:t>
            </a:r>
            <a:endParaRPr lang="en-IE"/>
          </a:p>
          <a:p>
            <a:pPr marL="0" indent="0">
              <a:buNone/>
            </a:pPr>
            <a:endParaRPr lang="en-IE"/>
          </a:p>
          <a:p>
            <a:r>
              <a:rPr lang="en-IE"/>
              <a:t>Health Service Executive (HSE) - </a:t>
            </a:r>
            <a:r>
              <a:rPr lang="en-IE">
                <a:hlinkClick r:id="rId3"/>
              </a:rPr>
              <a:t>https://www2.hse.ie/wellbeing/mental-health/minding-your-mental-health-during-the-coronavirus-outbreak.html</a:t>
            </a:r>
            <a:endParaRPr lang="en-IE"/>
          </a:p>
          <a:p>
            <a:pPr marL="0" indent="0">
              <a:buNone/>
            </a:pPr>
            <a:endParaRPr lang="en-IE"/>
          </a:p>
          <a:p>
            <a:r>
              <a:rPr lang="en-IE"/>
              <a:t>Mental Health Ireland - </a:t>
            </a:r>
            <a:r>
              <a:rPr lang="en-IE">
                <a:hlinkClick r:id="rId4"/>
              </a:rPr>
              <a:t>https://www.mentalhealthireland.ie/news-events/five-ways-tough-times/</a:t>
            </a:r>
            <a:endParaRPr lang="en-IE"/>
          </a:p>
          <a:p>
            <a:pPr marL="0" indent="0">
              <a:buNone/>
            </a:pPr>
            <a:endParaRPr lang="en-IE"/>
          </a:p>
          <a:p>
            <a:r>
              <a:rPr lang="en-IE"/>
              <a:t>Centre for Disease Control and Prevention - </a:t>
            </a:r>
            <a:r>
              <a:rPr lang="en-IE">
                <a:hlinkClick r:id="rId5"/>
              </a:rPr>
              <a:t>https://www.cdc.gov/coronavirus/2019-ncov/prepare/managing-stress-anxiety.html</a:t>
            </a:r>
            <a:endParaRPr lang="en-IE"/>
          </a:p>
          <a:p>
            <a:pPr marL="0" indent="0">
              <a:buNone/>
            </a:pPr>
            <a:endParaRPr lang="en-IE"/>
          </a:p>
          <a:p>
            <a:endParaRPr lang="en-IE"/>
          </a:p>
        </p:txBody>
      </p:sp>
      <p:sp>
        <p:nvSpPr>
          <p:cNvPr id="3" name="Title 2">
            <a:extLst>
              <a:ext uri="{FF2B5EF4-FFF2-40B4-BE49-F238E27FC236}">
                <a16:creationId xmlns:a16="http://schemas.microsoft.com/office/drawing/2014/main" id="{9AC99886-A8DB-468F-B835-123B3222A91F}"/>
              </a:ext>
            </a:extLst>
          </p:cNvPr>
          <p:cNvSpPr>
            <a:spLocks noGrp="1"/>
          </p:cNvSpPr>
          <p:nvPr>
            <p:ph type="title"/>
          </p:nvPr>
        </p:nvSpPr>
        <p:spPr/>
        <p:txBody>
          <a:bodyPr/>
          <a:lstStyle/>
          <a:p>
            <a:r>
              <a:rPr lang="en-IE"/>
              <a:t>Relevant resources</a:t>
            </a:r>
          </a:p>
        </p:txBody>
      </p:sp>
      <p:sp>
        <p:nvSpPr>
          <p:cNvPr id="4" name="Footer Placeholder 3">
            <a:extLst>
              <a:ext uri="{FF2B5EF4-FFF2-40B4-BE49-F238E27FC236}">
                <a16:creationId xmlns:a16="http://schemas.microsoft.com/office/drawing/2014/main" id="{4E095AAA-D4CF-4C39-9622-3E33DE98CC81}"/>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81CCF241-9319-4A1C-89D1-5B49CC443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83217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DA9E1-BE48-4F24-8321-EE11A0CBC705}"/>
              </a:ext>
            </a:extLst>
          </p:cNvPr>
          <p:cNvSpPr>
            <a:spLocks noGrp="1"/>
          </p:cNvSpPr>
          <p:nvPr>
            <p:ph idx="1"/>
          </p:nvPr>
        </p:nvSpPr>
        <p:spPr>
          <a:xfrm>
            <a:off x="611560" y="1988840"/>
            <a:ext cx="7408333" cy="3450696"/>
          </a:xfrm>
        </p:spPr>
        <p:txBody>
          <a:bodyPr>
            <a:normAutofit fontScale="62500" lnSpcReduction="20000"/>
          </a:bodyPr>
          <a:lstStyle/>
          <a:p>
            <a:pPr marL="0" indent="0">
              <a:buNone/>
            </a:pPr>
            <a:r>
              <a:rPr lang="en-IE" b="1" dirty="0"/>
              <a:t>Infographics and Q&amp;A session:</a:t>
            </a:r>
          </a:p>
          <a:p>
            <a:r>
              <a:rPr lang="en-IE" dirty="0"/>
              <a:t>·         Coping with stress during COVID-19: </a:t>
            </a:r>
            <a:r>
              <a:rPr lang="en-IE" dirty="0">
                <a:hlinkClick r:id="rId2"/>
              </a:rPr>
              <a:t>https://www.who.int/docs/default-source/coronaviruse/coping-with-stress.pdf?sfvrsn=9845bc3a_2</a:t>
            </a:r>
            <a:endParaRPr lang="en-IE" dirty="0"/>
          </a:p>
          <a:p>
            <a:pPr marL="0" indent="0">
              <a:buNone/>
            </a:pPr>
            <a:endParaRPr lang="en-IE" dirty="0"/>
          </a:p>
          <a:p>
            <a:r>
              <a:rPr lang="en-IE" dirty="0"/>
              <a:t>·         For children during COVID-19: </a:t>
            </a:r>
            <a:r>
              <a:rPr lang="en-IE" dirty="0">
                <a:hlinkClick r:id="rId3"/>
              </a:rPr>
              <a:t>https://www.who.int/docs/default-source/coronaviruse/helping-children-cope-with-stress-print.pdf?sfvrsn=f3a063ff_2</a:t>
            </a:r>
            <a:endParaRPr lang="en-IE" dirty="0"/>
          </a:p>
          <a:p>
            <a:pPr marL="0" indent="0">
              <a:buNone/>
            </a:pPr>
            <a:endParaRPr lang="en-IE" dirty="0"/>
          </a:p>
          <a:p>
            <a:r>
              <a:rPr lang="en-IE" dirty="0"/>
              <a:t>·         Q&amp;A session with expert WHO HQ staff member on MHPSS aspects of COVID-19: </a:t>
            </a:r>
            <a:r>
              <a:rPr lang="en-IE" dirty="0">
                <a:hlinkClick r:id="rId4"/>
              </a:rPr>
              <a:t>https://twitter.com/WHO/status/1237372330696798208?s=20</a:t>
            </a:r>
            <a:endParaRPr lang="en-IE" dirty="0"/>
          </a:p>
          <a:p>
            <a:pPr marL="0" indent="0">
              <a:buNone/>
            </a:pPr>
            <a:endParaRPr lang="en-IE" u="sng" dirty="0"/>
          </a:p>
          <a:p>
            <a:pPr marL="0" indent="0">
              <a:buNone/>
            </a:pPr>
            <a:r>
              <a:rPr lang="en-IE" b="1" dirty="0">
                <a:solidFill>
                  <a:srgbClr val="000066"/>
                </a:solidFill>
              </a:rPr>
              <a:t>Working from home:</a:t>
            </a:r>
          </a:p>
          <a:p>
            <a:pPr marL="0" indent="0">
              <a:buNone/>
            </a:pPr>
            <a:endParaRPr lang="en-IE" dirty="0"/>
          </a:p>
          <a:p>
            <a:r>
              <a:rPr lang="en-IE" dirty="0"/>
              <a:t>Five tips for working at home during COVID-19: </a:t>
            </a:r>
            <a:r>
              <a:rPr lang="en-IE" dirty="0">
                <a:hlinkClick r:id="rId5"/>
              </a:rPr>
              <a:t>https://www.psychologytoday.com/intl/blog/digital-leaders/202003/5-tips-working-home-amid-covid-19</a:t>
            </a:r>
            <a:endParaRPr lang="en-IE" dirty="0"/>
          </a:p>
          <a:p>
            <a:pPr marL="0" indent="0">
              <a:buNone/>
            </a:pPr>
            <a:endParaRPr lang="en-IE" dirty="0"/>
          </a:p>
          <a:p>
            <a:endParaRPr lang="en-IE" dirty="0"/>
          </a:p>
          <a:p>
            <a:endParaRPr lang="en-IE" dirty="0"/>
          </a:p>
        </p:txBody>
      </p:sp>
      <p:sp>
        <p:nvSpPr>
          <p:cNvPr id="3" name="Title 2">
            <a:extLst>
              <a:ext uri="{FF2B5EF4-FFF2-40B4-BE49-F238E27FC236}">
                <a16:creationId xmlns:a16="http://schemas.microsoft.com/office/drawing/2014/main" id="{73E9CBA3-E8DF-499C-9F17-6C089FC1CD46}"/>
              </a:ext>
            </a:extLst>
          </p:cNvPr>
          <p:cNvSpPr>
            <a:spLocks noGrp="1"/>
          </p:cNvSpPr>
          <p:nvPr>
            <p:ph type="title"/>
          </p:nvPr>
        </p:nvSpPr>
        <p:spPr/>
        <p:txBody>
          <a:bodyPr/>
          <a:lstStyle/>
          <a:p>
            <a:r>
              <a:rPr lang="en-IE"/>
              <a:t>Relevant resources</a:t>
            </a:r>
          </a:p>
        </p:txBody>
      </p:sp>
      <p:sp>
        <p:nvSpPr>
          <p:cNvPr id="4" name="Footer Placeholder 3">
            <a:extLst>
              <a:ext uri="{FF2B5EF4-FFF2-40B4-BE49-F238E27FC236}">
                <a16:creationId xmlns:a16="http://schemas.microsoft.com/office/drawing/2014/main" id="{6B45EAEC-F54A-44EA-821A-1FD34A3DB274}"/>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923A870F-7713-4501-A723-8056DDE965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51178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a:t>Stay well and Connected!</a:t>
            </a:r>
          </a:p>
        </p:txBody>
      </p:sp>
      <p:pic>
        <p:nvPicPr>
          <p:cNvPr id="5" name="Content Placeholder 4" descr="https://www.mercurynews.com/wp-content/uploads/2020/03/sjm-reak-One-Good-Thing-European-Caregivers_73453631.jpg?w=525">
            <a:extLst>
              <a:ext uri="{FF2B5EF4-FFF2-40B4-BE49-F238E27FC236}">
                <a16:creationId xmlns:a16="http://schemas.microsoft.com/office/drawing/2014/main" id="{6A002506-7B44-4C8F-B961-4CA38C87C07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34156"/>
            <a:ext cx="4208362" cy="4816008"/>
          </a:xfrm>
          <a:prstGeom prst="rect">
            <a:avLst/>
          </a:prstGeom>
          <a:noFill/>
          <a:ln>
            <a:noFill/>
          </a:ln>
        </p:spPr>
      </p:pic>
      <p:pic>
        <p:nvPicPr>
          <p:cNvPr id="1026" name="Picture 2" descr="A woman plays music from her balcony in Milan. Photograph: New York Times">
            <a:extLst>
              <a:ext uri="{FF2B5EF4-FFF2-40B4-BE49-F238E27FC236}">
                <a16:creationId xmlns:a16="http://schemas.microsoft.com/office/drawing/2014/main" id="{0DFDD5F5-29DA-4C20-9E0B-42BC858E3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34156"/>
            <a:ext cx="439248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o men play guitar and flute from the balcony of their home.">
            <a:extLst>
              <a:ext uri="{FF2B5EF4-FFF2-40B4-BE49-F238E27FC236}">
                <a16:creationId xmlns:a16="http://schemas.microsoft.com/office/drawing/2014/main" id="{BDCA4AB7-FFBD-4CA1-8DCE-DAB5E890B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4066260"/>
            <a:ext cx="4392488" cy="218390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319D97E-5CC7-4BEC-B543-3C7E0053FC70}"/>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653FC908-02DD-4B57-92C6-4B5ADCD549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38" y="6322890"/>
            <a:ext cx="8611101" cy="466790"/>
          </a:xfrm>
          <a:prstGeom prst="rect">
            <a:avLst/>
          </a:prstGeom>
        </p:spPr>
      </p:pic>
    </p:spTree>
    <p:extLst>
      <p:ext uri="{BB962C8B-B14F-4D97-AF65-F5344CB8AC3E}">
        <p14:creationId xmlns:p14="http://schemas.microsoft.com/office/powerpoint/2010/main" val="362256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CC17D0-80BD-47EB-8714-7E3BC20EBC78}"/>
              </a:ext>
            </a:extLst>
          </p:cNvPr>
          <p:cNvSpPr>
            <a:spLocks noGrp="1"/>
          </p:cNvSpPr>
          <p:nvPr>
            <p:ph type="ftr" sz="quarter" idx="11"/>
          </p:nvPr>
        </p:nvSpPr>
        <p:spPr/>
        <p:txBody>
          <a:bodyPr/>
          <a:lstStyle/>
          <a:p>
            <a:endParaRPr lang="en-GB"/>
          </a:p>
        </p:txBody>
      </p:sp>
      <p:sp>
        <p:nvSpPr>
          <p:cNvPr id="4" name="Title 3">
            <a:extLst>
              <a:ext uri="{FF2B5EF4-FFF2-40B4-BE49-F238E27FC236}">
                <a16:creationId xmlns:a16="http://schemas.microsoft.com/office/drawing/2014/main" id="{AF729FA8-C901-4131-816D-459CFB62C992}"/>
              </a:ext>
            </a:extLst>
          </p:cNvPr>
          <p:cNvSpPr>
            <a:spLocks noGrp="1"/>
          </p:cNvSpPr>
          <p:nvPr>
            <p:ph type="title"/>
          </p:nvPr>
        </p:nvSpPr>
        <p:spPr/>
        <p:txBody>
          <a:bodyPr/>
          <a:lstStyle/>
          <a:p>
            <a:endParaRPr lang="en-IE"/>
          </a:p>
        </p:txBody>
      </p:sp>
      <p:sp>
        <p:nvSpPr>
          <p:cNvPr id="5" name="Content Placeholder 4">
            <a:extLst>
              <a:ext uri="{FF2B5EF4-FFF2-40B4-BE49-F238E27FC236}">
                <a16:creationId xmlns:a16="http://schemas.microsoft.com/office/drawing/2014/main" id="{3569B34E-6BE2-4D88-B698-57988002EC92}"/>
              </a:ext>
            </a:extLst>
          </p:cNvPr>
          <p:cNvSpPr>
            <a:spLocks noGrp="1"/>
          </p:cNvSpPr>
          <p:nvPr>
            <p:ph idx="1"/>
          </p:nvPr>
        </p:nvSpPr>
        <p:spPr>
          <a:xfrm>
            <a:off x="773763" y="3933056"/>
            <a:ext cx="7408862" cy="1858970"/>
          </a:xfrm>
          <a:prstGeom prst="rect">
            <a:avLst/>
          </a:prstGeom>
        </p:spPr>
        <p:txBody>
          <a:bodyPr wrap="square">
            <a:spAutoFit/>
          </a:bodyPr>
          <a:lstStyle/>
          <a:p>
            <a:pPr marL="0" indent="0" algn="ctr">
              <a:buNone/>
            </a:pPr>
            <a:r>
              <a:rPr lang="en-GB" sz="1400">
                <a:latin typeface="Calibri" pitchFamily="34" charset="0"/>
              </a:rPr>
              <a:t>  </a:t>
            </a:r>
            <a:r>
              <a:rPr lang="en-GB" sz="1400">
                <a:cs typeface="Calibri" panose="020F0502020204030204" pitchFamily="34" charset="0"/>
              </a:rPr>
              <a:t>Professor Ella Arensman</a:t>
            </a:r>
          </a:p>
          <a:p>
            <a:pPr marL="0" indent="0" algn="ctr">
              <a:buNone/>
            </a:pPr>
            <a:r>
              <a:rPr lang="en-GB" sz="1400">
                <a:cs typeface="Calibri" panose="020F0502020204030204" pitchFamily="34" charset="0"/>
              </a:rPr>
              <a:t>National Suicide Research Foundation &amp; School of Public Health</a:t>
            </a:r>
          </a:p>
          <a:p>
            <a:pPr marL="0" indent="0" algn="ctr">
              <a:buNone/>
            </a:pPr>
            <a:r>
              <a:rPr lang="en-GB" sz="1400">
                <a:cs typeface="Calibri" panose="020F0502020204030204" pitchFamily="34" charset="0"/>
              </a:rPr>
              <a:t>WHO Collaborating Centre on Surveillance and Research in Suicide Prevention</a:t>
            </a:r>
          </a:p>
          <a:p>
            <a:pPr marL="0" indent="0" algn="ctr">
              <a:buNone/>
            </a:pPr>
            <a:r>
              <a:rPr lang="en-GB" sz="1400">
                <a:cs typeface="Calibri" panose="020F0502020204030204" pitchFamily="34" charset="0"/>
              </a:rPr>
              <a:t>University College Cork, Ireland</a:t>
            </a:r>
          </a:p>
          <a:p>
            <a:pPr marL="0" indent="0" algn="ctr">
              <a:buNone/>
            </a:pPr>
            <a:r>
              <a:rPr lang="en-GB" sz="1400">
                <a:cs typeface="Calibri" panose="020F0502020204030204" pitchFamily="34" charset="0"/>
              </a:rPr>
              <a:t>International Association for Suicide Prevention</a:t>
            </a:r>
          </a:p>
          <a:p>
            <a:pPr marL="0" indent="0" algn="ctr">
              <a:buNone/>
            </a:pPr>
            <a:r>
              <a:rPr lang="en-GB" sz="1400">
                <a:cs typeface="Calibri" panose="020F0502020204030204" pitchFamily="34" charset="0"/>
              </a:rPr>
              <a:t>E-mail: </a:t>
            </a:r>
            <a:r>
              <a:rPr lang="en-GB" sz="1400">
                <a:cs typeface="Calibri" panose="020F0502020204030204" pitchFamily="34" charset="0"/>
                <a:hlinkClick r:id="rId2"/>
              </a:rPr>
              <a:t>ella.arensman@ucc.ie</a:t>
            </a:r>
            <a:r>
              <a:rPr lang="en-GB" sz="1400">
                <a:cs typeface="Calibri" panose="020F0502020204030204" pitchFamily="34" charset="0"/>
              </a:rPr>
              <a:t> </a:t>
            </a:r>
            <a:r>
              <a:rPr lang="en-GB" sz="1400">
                <a:cs typeface="Calibri" panose="020F0502020204030204" pitchFamily="34" charset="0"/>
                <a:hlinkClick r:id="rId3"/>
              </a:rPr>
              <a:t>/ fenella.ryan@ucc.ie</a:t>
            </a:r>
            <a:endParaRPr lang="en-GB" sz="1400">
              <a:cs typeface="Calibri" panose="020F0502020204030204" pitchFamily="34" charset="0"/>
            </a:endParaRPr>
          </a:p>
          <a:p>
            <a:pPr marL="0" indent="0" algn="ctr">
              <a:buNone/>
            </a:pPr>
            <a:endParaRPr lang="en-GB" sz="1400">
              <a:cs typeface="Calibri" panose="020F0502020204030204" pitchFamily="34" charset="0"/>
            </a:endParaRPr>
          </a:p>
        </p:txBody>
      </p:sp>
      <p:pic>
        <p:nvPicPr>
          <p:cNvPr id="6" name="Picture 5">
            <a:extLst>
              <a:ext uri="{FF2B5EF4-FFF2-40B4-BE49-F238E27FC236}">
                <a16:creationId xmlns:a16="http://schemas.microsoft.com/office/drawing/2014/main" id="{754C1745-0718-4231-92E8-67CA5E28A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316504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D1CB4-4C72-4144-A3BE-C904DE4C4E8A}"/>
              </a:ext>
            </a:extLst>
          </p:cNvPr>
          <p:cNvSpPr>
            <a:spLocks noGrp="1"/>
          </p:cNvSpPr>
          <p:nvPr>
            <p:ph type="title"/>
          </p:nvPr>
        </p:nvSpPr>
        <p:spPr/>
        <p:txBody>
          <a:bodyPr>
            <a:normAutofit/>
          </a:bodyPr>
          <a:lstStyle/>
          <a:p>
            <a:r>
              <a:rPr lang="en-IE" sz="3200"/>
              <a:t>COVID-19, self-care and safety</a:t>
            </a:r>
          </a:p>
        </p:txBody>
      </p:sp>
      <p:sp>
        <p:nvSpPr>
          <p:cNvPr id="4" name="Rectangle 3">
            <a:extLst>
              <a:ext uri="{FF2B5EF4-FFF2-40B4-BE49-F238E27FC236}">
                <a16:creationId xmlns:a16="http://schemas.microsoft.com/office/drawing/2014/main" id="{3C62BF0A-FFA0-409D-8206-7DFE7AE5CD2A}"/>
              </a:ext>
            </a:extLst>
          </p:cNvPr>
          <p:cNvSpPr/>
          <p:nvPr/>
        </p:nvSpPr>
        <p:spPr>
          <a:xfrm>
            <a:off x="457200" y="1916832"/>
            <a:ext cx="8820472" cy="3658374"/>
          </a:xfrm>
          <a:prstGeom prst="rect">
            <a:avLst/>
          </a:prstGeom>
        </p:spPr>
        <p:txBody>
          <a:bodyPr wrap="square">
            <a:spAutoFit/>
          </a:bodyPr>
          <a:lstStyle/>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Definition COVID-19 is a disease caused by a coronavirus, a highly contagious virus that affects the respiratory tract. It is transmitted from one person to another. </a:t>
            </a:r>
          </a:p>
          <a:p>
            <a:pPr>
              <a:lnSpc>
                <a:spcPct val="107000"/>
              </a:lnSpc>
              <a:spcAft>
                <a:spcPts val="800"/>
              </a:spcAft>
            </a:pP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A pandemic occurs when a new virus spreads throughout the world. Since humans are not protected against the new virus, a greater number of people become sick. </a:t>
            </a:r>
          </a:p>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Transmission of the virus:</a:t>
            </a:r>
          </a:p>
          <a:p>
            <a:pPr marL="285750" indent="-285750">
              <a:lnSpc>
                <a:spcPct val="107000"/>
              </a:lnSpc>
              <a:spcAft>
                <a:spcPts val="800"/>
              </a:spcAft>
              <a:buFont typeface="Arial" panose="020B0604020202020204" pitchFamily="34" charset="0"/>
              <a:buChar char="•"/>
            </a:pPr>
            <a:r>
              <a:rPr lang="en-IE">
                <a:latin typeface="Calibri" panose="020F0502020204030204" pitchFamily="34" charset="0"/>
                <a:ea typeface="Calibri" panose="020F0502020204030204" pitchFamily="34" charset="0"/>
                <a:cs typeface="Times New Roman" panose="02020603050405020304" pitchFamily="18" charset="0"/>
              </a:rPr>
              <a:t>The coronavirus COVID-19 is very easily transmitted by tiny droplets that are expelled </a:t>
            </a:r>
          </a:p>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      into the air when an infected person coughs or sneezes. </a:t>
            </a:r>
          </a:p>
          <a:p>
            <a:pPr marL="285750" indent="-285750">
              <a:lnSpc>
                <a:spcPct val="107000"/>
              </a:lnSpc>
              <a:spcAft>
                <a:spcPts val="800"/>
              </a:spcAft>
              <a:buFont typeface="Arial" panose="020B0604020202020204" pitchFamily="34" charset="0"/>
              <a:buChar char="•"/>
            </a:pPr>
            <a:r>
              <a:rPr lang="en-IE">
                <a:latin typeface="Calibri" panose="020F0502020204030204" pitchFamily="34" charset="0"/>
                <a:ea typeface="Calibri" panose="020F0502020204030204" pitchFamily="34" charset="0"/>
                <a:cs typeface="Times New Roman" panose="02020603050405020304" pitchFamily="18" charset="0"/>
              </a:rPr>
              <a:t>If the person covers their nose and mouth when sneezing or coughing, the droplets will land in their elbow, upper arm, mask, facial tissue or handkerchief. </a:t>
            </a:r>
          </a:p>
        </p:txBody>
      </p:sp>
      <p:pic>
        <p:nvPicPr>
          <p:cNvPr id="8" name="Picture 7" descr="A picture containing knife&#10;&#10;Description automatically generated">
            <a:extLst>
              <a:ext uri="{FF2B5EF4-FFF2-40B4-BE49-F238E27FC236}">
                <a16:creationId xmlns:a16="http://schemas.microsoft.com/office/drawing/2014/main" id="{652D043E-0DF6-4A76-B7D6-BC140CE2D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165304"/>
            <a:ext cx="2888436" cy="55716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0019252-CFB5-48A8-9DBC-90D1DC891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142" y="6309320"/>
            <a:ext cx="1723984" cy="413146"/>
          </a:xfrm>
          <a:prstGeom prst="rect">
            <a:avLst/>
          </a:prstGeom>
        </p:spPr>
      </p:pic>
    </p:spTree>
    <p:extLst>
      <p:ext uri="{BB962C8B-B14F-4D97-AF65-F5344CB8AC3E}">
        <p14:creationId xmlns:p14="http://schemas.microsoft.com/office/powerpoint/2010/main" val="205841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2149E-5054-4233-B04C-C0E88F0A12F9}"/>
              </a:ext>
            </a:extLst>
          </p:cNvPr>
          <p:cNvSpPr>
            <a:spLocks noGrp="1"/>
          </p:cNvSpPr>
          <p:nvPr>
            <p:ph idx="1"/>
          </p:nvPr>
        </p:nvSpPr>
        <p:spPr>
          <a:xfrm>
            <a:off x="251520" y="1916832"/>
            <a:ext cx="8435280" cy="4314807"/>
          </a:xfrm>
        </p:spPr>
        <p:txBody>
          <a:bodyPr>
            <a:normAutofit lnSpcReduction="10000"/>
          </a:bodyPr>
          <a:lstStyle/>
          <a:p>
            <a:pPr marL="0" indent="0">
              <a:lnSpc>
                <a:spcPct val="107000"/>
              </a:lnSpc>
              <a:spcAft>
                <a:spcPts val="800"/>
              </a:spcAft>
              <a:buNone/>
            </a:pPr>
            <a:r>
              <a:rPr lang="en-IE" sz="2000">
                <a:solidFill>
                  <a:srgbClr val="000000"/>
                </a:solidFill>
                <a:ea typeface="Calibri" panose="020F0502020204030204" pitchFamily="34" charset="0"/>
                <a:cs typeface="Times New Roman" panose="02020603050405020304" pitchFamily="18" charset="0"/>
              </a:rPr>
              <a:t>Risk of becoming infected by the coronavirus (COVID-19) when: </a:t>
            </a:r>
          </a:p>
          <a:p>
            <a:pPr>
              <a:lnSpc>
                <a:spcPct val="107000"/>
              </a:lnSpc>
              <a:spcAft>
                <a:spcPts val="800"/>
              </a:spcAft>
              <a:buFont typeface="Arial" panose="020B0604020202020204" pitchFamily="34" charset="0"/>
              <a:buChar char="•"/>
            </a:pPr>
            <a:r>
              <a:rPr lang="en-IE" sz="2000">
                <a:solidFill>
                  <a:srgbClr val="000000"/>
                </a:solidFill>
                <a:ea typeface="Calibri" panose="020F0502020204030204" pitchFamily="34" charset="0"/>
                <a:cs typeface="Times New Roman" panose="02020603050405020304" pitchFamily="18" charset="0"/>
              </a:rPr>
              <a:t>We touch a contaminated object or surface with our hands then touch our face, symptoms develop on average from 5 to 7 days after contamination, but may appear between 2 and 12 days. </a:t>
            </a:r>
          </a:p>
          <a:p>
            <a:pPr>
              <a:lnSpc>
                <a:spcPct val="107000"/>
              </a:lnSpc>
              <a:spcAft>
                <a:spcPts val="800"/>
              </a:spcAft>
              <a:buFont typeface="Arial" panose="020B0604020202020204" pitchFamily="34" charset="0"/>
              <a:buChar char="•"/>
            </a:pPr>
            <a:r>
              <a:rPr lang="en-IE" sz="2000">
                <a:solidFill>
                  <a:srgbClr val="000000"/>
                </a:solidFill>
                <a:ea typeface="Calibri" panose="020F0502020204030204" pitchFamily="34" charset="0"/>
                <a:cs typeface="Times New Roman" panose="02020603050405020304" pitchFamily="18" charset="0"/>
              </a:rPr>
              <a:t>To be prudent, 14 days of isolation is recommended. Coronavirus propagates during close contact between people. </a:t>
            </a:r>
          </a:p>
          <a:p>
            <a:pPr marL="0" indent="0">
              <a:lnSpc>
                <a:spcPct val="107000"/>
              </a:lnSpc>
              <a:spcAft>
                <a:spcPts val="800"/>
              </a:spcAft>
              <a:buNone/>
            </a:pPr>
            <a:r>
              <a:rPr lang="en-IE" sz="2000">
                <a:solidFill>
                  <a:srgbClr val="000000"/>
                </a:solidFill>
                <a:ea typeface="Calibri" panose="020F0502020204030204" pitchFamily="34" charset="0"/>
                <a:cs typeface="Times New Roman" panose="02020603050405020304" pitchFamily="18" charset="0"/>
              </a:rPr>
              <a:t>Close contact can occur when: </a:t>
            </a:r>
          </a:p>
          <a:p>
            <a:pPr>
              <a:buFont typeface="Arial" panose="020B0604020202020204" pitchFamily="34" charset="0"/>
              <a:buChar char="•"/>
            </a:pPr>
            <a:r>
              <a:rPr lang="en-IE" sz="2000">
                <a:solidFill>
                  <a:srgbClr val="000000"/>
                </a:solidFill>
                <a:ea typeface="Calibri" panose="020F0502020204030204" pitchFamily="34" charset="0"/>
                <a:cs typeface="Times New Roman" panose="02020603050405020304" pitchFamily="18" charset="0"/>
              </a:rPr>
              <a:t>Someone lives in the same home as an infected person </a:t>
            </a:r>
          </a:p>
          <a:p>
            <a:pPr>
              <a:buFont typeface="Arial" panose="020B0604020202020204" pitchFamily="34" charset="0"/>
              <a:buChar char="•"/>
            </a:pPr>
            <a:r>
              <a:rPr lang="en-IE" sz="2000">
                <a:solidFill>
                  <a:srgbClr val="000000"/>
                </a:solidFill>
                <a:ea typeface="Calibri" panose="020F0502020204030204" pitchFamily="34" charset="0"/>
                <a:cs typeface="Times New Roman" panose="02020603050405020304" pitchFamily="18" charset="0"/>
              </a:rPr>
              <a:t>Someone provides care to an infected person </a:t>
            </a:r>
          </a:p>
          <a:p>
            <a:pPr>
              <a:buFont typeface="Arial" panose="020B0604020202020204" pitchFamily="34" charset="0"/>
              <a:buChar char="•"/>
            </a:pPr>
            <a:r>
              <a:rPr lang="en-IE" sz="2000">
                <a:solidFill>
                  <a:srgbClr val="000000"/>
                </a:solidFill>
                <a:ea typeface="Calibri" panose="020F0502020204030204" pitchFamily="34" charset="0"/>
                <a:cs typeface="Times New Roman" panose="02020603050405020304" pitchFamily="18" charset="0"/>
              </a:rPr>
              <a:t>People gather in public places, work settings and meetings; Therefore, social distancing (2 metres) is crucial</a:t>
            </a:r>
          </a:p>
          <a:p>
            <a:pPr marL="0" indent="0">
              <a:buNone/>
            </a:pPr>
            <a:endParaRPr lang="en-IE" sz="2000">
              <a:solidFill>
                <a:srgbClr val="000000"/>
              </a:solidFill>
              <a:ea typeface="Calibri" panose="020F0502020204030204" pitchFamily="34" charset="0"/>
              <a:cs typeface="Times New Roman" panose="02020603050405020304" pitchFamily="18" charset="0"/>
            </a:endParaRPr>
          </a:p>
          <a:p>
            <a:endParaRPr lang="en-IE"/>
          </a:p>
        </p:txBody>
      </p:sp>
      <p:sp>
        <p:nvSpPr>
          <p:cNvPr id="3" name="Title 2">
            <a:extLst>
              <a:ext uri="{FF2B5EF4-FFF2-40B4-BE49-F238E27FC236}">
                <a16:creationId xmlns:a16="http://schemas.microsoft.com/office/drawing/2014/main" id="{69EB24EE-64CF-402C-8C45-E4529C88E849}"/>
              </a:ext>
            </a:extLst>
          </p:cNvPr>
          <p:cNvSpPr>
            <a:spLocks noGrp="1"/>
          </p:cNvSpPr>
          <p:nvPr>
            <p:ph type="title"/>
          </p:nvPr>
        </p:nvSpPr>
        <p:spPr/>
        <p:txBody>
          <a:bodyPr>
            <a:normAutofit/>
          </a:bodyPr>
          <a:lstStyle/>
          <a:p>
            <a:r>
              <a:rPr lang="en-IE" sz="3200"/>
              <a:t>COVID-19, self-care and safety</a:t>
            </a:r>
          </a:p>
        </p:txBody>
      </p:sp>
      <p:sp>
        <p:nvSpPr>
          <p:cNvPr id="4" name="Footer Placeholder 3">
            <a:extLst>
              <a:ext uri="{FF2B5EF4-FFF2-40B4-BE49-F238E27FC236}">
                <a16:creationId xmlns:a16="http://schemas.microsoft.com/office/drawing/2014/main" id="{52262B99-33C2-418E-88F8-E2F5B2E942CF}"/>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94E472E2-C2A8-404C-9BDB-849C7567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65356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CA948-8B47-4561-80BF-FE1484DF2DDC}"/>
              </a:ext>
            </a:extLst>
          </p:cNvPr>
          <p:cNvSpPr>
            <a:spLocks noGrp="1"/>
          </p:cNvSpPr>
          <p:nvPr>
            <p:ph idx="1"/>
          </p:nvPr>
        </p:nvSpPr>
        <p:spPr>
          <a:xfrm>
            <a:off x="457200" y="1700808"/>
            <a:ext cx="8579296" cy="4425355"/>
          </a:xfrm>
        </p:spPr>
        <p:txBody>
          <a:bodyPr>
            <a:normAutofit/>
          </a:bodyPr>
          <a:lstStyle/>
          <a:p>
            <a:pPr>
              <a:buFont typeface="Arial" panose="020B0604020202020204" pitchFamily="34" charset="0"/>
              <a:buChar char="•"/>
            </a:pPr>
            <a:r>
              <a:rPr lang="en-IE" sz="2000">
                <a:solidFill>
                  <a:srgbClr val="000000"/>
                </a:solidFill>
              </a:rPr>
              <a:t>80% of infected individuals recover without any special treatment. </a:t>
            </a:r>
          </a:p>
          <a:p>
            <a:pPr>
              <a:buFont typeface="Arial" panose="020B0604020202020204" pitchFamily="34" charset="0"/>
              <a:buChar char="•"/>
            </a:pPr>
            <a:r>
              <a:rPr lang="en-IE" sz="2000">
                <a:solidFill>
                  <a:srgbClr val="000000"/>
                </a:solidFill>
              </a:rPr>
              <a:t>Some groups of people are at risk of dying from severe respiratory complications of a coronavirus infection, such as pneumonia or acute respiratory syndrome.</a:t>
            </a:r>
          </a:p>
          <a:p>
            <a:endParaRPr lang="en-IE" sz="2000">
              <a:solidFill>
                <a:srgbClr val="000000"/>
              </a:solidFill>
            </a:endParaRPr>
          </a:p>
          <a:p>
            <a:pPr>
              <a:buFont typeface="Arial" panose="020B0604020202020204" pitchFamily="34" charset="0"/>
              <a:buChar char="•"/>
            </a:pPr>
            <a:r>
              <a:rPr lang="en-IE" sz="2000">
                <a:solidFill>
                  <a:srgbClr val="000000"/>
                </a:solidFill>
              </a:rPr>
              <a:t>The following groups of people infected by the coronavirus (COVID-19) are at risk of dying: </a:t>
            </a:r>
          </a:p>
          <a:p>
            <a:pPr marL="0" indent="0">
              <a:buNone/>
            </a:pPr>
            <a:r>
              <a:rPr lang="en-IE" sz="2000">
                <a:solidFill>
                  <a:srgbClr val="000000"/>
                </a:solidFill>
              </a:rPr>
              <a:t>• People aged 70 and older</a:t>
            </a:r>
          </a:p>
          <a:p>
            <a:pPr marL="0" indent="0">
              <a:buNone/>
            </a:pPr>
            <a:r>
              <a:rPr lang="en-IE" sz="2000">
                <a:solidFill>
                  <a:srgbClr val="000000"/>
                </a:solidFill>
              </a:rPr>
              <a:t>• People with the following underlying conditions:</a:t>
            </a:r>
          </a:p>
          <a:p>
            <a:pPr marL="0" indent="0">
              <a:buNone/>
            </a:pPr>
            <a:r>
              <a:rPr lang="en-IE" sz="2000">
                <a:solidFill>
                  <a:srgbClr val="000000"/>
                </a:solidFill>
              </a:rPr>
              <a:t>Chronic heart diseases, chronic pulmonary diseases, cancer and immune deficiency, diabetes</a:t>
            </a:r>
          </a:p>
        </p:txBody>
      </p:sp>
      <p:sp>
        <p:nvSpPr>
          <p:cNvPr id="3" name="Title 2">
            <a:extLst>
              <a:ext uri="{FF2B5EF4-FFF2-40B4-BE49-F238E27FC236}">
                <a16:creationId xmlns:a16="http://schemas.microsoft.com/office/drawing/2014/main" id="{6D3A2B70-D4A5-4EA8-988C-335AC4377705}"/>
              </a:ext>
            </a:extLst>
          </p:cNvPr>
          <p:cNvSpPr>
            <a:spLocks noGrp="1"/>
          </p:cNvSpPr>
          <p:nvPr>
            <p:ph type="title"/>
          </p:nvPr>
        </p:nvSpPr>
        <p:spPr/>
        <p:txBody>
          <a:bodyPr>
            <a:normAutofit/>
          </a:bodyPr>
          <a:lstStyle/>
          <a:p>
            <a:r>
              <a:rPr lang="en-IE" sz="3200"/>
              <a:t>COVID-19, self-care and safety</a:t>
            </a:r>
          </a:p>
        </p:txBody>
      </p:sp>
      <p:sp>
        <p:nvSpPr>
          <p:cNvPr id="4" name="Footer Placeholder 3">
            <a:extLst>
              <a:ext uri="{FF2B5EF4-FFF2-40B4-BE49-F238E27FC236}">
                <a16:creationId xmlns:a16="http://schemas.microsoft.com/office/drawing/2014/main" id="{3F7139BE-72BD-4C6B-9A00-C6D97344E6BE}"/>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5F5DE0D5-07C5-4342-943C-FE3B10D2A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0697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28A51-D52F-49EE-8DE4-012A8E60F563}"/>
              </a:ext>
            </a:extLst>
          </p:cNvPr>
          <p:cNvSpPr>
            <a:spLocks noGrp="1"/>
          </p:cNvSpPr>
          <p:nvPr>
            <p:ph idx="1"/>
          </p:nvPr>
        </p:nvSpPr>
        <p:spPr>
          <a:xfrm>
            <a:off x="299909" y="1997250"/>
            <a:ext cx="8363271" cy="4425355"/>
          </a:xfrm>
        </p:spPr>
        <p:txBody>
          <a:bodyPr>
            <a:normAutofit/>
          </a:bodyPr>
          <a:lstStyle/>
          <a:p>
            <a:pPr>
              <a:buFont typeface="Arial" panose="020B0604020202020204" pitchFamily="34" charset="0"/>
              <a:buChar char="•"/>
            </a:pPr>
            <a:r>
              <a:rPr lang="en-IE" sz="2000">
                <a:solidFill>
                  <a:srgbClr val="000000"/>
                </a:solidFill>
              </a:rPr>
              <a:t>Symptoms of the coronavirus disease (COVID-19) can resemble the common cold or be much more like severe respiratory diseases. </a:t>
            </a:r>
          </a:p>
          <a:p>
            <a:pPr marL="0" indent="0">
              <a:buNone/>
            </a:pPr>
            <a:endParaRPr lang="en-IE" sz="2000">
              <a:solidFill>
                <a:srgbClr val="000000"/>
              </a:solidFill>
            </a:endParaRPr>
          </a:p>
          <a:p>
            <a:pPr>
              <a:buFont typeface="Arial" panose="020B0604020202020204" pitchFamily="34" charset="0"/>
              <a:buChar char="•"/>
            </a:pPr>
            <a:r>
              <a:rPr lang="en-IE" sz="2000">
                <a:solidFill>
                  <a:srgbClr val="000000"/>
                </a:solidFill>
              </a:rPr>
              <a:t>Frequent symptoms: </a:t>
            </a:r>
          </a:p>
          <a:p>
            <a:pPr marL="0" indent="0">
              <a:buNone/>
            </a:pPr>
            <a:r>
              <a:rPr lang="en-IE" sz="2000">
                <a:solidFill>
                  <a:srgbClr val="000000"/>
                </a:solidFill>
              </a:rPr>
              <a:t>    Cough, fever, extreme fatigue</a:t>
            </a:r>
          </a:p>
          <a:p>
            <a:pPr marL="0" indent="0">
              <a:buNone/>
            </a:pPr>
            <a:endParaRPr lang="en-IE" sz="2000">
              <a:solidFill>
                <a:srgbClr val="000000"/>
              </a:solidFill>
            </a:endParaRPr>
          </a:p>
          <a:p>
            <a:pPr>
              <a:buFont typeface="Arial" panose="020B0604020202020204" pitchFamily="34" charset="0"/>
              <a:buChar char="•"/>
            </a:pPr>
            <a:r>
              <a:rPr lang="en-IE" sz="2000">
                <a:solidFill>
                  <a:srgbClr val="000000"/>
                </a:solidFill>
              </a:rPr>
              <a:t>Severe symptoms (1 case out of 6):</a:t>
            </a:r>
          </a:p>
          <a:p>
            <a:pPr marL="0" indent="0">
              <a:buNone/>
            </a:pPr>
            <a:r>
              <a:rPr lang="en-IE" sz="2000">
                <a:solidFill>
                  <a:srgbClr val="000000"/>
                </a:solidFill>
              </a:rPr>
              <a:t>    Cough, difficulty breathing (</a:t>
            </a:r>
            <a:r>
              <a:rPr lang="en-IE" sz="2000" err="1">
                <a:solidFill>
                  <a:srgbClr val="000000"/>
                </a:solidFill>
              </a:rPr>
              <a:t>dyspnea</a:t>
            </a:r>
            <a:r>
              <a:rPr lang="en-IE" sz="2000">
                <a:solidFill>
                  <a:srgbClr val="000000"/>
                </a:solidFill>
              </a:rPr>
              <a:t>), fever, pneumonia  </a:t>
            </a:r>
          </a:p>
          <a:p>
            <a:pPr marL="0" indent="0">
              <a:buNone/>
            </a:pPr>
            <a:r>
              <a:rPr lang="en-IE" sz="2000">
                <a:solidFill>
                  <a:srgbClr val="000000"/>
                </a:solidFill>
              </a:rPr>
              <a:t>    extreme fatigue</a:t>
            </a:r>
          </a:p>
        </p:txBody>
      </p:sp>
      <p:sp>
        <p:nvSpPr>
          <p:cNvPr id="3" name="Title 2">
            <a:extLst>
              <a:ext uri="{FF2B5EF4-FFF2-40B4-BE49-F238E27FC236}">
                <a16:creationId xmlns:a16="http://schemas.microsoft.com/office/drawing/2014/main" id="{1A908100-A00E-49BA-9D68-59E25F2804E9}"/>
              </a:ext>
            </a:extLst>
          </p:cNvPr>
          <p:cNvSpPr>
            <a:spLocks noGrp="1"/>
          </p:cNvSpPr>
          <p:nvPr>
            <p:ph type="title"/>
          </p:nvPr>
        </p:nvSpPr>
        <p:spPr/>
        <p:txBody>
          <a:bodyPr>
            <a:normAutofit/>
          </a:bodyPr>
          <a:lstStyle/>
          <a:p>
            <a:r>
              <a:rPr lang="en-IE" sz="3200"/>
              <a:t>COVID-19 symptoms</a:t>
            </a:r>
          </a:p>
        </p:txBody>
      </p:sp>
      <p:sp>
        <p:nvSpPr>
          <p:cNvPr id="4" name="Footer Placeholder 3">
            <a:extLst>
              <a:ext uri="{FF2B5EF4-FFF2-40B4-BE49-F238E27FC236}">
                <a16:creationId xmlns:a16="http://schemas.microsoft.com/office/drawing/2014/main" id="{2F8C0C4A-F44D-4BA9-A213-29985F1B84BE}"/>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D7ABB803-FD34-4922-96E3-EF0B0120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29102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3630D-E4A6-4FEE-9522-C36C415CA036}"/>
              </a:ext>
            </a:extLst>
          </p:cNvPr>
          <p:cNvSpPr>
            <a:spLocks noGrp="1"/>
          </p:cNvSpPr>
          <p:nvPr>
            <p:ph idx="1"/>
          </p:nvPr>
        </p:nvSpPr>
        <p:spPr>
          <a:xfrm>
            <a:off x="251520" y="1325830"/>
            <a:ext cx="8640959" cy="5106896"/>
          </a:xfrm>
        </p:spPr>
        <p:txBody>
          <a:bodyPr>
            <a:normAutofit/>
          </a:bodyPr>
          <a:lstStyle/>
          <a:p>
            <a:pPr marL="0" indent="0">
              <a:buNone/>
            </a:pPr>
            <a:r>
              <a:rPr lang="en-IE" sz="1800" b="1"/>
              <a:t>Wash your hands OFTEN, in particular:</a:t>
            </a:r>
          </a:p>
          <a:p>
            <a:pPr marL="0" indent="0">
              <a:buNone/>
            </a:pPr>
            <a:r>
              <a:rPr lang="en-IE" sz="1800"/>
              <a:t>• Before touching your face (eyes, mouth, nose) </a:t>
            </a:r>
          </a:p>
          <a:p>
            <a:pPr marL="0" indent="0">
              <a:buNone/>
            </a:pPr>
            <a:r>
              <a:rPr lang="en-IE" sz="1800"/>
              <a:t>• After you cough, sneeze or blow my nose </a:t>
            </a:r>
          </a:p>
          <a:p>
            <a:pPr marL="0" indent="0">
              <a:buNone/>
            </a:pPr>
            <a:r>
              <a:rPr lang="en-IE" sz="1800"/>
              <a:t>• Before and after you provide care to a close friend or family member </a:t>
            </a:r>
          </a:p>
          <a:p>
            <a:pPr marL="0" indent="0">
              <a:buNone/>
            </a:pPr>
            <a:r>
              <a:rPr lang="en-IE" sz="1800"/>
              <a:t>• When my hands are visibly dirty or after I touch a dirty object </a:t>
            </a:r>
          </a:p>
          <a:p>
            <a:pPr marL="0" indent="0">
              <a:buNone/>
            </a:pPr>
            <a:r>
              <a:rPr lang="en-IE" sz="1800"/>
              <a:t>• Before and after you prepare meals </a:t>
            </a:r>
          </a:p>
          <a:p>
            <a:pPr marL="0" indent="0">
              <a:buNone/>
            </a:pPr>
            <a:r>
              <a:rPr lang="en-IE" sz="1800"/>
              <a:t>• Before and after you eat </a:t>
            </a:r>
          </a:p>
          <a:p>
            <a:pPr marL="0" indent="0">
              <a:buNone/>
            </a:pPr>
            <a:r>
              <a:rPr lang="en-IE" sz="1800"/>
              <a:t>• After using the toilet </a:t>
            </a:r>
          </a:p>
          <a:p>
            <a:pPr marL="0" indent="0">
              <a:buNone/>
            </a:pPr>
            <a:r>
              <a:rPr lang="en-IE" sz="1800"/>
              <a:t>• Before and after going to a public place</a:t>
            </a:r>
          </a:p>
          <a:p>
            <a:pPr marL="0" indent="0">
              <a:buNone/>
            </a:pPr>
            <a:endParaRPr lang="en-IE" sz="1800"/>
          </a:p>
          <a:p>
            <a:pPr>
              <a:buFont typeface="Arial" panose="020B0604020202020204" pitchFamily="34" charset="0"/>
              <a:buChar char="•"/>
            </a:pPr>
            <a:r>
              <a:rPr lang="en-IE" sz="1800" b="1"/>
              <a:t>What to use: </a:t>
            </a:r>
            <a:r>
              <a:rPr lang="en-IE" sz="1800"/>
              <a:t>It is recommended to wash hands with lukewarm water and soap or with a 60%-70% alcohol-based gel, foam or liquid.</a:t>
            </a:r>
          </a:p>
          <a:p>
            <a:pPr>
              <a:buFont typeface="Arial" panose="020B0604020202020204" pitchFamily="34" charset="0"/>
              <a:buChar char="•"/>
            </a:pPr>
            <a:r>
              <a:rPr lang="en-IE" sz="1800"/>
              <a:t>Wearing a protective mask is recommended if you are coughing or sneezing around other people. The mask will help to prevent contaminating them. </a:t>
            </a:r>
          </a:p>
          <a:p>
            <a:pPr marL="0" indent="0">
              <a:buNone/>
            </a:pPr>
            <a:endParaRPr lang="en-IE"/>
          </a:p>
        </p:txBody>
      </p:sp>
      <p:sp>
        <p:nvSpPr>
          <p:cNvPr id="3" name="Title 2">
            <a:extLst>
              <a:ext uri="{FF2B5EF4-FFF2-40B4-BE49-F238E27FC236}">
                <a16:creationId xmlns:a16="http://schemas.microsoft.com/office/drawing/2014/main" id="{DC75951F-6B3D-40B5-BEB6-8518BD618A35}"/>
              </a:ext>
            </a:extLst>
          </p:cNvPr>
          <p:cNvSpPr>
            <a:spLocks noGrp="1"/>
          </p:cNvSpPr>
          <p:nvPr>
            <p:ph type="title"/>
          </p:nvPr>
        </p:nvSpPr>
        <p:spPr/>
        <p:txBody>
          <a:bodyPr>
            <a:normAutofit/>
          </a:bodyPr>
          <a:lstStyle/>
          <a:p>
            <a:r>
              <a:rPr lang="en-IE" sz="3200"/>
              <a:t>COVID-19 and health advice</a:t>
            </a:r>
          </a:p>
        </p:txBody>
      </p:sp>
      <p:sp>
        <p:nvSpPr>
          <p:cNvPr id="4" name="Footer Placeholder 3">
            <a:extLst>
              <a:ext uri="{FF2B5EF4-FFF2-40B4-BE49-F238E27FC236}">
                <a16:creationId xmlns:a16="http://schemas.microsoft.com/office/drawing/2014/main" id="{A0C7B12B-B039-49B2-B763-D6B9485A660A}"/>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FE94F0A1-B484-47A2-87CE-D136DAB92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59934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CA0337-CF65-4E59-A5D0-6C9706ECE831}"/>
              </a:ext>
            </a:extLst>
          </p:cNvPr>
          <p:cNvSpPr>
            <a:spLocks noGrp="1"/>
          </p:cNvSpPr>
          <p:nvPr>
            <p:ph type="title"/>
          </p:nvPr>
        </p:nvSpPr>
        <p:spPr>
          <a:xfrm>
            <a:off x="626876" y="332656"/>
            <a:ext cx="8229600" cy="1252728"/>
          </a:xfrm>
        </p:spPr>
        <p:txBody>
          <a:bodyPr>
            <a:normAutofit/>
          </a:bodyPr>
          <a:lstStyle/>
          <a:p>
            <a:r>
              <a:rPr lang="en-IE" sz="2800" b="1">
                <a:solidFill>
                  <a:schemeClr val="bg1"/>
                </a:solidFill>
                <a:ea typeface="Times New Roman" panose="02020603050405020304" pitchFamily="18" charset="0"/>
                <a:cs typeface="Calibri" panose="020F0502020204030204" pitchFamily="34" charset="0"/>
              </a:rPr>
              <a:t>Possible impacts on people’s mental health</a:t>
            </a:r>
            <a:r>
              <a:rPr lang="en-IE" sz="2800">
                <a:solidFill>
                  <a:schemeClr val="bg1"/>
                </a:solidFill>
                <a:ea typeface="Calibri" panose="020F0502020204030204" pitchFamily="34" charset="0"/>
                <a:cs typeface="Calibri" panose="020F0502020204030204" pitchFamily="34" charset="0"/>
              </a:rPr>
              <a:t/>
            </a:r>
            <a:br>
              <a:rPr lang="en-IE" sz="2800">
                <a:solidFill>
                  <a:schemeClr val="bg1"/>
                </a:solidFill>
                <a:ea typeface="Calibri" panose="020F0502020204030204" pitchFamily="34" charset="0"/>
                <a:cs typeface="Calibri" panose="020F0502020204030204" pitchFamily="34" charset="0"/>
              </a:rPr>
            </a:br>
            <a:endParaRPr lang="en-IE" sz="2800">
              <a:solidFill>
                <a:schemeClr val="bg1"/>
              </a:solidFill>
              <a:cs typeface="Calibri" panose="020F0502020204030204" pitchFamily="34" charset="0"/>
            </a:endParaRPr>
          </a:p>
        </p:txBody>
      </p:sp>
      <p:sp>
        <p:nvSpPr>
          <p:cNvPr id="4" name="Rectangle 3">
            <a:extLst>
              <a:ext uri="{FF2B5EF4-FFF2-40B4-BE49-F238E27FC236}">
                <a16:creationId xmlns:a16="http://schemas.microsoft.com/office/drawing/2014/main" id="{82B2E286-F95C-4D15-ABE7-1D6DC0C695B2}"/>
              </a:ext>
            </a:extLst>
          </p:cNvPr>
          <p:cNvSpPr/>
          <p:nvPr/>
        </p:nvSpPr>
        <p:spPr>
          <a:xfrm>
            <a:off x="255832" y="836865"/>
            <a:ext cx="8544896" cy="5223225"/>
          </a:xfrm>
          <a:prstGeom prst="rect">
            <a:avLst/>
          </a:prstGeom>
        </p:spPr>
        <p:txBody>
          <a:bodyPr wrap="square">
            <a:spAutoFit/>
          </a:bodyPr>
          <a:lstStyle/>
          <a:p>
            <a:pPr>
              <a:lnSpc>
                <a:spcPct val="107000"/>
              </a:lnSpc>
              <a:spcAft>
                <a:spcPts val="800"/>
              </a:spcAft>
            </a:pPr>
            <a:endParaRPr lang="en-IE"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The COVID-19 pandemic is a new and challenging event. Some people might find it more worrying than others. </a:t>
            </a:r>
            <a:endParaRPr lang="en-IE">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Most people’s lives will change in some way over a period of days, weeks or months, but people also move into a ‘new routine’:</a:t>
            </a:r>
            <a:endParaRPr lang="en-IE">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E">
              <a:solidFill>
                <a:srgbClr val="2B3238"/>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You may experience some of the following:</a:t>
            </a:r>
            <a:endParaRPr lang="en-IE">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increased anxiety</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feeling stressed</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finding yourself excessively checking for symptoms, in yourself, or others</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becoming irritable more easily</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feeling insecure or unsettled</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a:solidFill>
                  <a:srgbClr val="2B3238"/>
                </a:solidFill>
                <a:latin typeface="Calibri" panose="020F0502020204030204" pitchFamily="34" charset="0"/>
                <a:ea typeface="Times New Roman" panose="02020603050405020304" pitchFamily="18" charset="0"/>
                <a:cs typeface="Calibri" panose="020F0502020204030204" pitchFamily="34" charset="0"/>
              </a:rPr>
              <a:t>fearing that normal aches and pains might be the virus</a:t>
            </a:r>
            <a:endParaRPr lang="en-IE">
              <a:solidFill>
                <a:srgbClr val="2B3238"/>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E4F2D98-EDC8-483C-AB36-680E5B864588}"/>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423ED970-B0E6-4140-BDBB-5E5C55831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214302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32C62-6A32-4C31-8DF0-F40A648A6B14}"/>
              </a:ext>
            </a:extLst>
          </p:cNvPr>
          <p:cNvSpPr>
            <a:spLocks noGrp="1"/>
          </p:cNvSpPr>
          <p:nvPr>
            <p:ph idx="1"/>
          </p:nvPr>
        </p:nvSpPr>
        <p:spPr>
          <a:xfrm>
            <a:off x="199111" y="1916832"/>
            <a:ext cx="8584634" cy="4300956"/>
          </a:xfrm>
        </p:spPr>
        <p:txBody>
          <a:bodyPr>
            <a:normAutofit fontScale="7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Times New Roman" panose="02020603050405020304" pitchFamily="18" charset="0"/>
                <a:cs typeface="Calibri" panose="020F0502020204030204" pitchFamily="34" charset="0"/>
              </a:rPr>
              <a:t>having trouble sleeping, nightmares</a:t>
            </a:r>
            <a:endParaRPr lang="en-IE" sz="2300">
              <a:solidFill>
                <a:srgbClr val="2B3238"/>
              </a:solidFill>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Times New Roman" panose="02020603050405020304" pitchFamily="18" charset="0"/>
                <a:cs typeface="Calibri" panose="020F0502020204030204" pitchFamily="34" charset="0"/>
              </a:rPr>
              <a:t>feeling helpless or a lack of control</a:t>
            </a:r>
            <a:endParaRPr lang="en-IE" sz="2300">
              <a:solidFill>
                <a:srgbClr val="2B3238"/>
              </a:solidFill>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Times New Roman" panose="02020603050405020304" pitchFamily="18" charset="0"/>
                <a:cs typeface="Calibri" panose="020F0502020204030204" pitchFamily="34" charset="0"/>
              </a:rPr>
              <a:t>having irrational thoughts</a:t>
            </a:r>
          </a:p>
          <a:p>
            <a:pPr marL="342900" lvl="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Calibri" panose="020F0502020204030204" pitchFamily="34" charset="0"/>
                <a:cs typeface="Calibri" panose="020F0502020204030204" pitchFamily="34" charset="0"/>
              </a:rPr>
              <a:t>being unable to handle intense feelings or physical sensations</a:t>
            </a:r>
          </a:p>
          <a:p>
            <a:pPr marL="342900" lvl="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Calibri" panose="020F0502020204030204" pitchFamily="34" charset="0"/>
                <a:cs typeface="Calibri" panose="020F0502020204030204" pitchFamily="34" charset="0"/>
              </a:rPr>
              <a:t>use/misuse  of alcohol or drugs</a:t>
            </a:r>
          </a:p>
          <a:p>
            <a:pPr marL="34290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Times New Roman" panose="02020603050405020304" pitchFamily="18" charset="0"/>
                <a:cs typeface="Calibri" panose="020F0502020204030204" pitchFamily="34" charset="0"/>
              </a:rPr>
              <a:t>feeling numb and empty</a:t>
            </a:r>
          </a:p>
          <a:p>
            <a:pPr marL="342900" indent="-342900">
              <a:lnSpc>
                <a:spcPct val="107000"/>
              </a:lnSpc>
              <a:spcAft>
                <a:spcPts val="800"/>
              </a:spcAft>
              <a:buSzPts val="1000"/>
              <a:buFont typeface="Symbol" panose="05050102010706020507" pitchFamily="18" charset="2"/>
              <a:buChar char=""/>
              <a:tabLst>
                <a:tab pos="457200" algn="l"/>
              </a:tabLst>
            </a:pPr>
            <a:r>
              <a:rPr lang="en-IE" sz="2300">
                <a:solidFill>
                  <a:srgbClr val="2B3238"/>
                </a:solidFill>
                <a:ea typeface="Times New Roman" panose="02020603050405020304" pitchFamily="18" charset="0"/>
                <a:cs typeface="Calibri" panose="020F0502020204030204" pitchFamily="34" charset="0"/>
              </a:rPr>
              <a:t>major changes in eating patterns</a:t>
            </a:r>
          </a:p>
          <a:p>
            <a:pPr marL="0" indent="0">
              <a:lnSpc>
                <a:spcPct val="107000"/>
              </a:lnSpc>
              <a:spcAft>
                <a:spcPts val="800"/>
              </a:spcAft>
              <a:buSzPts val="1000"/>
              <a:buNone/>
              <a:tabLst>
                <a:tab pos="457200" algn="l"/>
              </a:tabLst>
            </a:pPr>
            <a:endParaRPr lang="en-IE" sz="2300">
              <a:solidFill>
                <a:srgbClr val="2B3238"/>
              </a:solidFill>
              <a:ea typeface="Times New Roman" panose="02020603050405020304" pitchFamily="18" charset="0"/>
              <a:cs typeface="Calibri" panose="020F0502020204030204" pitchFamily="34" charset="0"/>
            </a:endParaRPr>
          </a:p>
          <a:p>
            <a:pPr marL="0" indent="0">
              <a:lnSpc>
                <a:spcPct val="107000"/>
              </a:lnSpc>
              <a:spcAft>
                <a:spcPts val="800"/>
              </a:spcAft>
              <a:buSzPts val="1000"/>
              <a:buNone/>
              <a:tabLst>
                <a:tab pos="457200" algn="l"/>
              </a:tabLst>
            </a:pPr>
            <a:r>
              <a:rPr lang="en-IE" sz="2300">
                <a:solidFill>
                  <a:srgbClr val="2B3238"/>
                </a:solidFill>
                <a:ea typeface="Times New Roman" panose="02020603050405020304" pitchFamily="18" charset="0"/>
                <a:cs typeface="Calibri" panose="020F0502020204030204" pitchFamily="34" charset="0"/>
              </a:rPr>
              <a:t>While some of these symptoms, may be a ‘normal reaction’ to an ‘abnormal situation’, if one or more of these symptoms persist over more than 2 weeks, it would be important to seek professional support.</a:t>
            </a:r>
          </a:p>
          <a:p>
            <a:pPr marL="342900" indent="-342900">
              <a:lnSpc>
                <a:spcPct val="107000"/>
              </a:lnSpc>
              <a:spcAft>
                <a:spcPts val="800"/>
              </a:spcAft>
              <a:buSzPts val="1000"/>
              <a:buFont typeface="Symbol" panose="05050102010706020507" pitchFamily="18" charset="2"/>
              <a:buChar char=""/>
              <a:tabLst>
                <a:tab pos="457200" algn="l"/>
              </a:tabLst>
            </a:pPr>
            <a:endParaRPr lang="en-IE" sz="1800">
              <a:solidFill>
                <a:srgbClr val="2B3238"/>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en-IE" sz="1800">
              <a:solidFill>
                <a:srgbClr val="2B3238"/>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en-IE" sz="1800">
              <a:solidFill>
                <a:srgbClr val="2B3238"/>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IE" sz="1800">
              <a:solidFill>
                <a:srgbClr val="2B3238"/>
              </a:solidFill>
              <a:ea typeface="Calibri" panose="020F0502020204030204" pitchFamily="34" charset="0"/>
              <a:cs typeface="Times New Roman" panose="02020603050405020304" pitchFamily="18" charset="0"/>
            </a:endParaRPr>
          </a:p>
          <a:p>
            <a:endParaRPr lang="en-IE"/>
          </a:p>
        </p:txBody>
      </p:sp>
      <p:sp>
        <p:nvSpPr>
          <p:cNvPr id="4" name="Title 3">
            <a:extLst>
              <a:ext uri="{FF2B5EF4-FFF2-40B4-BE49-F238E27FC236}">
                <a16:creationId xmlns:a16="http://schemas.microsoft.com/office/drawing/2014/main" id="{7CBDF0D5-D597-4057-90FC-78040AC84A27}"/>
              </a:ext>
            </a:extLst>
          </p:cNvPr>
          <p:cNvSpPr>
            <a:spLocks noGrp="1"/>
          </p:cNvSpPr>
          <p:nvPr>
            <p:ph type="title"/>
          </p:nvPr>
        </p:nvSpPr>
        <p:spPr/>
        <p:txBody>
          <a:bodyPr>
            <a:normAutofit/>
          </a:bodyPr>
          <a:lstStyle/>
          <a:p>
            <a:r>
              <a:rPr lang="en-IE" sz="3100" b="1">
                <a:solidFill>
                  <a:schemeClr val="bg1"/>
                </a:solidFill>
                <a:ea typeface="Times New Roman" panose="02020603050405020304" pitchFamily="18" charset="0"/>
                <a:cs typeface="Calibri" panose="020F0502020204030204" pitchFamily="34" charset="0"/>
              </a:rPr>
              <a:t>Possible impacts on people’s mental health </a:t>
            </a:r>
            <a:r>
              <a:rPr lang="en-IE" sz="3100" b="1" err="1">
                <a:solidFill>
                  <a:schemeClr val="bg1"/>
                </a:solidFill>
                <a:ea typeface="Times New Roman" panose="02020603050405020304" pitchFamily="18" charset="0"/>
                <a:cs typeface="Calibri" panose="020F0502020204030204" pitchFamily="34" charset="0"/>
              </a:rPr>
              <a:t>ctd</a:t>
            </a:r>
            <a:r>
              <a:rPr lang="en-IE" sz="3100" b="1">
                <a:solidFill>
                  <a:schemeClr val="bg1"/>
                </a:solidFill>
                <a:ea typeface="Times New Roman" panose="02020603050405020304" pitchFamily="18" charset="0"/>
                <a:cs typeface="Calibri" panose="020F0502020204030204" pitchFamily="34" charset="0"/>
              </a:rPr>
              <a:t>.</a:t>
            </a:r>
            <a:r>
              <a:rPr lang="en-IE">
                <a:solidFill>
                  <a:schemeClr val="bg1"/>
                </a:solidFill>
                <a:ea typeface="Calibri" panose="020F0502020204030204" pitchFamily="34" charset="0"/>
                <a:cs typeface="Calibri" panose="020F0502020204030204" pitchFamily="34" charset="0"/>
              </a:rPr>
              <a:t/>
            </a:r>
            <a:br>
              <a:rPr lang="en-IE">
                <a:solidFill>
                  <a:schemeClr val="bg1"/>
                </a:solidFill>
                <a:ea typeface="Calibri" panose="020F0502020204030204" pitchFamily="34" charset="0"/>
                <a:cs typeface="Calibri" panose="020F0502020204030204" pitchFamily="34" charset="0"/>
              </a:rPr>
            </a:br>
            <a:endParaRPr lang="en-IE"/>
          </a:p>
        </p:txBody>
      </p:sp>
      <p:pic>
        <p:nvPicPr>
          <p:cNvPr id="5" name="Picture 4">
            <a:extLst>
              <a:ext uri="{FF2B5EF4-FFF2-40B4-BE49-F238E27FC236}">
                <a16:creationId xmlns:a16="http://schemas.microsoft.com/office/drawing/2014/main" id="{76DAEB77-2A79-4CD0-93F1-FC2DAD404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4" y="6217788"/>
            <a:ext cx="8611101" cy="466790"/>
          </a:xfrm>
          <a:prstGeom prst="rect">
            <a:avLst/>
          </a:prstGeom>
        </p:spPr>
      </p:pic>
    </p:spTree>
    <p:extLst>
      <p:ext uri="{BB962C8B-B14F-4D97-AF65-F5344CB8AC3E}">
        <p14:creationId xmlns:p14="http://schemas.microsoft.com/office/powerpoint/2010/main" val="1678734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41E02D4A3DD428BB204494983D48B" ma:contentTypeVersion="12" ma:contentTypeDescription="Create a new document." ma:contentTypeScope="" ma:versionID="d1cfec6415a3e55e3a776d1dbc912aeb">
  <xsd:schema xmlns:xsd="http://www.w3.org/2001/XMLSchema" xmlns:xs="http://www.w3.org/2001/XMLSchema" xmlns:p="http://schemas.microsoft.com/office/2006/metadata/properties" xmlns:ns2="68e043aa-6fb6-4fe3-a787-84e0c1fa9f83" xmlns:ns3="fb6ee78c-df25-4503-8fa7-6e494b88ef63" targetNamespace="http://schemas.microsoft.com/office/2006/metadata/properties" ma:root="true" ma:fieldsID="b23d0a7a0cc06474c5b34a9c4a2d0963" ns2:_="" ns3:_="">
    <xsd:import namespace="68e043aa-6fb6-4fe3-a787-84e0c1fa9f83"/>
    <xsd:import namespace="fb6ee78c-df25-4503-8fa7-6e494b88ef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043aa-6fb6-4fe3-a787-84e0c1fa9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6ee78c-df25-4503-8fa7-6e494b88ef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B642B-4596-443B-B516-B8970DE8C2DD}">
  <ds:schemaRefs>
    <ds:schemaRef ds:uri="68e043aa-6fb6-4fe3-a787-84e0c1fa9f83"/>
    <ds:schemaRef ds:uri="fb6ee78c-df25-4503-8fa7-6e494b88ef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7AD965-4A07-4A84-A830-2C949D69369A}">
  <ds:schemaRefs>
    <ds:schemaRef ds:uri="http://schemas.microsoft.com/office/2006/metadata/properties"/>
    <ds:schemaRef ds:uri="http://purl.org/dc/elements/1.1/"/>
    <ds:schemaRef ds:uri="68e043aa-6fb6-4fe3-a787-84e0c1fa9f83"/>
    <ds:schemaRef ds:uri="http://schemas.openxmlformats.org/package/2006/metadata/core-properties"/>
    <ds:schemaRef ds:uri="http://purl.org/dc/terms/"/>
    <ds:schemaRef ds:uri="http://schemas.microsoft.com/office/infopath/2007/PartnerControls"/>
    <ds:schemaRef ds:uri="fb6ee78c-df25-4503-8fa7-6e494b88ef63"/>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BB5708E-2251-48F4-B1D6-433B9FBA4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1698</Words>
  <Application>Microsoft Office PowerPoint</Application>
  <PresentationFormat>On-screen Show (4:3)</PresentationFormat>
  <Paragraphs>230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Candara</vt:lpstr>
      <vt:lpstr>Symbol</vt:lpstr>
      <vt:lpstr>Times New Roman</vt:lpstr>
      <vt:lpstr>Waveform</vt:lpstr>
      <vt:lpstr>Self-care and Wellbeing during the COVID-19 pandemic</vt:lpstr>
      <vt:lpstr>Overview</vt:lpstr>
      <vt:lpstr>COVID-19, self-care and safety</vt:lpstr>
      <vt:lpstr>COVID-19, self-care and safety</vt:lpstr>
      <vt:lpstr>COVID-19, self-care and safety</vt:lpstr>
      <vt:lpstr>COVID-19 symptoms</vt:lpstr>
      <vt:lpstr>COVID-19 and health advice</vt:lpstr>
      <vt:lpstr>Possible impacts on people’s mental health </vt:lpstr>
      <vt:lpstr>Possible impacts on people’s mental health ctd. </vt:lpstr>
      <vt:lpstr>Understanding reactions and emotions  related to COVID-19</vt:lpstr>
      <vt:lpstr>Aspects related to working from home</vt:lpstr>
      <vt:lpstr>Attention to self-care, minding yourself  and others</vt:lpstr>
      <vt:lpstr>Stay connected to others </vt:lpstr>
      <vt:lpstr>Putting thoughts relating to COVID-19, isolation and remoteness in perspective</vt:lpstr>
      <vt:lpstr>Cognitive restructuring</vt:lpstr>
      <vt:lpstr>Coping with loss and grief</vt:lpstr>
      <vt:lpstr>Self-care</vt:lpstr>
      <vt:lpstr>Stress management techniques</vt:lpstr>
      <vt:lpstr>What can you do to improve your mental health and wellbeing?</vt:lpstr>
      <vt:lpstr>Mindfulness based daily exercises (1) </vt:lpstr>
      <vt:lpstr>Mindfulness based daily exercises (2) </vt:lpstr>
      <vt:lpstr>  </vt:lpstr>
      <vt:lpstr>iFightDepression tool –  Example Module 2</vt:lpstr>
      <vt:lpstr>Relevant resources</vt:lpstr>
      <vt:lpstr>Relevant resources</vt:lpstr>
      <vt:lpstr>Stay well and Connected!</vt:lpstr>
      <vt:lpstr>PowerPoint Presentation</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Registration Officer Meeting</dc:title>
  <dc:creator>Daly, Caroline (NSRF)</dc:creator>
  <cp:lastModifiedBy>Ryder, Maurice</cp:lastModifiedBy>
  <cp:revision>11</cp:revision>
  <cp:lastPrinted>2017-09-11T07:38:20Z</cp:lastPrinted>
  <dcterms:created xsi:type="dcterms:W3CDTF">2015-02-06T10:24:43Z</dcterms:created>
  <dcterms:modified xsi:type="dcterms:W3CDTF">2020-04-20T11:33:10Z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0x010100A6641E02D4A3DD428BB204494983D48B</vt:lpwstr>
  </property>
</Properties>
</file>