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29"/>
  </p:notesMasterIdLst>
  <p:sldIdLst>
    <p:sldId id="256" r:id="rId5"/>
    <p:sldId id="257" r:id="rId6"/>
    <p:sldId id="538" r:id="rId7"/>
    <p:sldId id="552" r:id="rId8"/>
    <p:sldId id="396" r:id="rId9"/>
    <p:sldId id="553" r:id="rId10"/>
    <p:sldId id="540" r:id="rId11"/>
    <p:sldId id="554" r:id="rId12"/>
    <p:sldId id="555" r:id="rId13"/>
    <p:sldId id="534" r:id="rId14"/>
    <p:sldId id="565" r:id="rId15"/>
    <p:sldId id="558" r:id="rId16"/>
    <p:sldId id="561" r:id="rId17"/>
    <p:sldId id="530" r:id="rId18"/>
    <p:sldId id="562" r:id="rId19"/>
    <p:sldId id="551" r:id="rId20"/>
    <p:sldId id="564" r:id="rId21"/>
    <p:sldId id="559" r:id="rId22"/>
    <p:sldId id="527" r:id="rId23"/>
    <p:sldId id="560" r:id="rId24"/>
    <p:sldId id="536" r:id="rId25"/>
    <p:sldId id="563" r:id="rId26"/>
    <p:sldId id="568" r:id="rId27"/>
    <p:sldId id="56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D1AA0D-FF08-FAC9-5283-BAF9F40DDED2}" v="8" dt="2020-04-17T08:50:29.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7" d="100"/>
          <a:sy n="107" d="100"/>
        </p:scale>
        <p:origin x="138" y="19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yle, Cal" userId="S::cal.doyle@ucc.ie::2250cb5d-1029-45c4-b258-e7f7d72a65a4" providerId="AD" clId="Web-{F9D1AA0D-FF08-FAC9-5283-BAF9F40DDED2}"/>
    <pc:docChg chg="addSld delSld modSld">
      <pc:chgData name="Doyle, Cal" userId="S::cal.doyle@ucc.ie::2250cb5d-1029-45c4-b258-e7f7d72a65a4" providerId="AD" clId="Web-{F9D1AA0D-FF08-FAC9-5283-BAF9F40DDED2}" dt="2020-04-17T08:50:29.922" v="7" actId="20577"/>
      <pc:docMkLst>
        <pc:docMk/>
      </pc:docMkLst>
      <pc:sldChg chg="modSp">
        <pc:chgData name="Doyle, Cal" userId="S::cal.doyle@ucc.ie::2250cb5d-1029-45c4-b258-e7f7d72a65a4" providerId="AD" clId="Web-{F9D1AA0D-FF08-FAC9-5283-BAF9F40DDED2}" dt="2020-04-17T08:50:29.922" v="6" actId="20577"/>
        <pc:sldMkLst>
          <pc:docMk/>
          <pc:sldMk cId="4054959455" sldId="257"/>
        </pc:sldMkLst>
        <pc:spChg chg="mod">
          <ac:chgData name="Doyle, Cal" userId="S::cal.doyle@ucc.ie::2250cb5d-1029-45c4-b258-e7f7d72a65a4" providerId="AD" clId="Web-{F9D1AA0D-FF08-FAC9-5283-BAF9F40DDED2}" dt="2020-04-17T08:50:29.922" v="6" actId="20577"/>
          <ac:spMkLst>
            <pc:docMk/>
            <pc:sldMk cId="4054959455" sldId="257"/>
            <ac:spMk id="2" creationId="{B617C2C3-E152-4E3F-9052-7FD245532E86}"/>
          </ac:spMkLst>
        </pc:spChg>
      </pc:sldChg>
      <pc:sldChg chg="new del">
        <pc:chgData name="Doyle, Cal" userId="S::cal.doyle@ucc.ie::2250cb5d-1029-45c4-b258-e7f7d72a65a4" providerId="AD" clId="Web-{F9D1AA0D-FF08-FAC9-5283-BAF9F40DDED2}" dt="2020-04-17T08:34:43.237" v="3"/>
        <pc:sldMkLst>
          <pc:docMk/>
          <pc:sldMk cId="3907025426" sldId="569"/>
        </pc:sldMkLst>
      </pc:sldChg>
      <pc:sldChg chg="new del">
        <pc:chgData name="Doyle, Cal" userId="S::cal.doyle@ucc.ie::2250cb5d-1029-45c4-b258-e7f7d72a65a4" providerId="AD" clId="Web-{F9D1AA0D-FF08-FAC9-5283-BAF9F40DDED2}" dt="2020-04-17T08:34:41.940" v="2"/>
        <pc:sldMkLst>
          <pc:docMk/>
          <pc:sldMk cId="1295831575" sldId="57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A8D44-B949-4A99-A50C-3D522D796D1F}" type="datetimeFigureOut">
              <a:rPr lang="en-IE" smtClean="0"/>
              <a:t>18/04/2020</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4373A0-758D-46AE-BF92-8129B96FB1B4}" type="slidenum">
              <a:rPr lang="en-IE" smtClean="0"/>
              <a:t>‹#›</a:t>
            </a:fld>
            <a:endParaRPr lang="en-IE"/>
          </a:p>
        </p:txBody>
      </p:sp>
    </p:spTree>
    <p:extLst>
      <p:ext uri="{BB962C8B-B14F-4D97-AF65-F5344CB8AC3E}">
        <p14:creationId xmlns:p14="http://schemas.microsoft.com/office/powerpoint/2010/main" val="3830078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1C6264-AE13-448D-8EAD-7E811AE93D67}"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1483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BFB0EAE9-AD97-419B-9CDF-B49F748312DC}"/>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CFB659C-2C5D-47DF-98B1-73390FB4259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059" name="Rectangle 7">
            <a:extLst>
              <a:ext uri="{FF2B5EF4-FFF2-40B4-BE49-F238E27FC236}">
                <a16:creationId xmlns:a16="http://schemas.microsoft.com/office/drawing/2014/main" id="{31EA9D5D-9921-4389-8F75-427CB2731332}"/>
              </a:ext>
            </a:extLst>
          </p:cNvPr>
          <p:cNvSpPr txBox="1">
            <a:spLocks noGrp="1" noChangeArrowheads="1"/>
          </p:cNvSpPr>
          <p:nvPr/>
        </p:nvSpPr>
        <p:spPr bwMode="auto">
          <a:xfrm>
            <a:off x="3852863" y="9431338"/>
            <a:ext cx="294481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F7E34B9-73FF-48F6-87C4-0F01363FFC3B}" type="slidenum">
              <a:rPr kumimoji="0" lang="en-US" altLang="en-US" sz="1200" b="0" i="0" u="none" strike="noStrike" kern="1200" cap="none" spc="0" normalizeH="0" baseline="0" noProof="0">
                <a:ln>
                  <a:noFill/>
                </a:ln>
                <a:solidFill>
                  <a:srgbClr val="000000"/>
                </a:solidFill>
                <a:effectLst/>
                <a:uLnTx/>
                <a:uFillTx/>
                <a:latin typeface="Lucida Grande" pitchFamily="-108" charset="0"/>
                <a:ea typeface="ヒラギノ角ゴ Pro W3" pitchFamily="-108"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Lucida Grande" pitchFamily="-108" charset="0"/>
              <a:ea typeface="ヒラギノ角ゴ Pro W3" pitchFamily="-108" charset="-128"/>
              <a:cs typeface="+mn-cs"/>
            </a:endParaRPr>
          </a:p>
        </p:txBody>
      </p:sp>
      <p:sp>
        <p:nvSpPr>
          <p:cNvPr id="45060" name="Rectangle 2">
            <a:extLst>
              <a:ext uri="{FF2B5EF4-FFF2-40B4-BE49-F238E27FC236}">
                <a16:creationId xmlns:a16="http://schemas.microsoft.com/office/drawing/2014/main" id="{23E0CA52-1E4F-412B-BFBA-D2A6A619264B}"/>
              </a:ext>
            </a:extLst>
          </p:cNvPr>
          <p:cNvSpPr>
            <a:spLocks noGrp="1" noRot="1" noChangeAspect="1" noChangeArrowheads="1" noTextEdit="1"/>
          </p:cNvSpPr>
          <p:nvPr>
            <p:ph type="sldImg"/>
          </p:nvPr>
        </p:nvSpPr>
        <p:spPr>
          <a:xfrm>
            <a:off x="104775" y="741363"/>
            <a:ext cx="6589713" cy="3708400"/>
          </a:xfrm>
          <a:ln/>
        </p:spPr>
      </p:sp>
      <p:sp>
        <p:nvSpPr>
          <p:cNvPr id="45061" name="Rectangle 3">
            <a:extLst>
              <a:ext uri="{FF2B5EF4-FFF2-40B4-BE49-F238E27FC236}">
                <a16:creationId xmlns:a16="http://schemas.microsoft.com/office/drawing/2014/main" id="{8725312C-0FD7-48EC-9D01-2364F363E77E}"/>
              </a:ext>
            </a:extLst>
          </p:cNvPr>
          <p:cNvSpPr>
            <a:spLocks noGrp="1" noChangeArrowheads="1"/>
          </p:cNvSpPr>
          <p:nvPr>
            <p:ph type="body" idx="1"/>
          </p:nvPr>
        </p:nvSpPr>
        <p:spPr>
          <a:xfrm>
            <a:off x="906463" y="4716463"/>
            <a:ext cx="4984750" cy="4468812"/>
          </a:xfrm>
          <a:noFill/>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F602661E-BB6B-4B89-AFBA-954F5AFF60C7}"/>
              </a:ext>
            </a:extLst>
          </p:cNvPr>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39B14DF-0E38-49D1-A54E-A22643529EE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8611" name="Rectangle 2">
            <a:extLst>
              <a:ext uri="{FF2B5EF4-FFF2-40B4-BE49-F238E27FC236}">
                <a16:creationId xmlns:a16="http://schemas.microsoft.com/office/drawing/2014/main" id="{72E8513A-20A1-45FD-B122-A97AFA924151}"/>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7A5C7378-38F8-4123-AE32-9AAB20296D37}"/>
              </a:ext>
            </a:extLst>
          </p:cNvPr>
          <p:cNvSpPr>
            <a:spLocks noGrp="1" noChangeArrowheads="1"/>
          </p:cNvSpPr>
          <p:nvPr>
            <p:ph type="body" idx="1"/>
          </p:nvPr>
        </p:nvSpPr>
        <p:spPr>
          <a:noFill/>
        </p:spPr>
        <p:txBody>
          <a:bodyPr/>
          <a:lstStyle/>
          <a:p>
            <a:r>
              <a:rPr lang="en-US" altLang="en-US">
                <a:latin typeface="Arial" panose="020B0604020202020204" pitchFamily="34" charset="0"/>
              </a:rPr>
              <a:t>Go to insert &gt; duplicate slide to add more slides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4/18/2020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33490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4/18/2020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42928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4/18/2020</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45126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0168" y="609600"/>
            <a:ext cx="10773833"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910167"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3367"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7">
            <a:extLst>
              <a:ext uri="{FF2B5EF4-FFF2-40B4-BE49-F238E27FC236}">
                <a16:creationId xmlns:a16="http://schemas.microsoft.com/office/drawing/2014/main" id="{B0A3B20B-7A0A-4909-B062-3F9BAE3B1972}"/>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8">
            <a:extLst>
              <a:ext uri="{FF2B5EF4-FFF2-40B4-BE49-F238E27FC236}">
                <a16:creationId xmlns:a16="http://schemas.microsoft.com/office/drawing/2014/main" id="{EB7A5C20-3BF2-4986-A407-65CF0D1494A6}"/>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9">
            <a:extLst>
              <a:ext uri="{FF2B5EF4-FFF2-40B4-BE49-F238E27FC236}">
                <a16:creationId xmlns:a16="http://schemas.microsoft.com/office/drawing/2014/main" id="{90309368-5DED-4E27-AAAC-366B278AD050}"/>
              </a:ext>
            </a:extLst>
          </p:cNvPr>
          <p:cNvSpPr>
            <a:spLocks noGrp="1" noChangeArrowheads="1"/>
          </p:cNvSpPr>
          <p:nvPr>
            <p:ph type="sldNum" sz="quarter" idx="12"/>
          </p:nvPr>
        </p:nvSpPr>
        <p:spPr/>
        <p:txBody>
          <a:bodyPr/>
          <a:lstStyle>
            <a:lvl2pPr lvl="1" eaLnBrk="1" hangingPunct="1">
              <a:defRPr smtClean="0"/>
            </a:lvl2pPr>
          </a:lstStyle>
          <a:p>
            <a:pPr lvl="1">
              <a:defRPr/>
            </a:pPr>
            <a:fld id="{91135C47-8AC9-4C25-96E6-7DFC283D0024}" type="slidenum">
              <a:rPr lang="en-GB" altLang="en-US"/>
              <a:pPr lvl="1">
                <a:defRPr/>
              </a:pPr>
              <a:t>‹#›</a:t>
            </a:fld>
            <a:endParaRPr lang="en-GB" altLang="en-US"/>
          </a:p>
        </p:txBody>
      </p:sp>
    </p:spTree>
    <p:extLst>
      <p:ext uri="{BB962C8B-B14F-4D97-AF65-F5344CB8AC3E}">
        <p14:creationId xmlns:p14="http://schemas.microsoft.com/office/powerpoint/2010/main" val="4176125140"/>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4/18/2020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79047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4/18/2020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2971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4/18/2020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33849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4/18/2020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46545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4/18/2020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9254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4/18/2020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47112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4/18/2020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178927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4/18/2020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34579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4/18/2020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8952841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72" r:id="rId5"/>
    <p:sldLayoutId id="2147483666" r:id="rId6"/>
    <p:sldLayoutId id="2147483667" r:id="rId7"/>
    <p:sldLayoutId id="2147483668" r:id="rId8"/>
    <p:sldLayoutId id="2147483671" r:id="rId9"/>
    <p:sldLayoutId id="2147483669" r:id="rId10"/>
    <p:sldLayoutId id="2147483670" r:id="rId11"/>
    <p:sldLayoutId id="2147483674" r:id="rId12"/>
  </p:sldLayoutIdLst>
  <p:hf sldNum="0" hdr="0" ft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B4480E-B7FF-4481-890E-043A69AE6F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2234842-28B4-4337-BFEB-38BE33975F7A}"/>
              </a:ext>
            </a:extLst>
          </p:cNvPr>
          <p:cNvPicPr>
            <a:picLocks noChangeAspect="1"/>
          </p:cNvPicPr>
          <p:nvPr/>
        </p:nvPicPr>
        <p:blipFill rotWithShape="1">
          <a:blip r:embed="rId2"/>
          <a:srcRect t="15094"/>
          <a:stretch/>
        </p:blipFill>
        <p:spPr>
          <a:xfrm>
            <a:off x="20" y="283345"/>
            <a:ext cx="12191980" cy="6857990"/>
          </a:xfrm>
          <a:prstGeom prst="rect">
            <a:avLst/>
          </a:prstGeom>
        </p:spPr>
      </p:pic>
      <p:sp>
        <p:nvSpPr>
          <p:cNvPr id="11" name="Rectangle 10">
            <a:extLst>
              <a:ext uri="{FF2B5EF4-FFF2-40B4-BE49-F238E27FC236}">
                <a16:creationId xmlns:a16="http://schemas.microsoft.com/office/drawing/2014/main" id="{64C13BAB-7C00-4D21-A857-E3D41C0A2A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8"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F1FF39A-AC3C-4066-9D4C-519AA22812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068" y="601201"/>
            <a:ext cx="3702134" cy="5791132"/>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5483000-6A83-4F8E-B6DC-DCF473733A55}"/>
              </a:ext>
            </a:extLst>
          </p:cNvPr>
          <p:cNvSpPr>
            <a:spLocks noGrp="1"/>
          </p:cNvSpPr>
          <p:nvPr>
            <p:ph type="ctrTitle"/>
          </p:nvPr>
        </p:nvSpPr>
        <p:spPr>
          <a:xfrm>
            <a:off x="584200" y="965915"/>
            <a:ext cx="3412067" cy="4036470"/>
          </a:xfrm>
        </p:spPr>
        <p:txBody>
          <a:bodyPr>
            <a:normAutofit fontScale="90000"/>
          </a:bodyPr>
          <a:lstStyle/>
          <a:p>
            <a:pPr>
              <a:lnSpc>
                <a:spcPct val="90000"/>
              </a:lnSpc>
            </a:pPr>
            <a:r>
              <a:rPr lang="en-IE" sz="2200" dirty="0">
                <a:solidFill>
                  <a:srgbClr val="FFFFFF"/>
                </a:solidFill>
              </a:rPr>
              <a:t>Doing your best when it matters most</a:t>
            </a:r>
            <a:r>
              <a:rPr lang="en-IE" sz="3300" dirty="0">
                <a:solidFill>
                  <a:srgbClr val="FFFFFF"/>
                </a:solidFill>
              </a:rPr>
              <a:t>: </a:t>
            </a:r>
            <a:br>
              <a:rPr lang="en-IE" sz="3300" dirty="0">
                <a:solidFill>
                  <a:srgbClr val="FFFFFF"/>
                </a:solidFill>
              </a:rPr>
            </a:br>
            <a:r>
              <a:rPr lang="en-IE" sz="3300" dirty="0">
                <a:solidFill>
                  <a:srgbClr val="FFFFFF"/>
                </a:solidFill>
              </a:rPr>
              <a:t>Optimising Study and Exam Performance</a:t>
            </a:r>
            <a:br>
              <a:rPr lang="en-IE" sz="3300" dirty="0">
                <a:solidFill>
                  <a:srgbClr val="FFFFFF"/>
                </a:solidFill>
              </a:rPr>
            </a:br>
            <a:r>
              <a:rPr lang="en-IE" sz="2000" dirty="0">
                <a:solidFill>
                  <a:srgbClr val="FFFFFF"/>
                </a:solidFill>
              </a:rPr>
              <a:t>with</a:t>
            </a:r>
            <a:r>
              <a:rPr lang="en-IE" sz="3300" dirty="0">
                <a:solidFill>
                  <a:srgbClr val="FFFFFF"/>
                </a:solidFill>
              </a:rPr>
              <a:t> </a:t>
            </a:r>
            <a:br>
              <a:rPr lang="en-IE" sz="3300" dirty="0">
                <a:solidFill>
                  <a:srgbClr val="FFFFFF"/>
                </a:solidFill>
              </a:rPr>
            </a:br>
            <a:r>
              <a:rPr lang="en-IE" sz="3100" dirty="0" err="1">
                <a:solidFill>
                  <a:srgbClr val="FFFFFF"/>
                </a:solidFill>
              </a:rPr>
              <a:t>Lifematters</a:t>
            </a:r>
            <a:r>
              <a:rPr lang="en-IE" sz="3100" dirty="0">
                <a:solidFill>
                  <a:srgbClr val="FFFFFF"/>
                </a:solidFill>
              </a:rPr>
              <a:t> </a:t>
            </a:r>
            <a:r>
              <a:rPr lang="en-IE" sz="3100" dirty="0" err="1">
                <a:solidFill>
                  <a:srgbClr val="FFFFFF"/>
                </a:solidFill>
              </a:rPr>
              <a:t>uni</a:t>
            </a:r>
            <a:r>
              <a:rPr lang="en-IE" sz="3100" dirty="0">
                <a:solidFill>
                  <a:srgbClr val="FFFFFF"/>
                </a:solidFill>
              </a:rPr>
              <a:t>-v</a:t>
            </a:r>
          </a:p>
        </p:txBody>
      </p:sp>
    </p:spTree>
    <p:extLst>
      <p:ext uri="{BB962C8B-B14F-4D97-AF65-F5344CB8AC3E}">
        <p14:creationId xmlns:p14="http://schemas.microsoft.com/office/powerpoint/2010/main" val="2305219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9155A-739C-4304-B875-A23334AA3F9E}"/>
              </a:ext>
            </a:extLst>
          </p:cNvPr>
          <p:cNvSpPr>
            <a:spLocks noGrp="1"/>
          </p:cNvSpPr>
          <p:nvPr>
            <p:ph type="title"/>
          </p:nvPr>
        </p:nvSpPr>
        <p:spPr>
          <a:xfrm>
            <a:off x="581192" y="824249"/>
            <a:ext cx="10121152" cy="592428"/>
          </a:xfrm>
        </p:spPr>
        <p:txBody>
          <a:bodyPr>
            <a:noAutofit/>
          </a:bodyPr>
          <a:lstStyle/>
          <a:p>
            <a:r>
              <a:rPr lang="en-IE" sz="3600" b="1" dirty="0">
                <a:solidFill>
                  <a:srgbClr val="0070C0"/>
                </a:solidFill>
                <a:latin typeface="Calibri" pitchFamily="34" charset="0"/>
                <a:cs typeface="Calibri" pitchFamily="34" charset="0"/>
              </a:rPr>
              <a:t>3.Behaviour…….</a:t>
            </a:r>
            <a:r>
              <a:rPr lang="en-IE" sz="2000" b="1" dirty="0">
                <a:solidFill>
                  <a:srgbClr val="0070C0"/>
                </a:solidFill>
                <a:latin typeface="Calibri" pitchFamily="34" charset="0"/>
                <a:cs typeface="Calibri" pitchFamily="34" charset="0"/>
              </a:rPr>
              <a:t>step 3 handbook</a:t>
            </a:r>
            <a:endParaRPr lang="en-IE" sz="3600" b="1" dirty="0">
              <a:solidFill>
                <a:srgbClr val="0070C0"/>
              </a:solidFill>
              <a:latin typeface="Calibri" pitchFamily="34" charset="0"/>
              <a:cs typeface="Calibri" pitchFamily="34" charset="0"/>
            </a:endParaRPr>
          </a:p>
        </p:txBody>
      </p:sp>
      <p:sp>
        <p:nvSpPr>
          <p:cNvPr id="3" name="Content Placeholder 2">
            <a:extLst>
              <a:ext uri="{FF2B5EF4-FFF2-40B4-BE49-F238E27FC236}">
                <a16:creationId xmlns:a16="http://schemas.microsoft.com/office/drawing/2014/main" id="{E5C7DA90-853D-4893-BD61-77F2C46CD0B6}"/>
              </a:ext>
            </a:extLst>
          </p:cNvPr>
          <p:cNvSpPr>
            <a:spLocks noGrp="1"/>
          </p:cNvSpPr>
          <p:nvPr>
            <p:ph idx="1"/>
          </p:nvPr>
        </p:nvSpPr>
        <p:spPr>
          <a:xfrm>
            <a:off x="347730" y="1417638"/>
            <a:ext cx="6761408" cy="4525963"/>
          </a:xfrm>
        </p:spPr>
        <p:txBody>
          <a:bodyPr>
            <a:normAutofit fontScale="92500" lnSpcReduction="10000"/>
          </a:bodyPr>
          <a:lstStyle/>
          <a:p>
            <a:pPr marL="0" indent="0">
              <a:buNone/>
            </a:pPr>
            <a:endParaRPr lang="en-IE" sz="2400" dirty="0">
              <a:latin typeface="+mj-lt"/>
            </a:endParaRPr>
          </a:p>
          <a:p>
            <a:pPr marL="0" indent="0">
              <a:buNone/>
            </a:pPr>
            <a:r>
              <a:rPr lang="en-IE" sz="2400" dirty="0">
                <a:latin typeface="Calibri" pitchFamily="34" charset="0"/>
                <a:cs typeface="Calibri" pitchFamily="34" charset="0"/>
              </a:rPr>
              <a:t>Active study styles (Active vs. Passive)</a:t>
            </a:r>
          </a:p>
          <a:p>
            <a:r>
              <a:rPr lang="en-IE" sz="2400" dirty="0">
                <a:solidFill>
                  <a:srgbClr val="002060"/>
                </a:solidFill>
                <a:latin typeface="Calibri" pitchFamily="34" charset="0"/>
                <a:cs typeface="Calibri" pitchFamily="34" charset="0"/>
              </a:rPr>
              <a:t>Active</a:t>
            </a:r>
            <a:r>
              <a:rPr lang="en-IE" sz="2400" dirty="0">
                <a:latin typeface="Calibri" pitchFamily="34" charset="0"/>
                <a:cs typeface="Calibri" pitchFamily="34" charset="0"/>
              </a:rPr>
              <a:t>: Engaging with material by rewriting it in your own words, linking information, thinking of real life examples, listing questions you want answered before study session/lecture, discuss with others, evaluate evidence, teach topic to someone, past exam questions.</a:t>
            </a:r>
          </a:p>
          <a:p>
            <a:r>
              <a:rPr lang="en-IE" sz="2400" dirty="0">
                <a:solidFill>
                  <a:srgbClr val="002060"/>
                </a:solidFill>
                <a:latin typeface="Calibri" pitchFamily="34" charset="0"/>
                <a:cs typeface="Calibri" pitchFamily="34" charset="0"/>
              </a:rPr>
              <a:t>Passive</a:t>
            </a:r>
            <a:r>
              <a:rPr lang="en-IE" sz="2400" dirty="0">
                <a:latin typeface="Calibri" pitchFamily="34" charset="0"/>
                <a:cs typeface="Calibri" pitchFamily="34" charset="0"/>
              </a:rPr>
              <a:t>: Repeating or rote learning without understanding concepts, writing down every word the lecturer says, learning off essays, rewriting notes neatly rather than succinctly</a:t>
            </a:r>
          </a:p>
        </p:txBody>
      </p:sp>
      <p:pic>
        <p:nvPicPr>
          <p:cNvPr id="5" name="Picture 4">
            <a:extLst>
              <a:ext uri="{FF2B5EF4-FFF2-40B4-BE49-F238E27FC236}">
                <a16:creationId xmlns:a16="http://schemas.microsoft.com/office/drawing/2014/main" id="{57169FCC-528A-4754-A4B7-924A5B5D2D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95504" y="2047741"/>
            <a:ext cx="4311979" cy="3505479"/>
          </a:xfrm>
          <a:prstGeom prst="rect">
            <a:avLst/>
          </a:prstGeom>
        </p:spPr>
      </p:pic>
      <p:sp>
        <p:nvSpPr>
          <p:cNvPr id="6" name="TextBox 5">
            <a:extLst>
              <a:ext uri="{FF2B5EF4-FFF2-40B4-BE49-F238E27FC236}">
                <a16:creationId xmlns:a16="http://schemas.microsoft.com/office/drawing/2014/main" id="{4CC3C07D-0451-4822-BD0A-A5EED1DC09F5}"/>
              </a:ext>
            </a:extLst>
          </p:cNvPr>
          <p:cNvSpPr txBox="1"/>
          <p:nvPr/>
        </p:nvSpPr>
        <p:spPr>
          <a:xfrm>
            <a:off x="7495504" y="5596835"/>
            <a:ext cx="41924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rgbClr val="000000"/>
                </a:solidFill>
                <a:effectLst/>
                <a:uLnTx/>
                <a:uFillTx/>
                <a:latin typeface="Constantia"/>
                <a:ea typeface="+mn-ea"/>
                <a:cs typeface="+mn-cs"/>
              </a:rPr>
              <a:t>Photo by energepic.com from </a:t>
            </a:r>
            <a:r>
              <a:rPr kumimoji="0" lang="en-IE" sz="1800" b="0" i="0" u="none" strike="noStrike" kern="1200" cap="none" spc="0" normalizeH="0" baseline="0" noProof="0" dirty="0" err="1">
                <a:ln>
                  <a:noFill/>
                </a:ln>
                <a:solidFill>
                  <a:srgbClr val="000000"/>
                </a:solidFill>
                <a:effectLst/>
                <a:uLnTx/>
                <a:uFillTx/>
                <a:latin typeface="Constantia"/>
                <a:ea typeface="+mn-ea"/>
                <a:cs typeface="+mn-cs"/>
              </a:rPr>
              <a:t>Pexels</a:t>
            </a:r>
            <a:endParaRPr kumimoji="0" lang="en-IE" sz="18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3814529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1DA02-F628-4FDE-8F3C-20F7D94906CF}"/>
              </a:ext>
            </a:extLst>
          </p:cNvPr>
          <p:cNvSpPr>
            <a:spLocks noGrp="1"/>
          </p:cNvSpPr>
          <p:nvPr>
            <p:ph type="title"/>
          </p:nvPr>
        </p:nvSpPr>
        <p:spPr/>
        <p:txBody>
          <a:bodyPr/>
          <a:lstStyle/>
          <a:p>
            <a:r>
              <a:rPr lang="en-IE" sz="3200" dirty="0">
                <a:solidFill>
                  <a:srgbClr val="FF0000"/>
                </a:solidFill>
                <a:latin typeface="Calibri" pitchFamily="34" charset="0"/>
                <a:cs typeface="Calibri" pitchFamily="34" charset="0"/>
              </a:rPr>
              <a:t>PQRST</a:t>
            </a:r>
            <a:r>
              <a:rPr lang="en-IE" dirty="0"/>
              <a:t> </a:t>
            </a:r>
            <a:r>
              <a:rPr lang="en-IE" dirty="0">
                <a:latin typeface="Calibri" pitchFamily="34" charset="0"/>
                <a:cs typeface="Calibri" pitchFamily="34" charset="0"/>
              </a:rPr>
              <a:t>Method of reading</a:t>
            </a:r>
          </a:p>
        </p:txBody>
      </p:sp>
      <p:sp>
        <p:nvSpPr>
          <p:cNvPr id="3" name="Content Placeholder 2">
            <a:extLst>
              <a:ext uri="{FF2B5EF4-FFF2-40B4-BE49-F238E27FC236}">
                <a16:creationId xmlns:a16="http://schemas.microsoft.com/office/drawing/2014/main" id="{174DDD32-C084-4321-B242-29E54153E065}"/>
              </a:ext>
            </a:extLst>
          </p:cNvPr>
          <p:cNvSpPr>
            <a:spLocks noGrp="1"/>
          </p:cNvSpPr>
          <p:nvPr>
            <p:ph idx="1"/>
          </p:nvPr>
        </p:nvSpPr>
        <p:spPr>
          <a:xfrm>
            <a:off x="360608" y="1944711"/>
            <a:ext cx="11250199" cy="4030640"/>
          </a:xfrm>
        </p:spPr>
        <p:txBody>
          <a:bodyPr>
            <a:normAutofit fontScale="92500"/>
          </a:bodyPr>
          <a:lstStyle/>
          <a:p>
            <a:endParaRPr lang="en-IE" sz="2400" dirty="0">
              <a:solidFill>
                <a:srgbClr val="FF0000"/>
              </a:solidFill>
              <a:latin typeface="Calibri" pitchFamily="34" charset="0"/>
              <a:cs typeface="Calibri" pitchFamily="34" charset="0"/>
            </a:endParaRPr>
          </a:p>
          <a:p>
            <a:r>
              <a:rPr lang="en-IE" sz="2400" dirty="0">
                <a:solidFill>
                  <a:srgbClr val="FF0000"/>
                </a:solidFill>
                <a:latin typeface="Calibri" pitchFamily="34" charset="0"/>
                <a:cs typeface="Calibri" pitchFamily="34" charset="0"/>
              </a:rPr>
              <a:t>Preview</a:t>
            </a:r>
            <a:r>
              <a:rPr lang="en-IE" sz="2400" dirty="0">
                <a:latin typeface="Calibri" pitchFamily="34" charset="0"/>
                <a:cs typeface="Calibri" pitchFamily="34" charset="0"/>
              </a:rPr>
              <a:t>-Skim read the whole chapter, each section, concluding points, figures</a:t>
            </a:r>
          </a:p>
          <a:p>
            <a:r>
              <a:rPr lang="en-IE" sz="2400" dirty="0">
                <a:solidFill>
                  <a:srgbClr val="FF0000"/>
                </a:solidFill>
                <a:latin typeface="Calibri" pitchFamily="34" charset="0"/>
                <a:cs typeface="Calibri" pitchFamily="34" charset="0"/>
              </a:rPr>
              <a:t>Question</a:t>
            </a:r>
            <a:r>
              <a:rPr lang="en-IE" sz="2400" dirty="0">
                <a:latin typeface="Calibri" pitchFamily="34" charset="0"/>
                <a:cs typeface="Calibri" pitchFamily="34" charset="0"/>
              </a:rPr>
              <a:t>-Generate questions based on what you have read</a:t>
            </a:r>
          </a:p>
          <a:p>
            <a:r>
              <a:rPr lang="en-IE" sz="2400" dirty="0">
                <a:solidFill>
                  <a:srgbClr val="FF0000"/>
                </a:solidFill>
                <a:latin typeface="Calibri" pitchFamily="34" charset="0"/>
                <a:cs typeface="Calibri" pitchFamily="34" charset="0"/>
              </a:rPr>
              <a:t>Read-absorb</a:t>
            </a:r>
            <a:r>
              <a:rPr lang="en-IE" sz="2400" dirty="0">
                <a:latin typeface="Calibri" pitchFamily="34" charset="0"/>
                <a:cs typeface="Calibri" pitchFamily="34" charset="0"/>
              </a:rPr>
              <a:t> meaning, connect to other areas</a:t>
            </a:r>
          </a:p>
          <a:p>
            <a:r>
              <a:rPr lang="en-IE" sz="2400" dirty="0">
                <a:solidFill>
                  <a:srgbClr val="FF0000"/>
                </a:solidFill>
                <a:latin typeface="Calibri" pitchFamily="34" charset="0"/>
                <a:cs typeface="Calibri" pitchFamily="34" charset="0"/>
              </a:rPr>
              <a:t>Summarise</a:t>
            </a:r>
            <a:r>
              <a:rPr lang="en-IE" sz="2400" dirty="0">
                <a:latin typeface="Calibri" pitchFamily="34" charset="0"/>
                <a:cs typeface="Calibri" pitchFamily="34" charset="0"/>
              </a:rPr>
              <a:t>- main points/understanding in your own words, answer questions, key concepts</a:t>
            </a:r>
          </a:p>
          <a:p>
            <a:r>
              <a:rPr lang="en-IE" sz="2400" dirty="0">
                <a:solidFill>
                  <a:srgbClr val="FF0000"/>
                </a:solidFill>
                <a:latin typeface="Calibri" pitchFamily="34" charset="0"/>
                <a:cs typeface="Calibri" pitchFamily="34" charset="0"/>
              </a:rPr>
              <a:t>Test- </a:t>
            </a:r>
            <a:r>
              <a:rPr lang="en-IE" sz="2400" dirty="0">
                <a:latin typeface="Calibri" pitchFamily="34" charset="0"/>
                <a:cs typeface="Calibri" pitchFamily="34" charset="0"/>
              </a:rPr>
              <a:t>write or say everything you know and check against notes/text</a:t>
            </a:r>
          </a:p>
          <a:p>
            <a:pPr marL="0" indent="0">
              <a:buNone/>
            </a:pPr>
            <a:endParaRPr lang="en-IE" sz="2400" dirty="0">
              <a:latin typeface="Calibri" pitchFamily="34" charset="0"/>
              <a:cs typeface="Calibri" pitchFamily="34" charset="0"/>
            </a:endParaRPr>
          </a:p>
          <a:p>
            <a:pPr marL="0" indent="0">
              <a:buNone/>
            </a:pPr>
            <a:r>
              <a:rPr lang="en-IE" sz="2400" dirty="0">
                <a:latin typeface="Calibri" pitchFamily="34" charset="0"/>
                <a:cs typeface="Calibri" pitchFamily="34" charset="0"/>
              </a:rPr>
              <a:t>Thomas and H. A. Robinson, </a:t>
            </a:r>
            <a:r>
              <a:rPr lang="en-IE" sz="2400" dirty="0" err="1">
                <a:latin typeface="Calibri" pitchFamily="34" charset="0"/>
                <a:cs typeface="Calibri" pitchFamily="34" charset="0"/>
              </a:rPr>
              <a:t>Spache</a:t>
            </a:r>
            <a:r>
              <a:rPr lang="en-IE" sz="2400" dirty="0">
                <a:latin typeface="Calibri" pitchFamily="34" charset="0"/>
                <a:cs typeface="Calibri" pitchFamily="34" charset="0"/>
              </a:rPr>
              <a:t> and Berg and R. P .Robinson</a:t>
            </a:r>
          </a:p>
          <a:p>
            <a:pPr marL="0" indent="0">
              <a:buNone/>
            </a:pPr>
            <a:endParaRPr lang="en-IE" sz="2400" dirty="0"/>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t="-1112" r="-366" b="-1994"/>
          <a:stretch>
            <a:fillRect/>
          </a:stretch>
        </p:blipFill>
        <p:spPr bwMode="auto">
          <a:xfrm>
            <a:off x="7221202" y="5665731"/>
            <a:ext cx="44958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3723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CB8D61-0FB6-4967-8D98-D10A9D464658}"/>
              </a:ext>
            </a:extLst>
          </p:cNvPr>
          <p:cNvSpPr>
            <a:spLocks noGrp="1"/>
          </p:cNvSpPr>
          <p:nvPr>
            <p:ph type="title"/>
          </p:nvPr>
        </p:nvSpPr>
        <p:spPr/>
        <p:txBody>
          <a:bodyPr/>
          <a:lstStyle/>
          <a:p>
            <a:r>
              <a:rPr lang="en-IE" dirty="0">
                <a:latin typeface="Calibri" pitchFamily="34" charset="0"/>
                <a:cs typeface="Calibri" pitchFamily="34" charset="0"/>
              </a:rPr>
              <a:t>Virtuous vs. Effective Study (study smart)</a:t>
            </a:r>
          </a:p>
        </p:txBody>
      </p:sp>
      <p:sp>
        <p:nvSpPr>
          <p:cNvPr id="5" name="Text Placeholder 4">
            <a:extLst>
              <a:ext uri="{FF2B5EF4-FFF2-40B4-BE49-F238E27FC236}">
                <a16:creationId xmlns:a16="http://schemas.microsoft.com/office/drawing/2014/main" id="{FD0C1E02-1F8C-4D80-A834-5E4ABF26C78C}"/>
              </a:ext>
            </a:extLst>
          </p:cNvPr>
          <p:cNvSpPr>
            <a:spLocks noGrp="1"/>
          </p:cNvSpPr>
          <p:nvPr>
            <p:ph type="body" idx="1"/>
          </p:nvPr>
        </p:nvSpPr>
        <p:spPr>
          <a:xfrm>
            <a:off x="581191" y="2043129"/>
            <a:ext cx="5194769" cy="557784"/>
          </a:xfrm>
        </p:spPr>
        <p:txBody>
          <a:bodyPr/>
          <a:lstStyle/>
          <a:p>
            <a:r>
              <a:rPr lang="en-IE" dirty="0">
                <a:latin typeface="Calibri" pitchFamily="34" charset="0"/>
                <a:cs typeface="Calibri" pitchFamily="34" charset="0"/>
              </a:rPr>
              <a:t>Virtuous</a:t>
            </a:r>
          </a:p>
        </p:txBody>
      </p:sp>
      <p:sp>
        <p:nvSpPr>
          <p:cNvPr id="6" name="Content Placeholder 5">
            <a:extLst>
              <a:ext uri="{FF2B5EF4-FFF2-40B4-BE49-F238E27FC236}">
                <a16:creationId xmlns:a16="http://schemas.microsoft.com/office/drawing/2014/main" id="{35170BB0-CDE8-48A0-BA51-880CC57F44D3}"/>
              </a:ext>
            </a:extLst>
          </p:cNvPr>
          <p:cNvSpPr>
            <a:spLocks noGrp="1"/>
          </p:cNvSpPr>
          <p:nvPr>
            <p:ph sz="half" idx="2"/>
          </p:nvPr>
        </p:nvSpPr>
        <p:spPr>
          <a:xfrm>
            <a:off x="437882" y="2575775"/>
            <a:ext cx="5338078" cy="3643993"/>
          </a:xfrm>
        </p:spPr>
        <p:txBody>
          <a:bodyPr>
            <a:normAutofit/>
          </a:bodyPr>
          <a:lstStyle/>
          <a:p>
            <a:r>
              <a:rPr lang="en-IE" dirty="0">
                <a:latin typeface="Calibri" pitchFamily="34" charset="0"/>
                <a:cs typeface="Calibri" pitchFamily="34" charset="0"/>
              </a:rPr>
              <a:t>Reading books from cover to cover when not all information is relevant.</a:t>
            </a:r>
          </a:p>
          <a:p>
            <a:r>
              <a:rPr lang="en-IE" dirty="0">
                <a:latin typeface="Calibri" pitchFamily="34" charset="0"/>
                <a:cs typeface="Calibri" pitchFamily="34" charset="0"/>
              </a:rPr>
              <a:t>Reading several books on the same topic.</a:t>
            </a:r>
          </a:p>
          <a:p>
            <a:r>
              <a:rPr lang="en-IE" dirty="0">
                <a:latin typeface="Calibri" pitchFamily="34" charset="0"/>
                <a:cs typeface="Calibri" pitchFamily="34" charset="0"/>
              </a:rPr>
              <a:t>Writes detailed long winded notes. </a:t>
            </a:r>
          </a:p>
          <a:p>
            <a:r>
              <a:rPr lang="en-IE" dirty="0">
                <a:latin typeface="Calibri" pitchFamily="34" charset="0"/>
                <a:cs typeface="Calibri" pitchFamily="34" charset="0"/>
              </a:rPr>
              <a:t>Works for several hours in a row without breaks</a:t>
            </a:r>
          </a:p>
          <a:p>
            <a:r>
              <a:rPr lang="en-IE" dirty="0">
                <a:latin typeface="Calibri" pitchFamily="34" charset="0"/>
                <a:cs typeface="Calibri" pitchFamily="34" charset="0"/>
              </a:rPr>
              <a:t>Withdraws from classmates, friends and social events to put in more study.</a:t>
            </a:r>
          </a:p>
          <a:p>
            <a:r>
              <a:rPr lang="en-IE" dirty="0">
                <a:latin typeface="Calibri" pitchFamily="34" charset="0"/>
                <a:cs typeface="Calibri" pitchFamily="34" charset="0"/>
              </a:rPr>
              <a:t>Never asks for help or accesses resources</a:t>
            </a:r>
          </a:p>
        </p:txBody>
      </p:sp>
      <p:sp>
        <p:nvSpPr>
          <p:cNvPr id="7" name="Text Placeholder 6">
            <a:extLst>
              <a:ext uri="{FF2B5EF4-FFF2-40B4-BE49-F238E27FC236}">
                <a16:creationId xmlns:a16="http://schemas.microsoft.com/office/drawing/2014/main" id="{F3BB22A1-95A9-4D89-9B22-E51D23DCFF89}"/>
              </a:ext>
            </a:extLst>
          </p:cNvPr>
          <p:cNvSpPr>
            <a:spLocks noGrp="1"/>
          </p:cNvSpPr>
          <p:nvPr>
            <p:ph type="body" sz="quarter" idx="3"/>
          </p:nvPr>
        </p:nvSpPr>
        <p:spPr>
          <a:xfrm>
            <a:off x="6416037" y="2043129"/>
            <a:ext cx="5194770" cy="553373"/>
          </a:xfrm>
        </p:spPr>
        <p:txBody>
          <a:bodyPr/>
          <a:lstStyle/>
          <a:p>
            <a:r>
              <a:rPr lang="en-IE" dirty="0">
                <a:latin typeface="Calibri" pitchFamily="34" charset="0"/>
                <a:cs typeface="Calibri" pitchFamily="34" charset="0"/>
              </a:rPr>
              <a:t>Effective</a:t>
            </a:r>
          </a:p>
        </p:txBody>
      </p:sp>
      <p:sp>
        <p:nvSpPr>
          <p:cNvPr id="8" name="Content Placeholder 7">
            <a:extLst>
              <a:ext uri="{FF2B5EF4-FFF2-40B4-BE49-F238E27FC236}">
                <a16:creationId xmlns:a16="http://schemas.microsoft.com/office/drawing/2014/main" id="{5698CB3B-6ECE-4BDF-9853-B9E8B12CFFE4}"/>
              </a:ext>
            </a:extLst>
          </p:cNvPr>
          <p:cNvSpPr>
            <a:spLocks noGrp="1"/>
          </p:cNvSpPr>
          <p:nvPr>
            <p:ph sz="quarter" idx="4"/>
          </p:nvPr>
        </p:nvSpPr>
        <p:spPr>
          <a:xfrm>
            <a:off x="6416037" y="2550017"/>
            <a:ext cx="5194771" cy="3578325"/>
          </a:xfrm>
        </p:spPr>
        <p:txBody>
          <a:bodyPr>
            <a:normAutofit/>
          </a:bodyPr>
          <a:lstStyle/>
          <a:p>
            <a:r>
              <a:rPr lang="en-IE" dirty="0">
                <a:latin typeface="Calibri" pitchFamily="34" charset="0"/>
                <a:cs typeface="Calibri" pitchFamily="34" charset="0"/>
              </a:rPr>
              <a:t>Select one high quality textbook and be selective about what sections to cover.</a:t>
            </a:r>
          </a:p>
          <a:p>
            <a:r>
              <a:rPr lang="en-IE" dirty="0">
                <a:latin typeface="Calibri" pitchFamily="34" charset="0"/>
                <a:cs typeface="Calibri" pitchFamily="34" charset="0"/>
              </a:rPr>
              <a:t>Rewrite notes in concise manner outlining the most important points. </a:t>
            </a:r>
          </a:p>
          <a:p>
            <a:r>
              <a:rPr lang="en-IE" dirty="0">
                <a:latin typeface="Calibri" pitchFamily="34" charset="0"/>
                <a:cs typeface="Calibri" pitchFamily="34" charset="0"/>
              </a:rPr>
              <a:t>Write down everything you know about the topic and research selectively to fill the gaps. What questions still need to be answered?</a:t>
            </a:r>
          </a:p>
          <a:p>
            <a:r>
              <a:rPr lang="en-IE" dirty="0">
                <a:latin typeface="Calibri" pitchFamily="34" charset="0"/>
                <a:cs typeface="Calibri" pitchFamily="34" charset="0"/>
              </a:rPr>
              <a:t>Work in groups to gain a new perspective.</a:t>
            </a:r>
          </a:p>
          <a:p>
            <a:r>
              <a:rPr lang="en-IE" dirty="0">
                <a:latin typeface="Calibri" pitchFamily="34" charset="0"/>
                <a:cs typeface="Calibri" pitchFamily="34" charset="0"/>
              </a:rPr>
              <a:t>Maintain a work life balance for wellbeing and sustainability.</a:t>
            </a:r>
          </a:p>
          <a:p>
            <a:endParaRPr lang="en-IE" dirty="0"/>
          </a:p>
        </p:txBody>
      </p:sp>
      <p:pic>
        <p:nvPicPr>
          <p:cNvPr id="9" name="Content Placeholder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8825248" y="862884"/>
            <a:ext cx="2819400" cy="1841679"/>
          </a:xfrm>
          <a:prstGeom prst="rect">
            <a:avLst/>
          </a:prstGeom>
        </p:spPr>
      </p:pic>
    </p:spTree>
    <p:extLst>
      <p:ext uri="{BB962C8B-B14F-4D97-AF65-F5344CB8AC3E}">
        <p14:creationId xmlns:p14="http://schemas.microsoft.com/office/powerpoint/2010/main" val="361109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DEA37-EA04-40F7-9935-6E6C9AA1444D}"/>
              </a:ext>
            </a:extLst>
          </p:cNvPr>
          <p:cNvSpPr>
            <a:spLocks noGrp="1"/>
          </p:cNvSpPr>
          <p:nvPr>
            <p:ph type="title"/>
          </p:nvPr>
        </p:nvSpPr>
        <p:spPr/>
        <p:txBody>
          <a:bodyPr/>
          <a:lstStyle/>
          <a:p>
            <a:endParaRPr lang="en-IE"/>
          </a:p>
        </p:txBody>
      </p:sp>
      <p:sp>
        <p:nvSpPr>
          <p:cNvPr id="3" name="Text Placeholder 2">
            <a:extLst>
              <a:ext uri="{FF2B5EF4-FFF2-40B4-BE49-F238E27FC236}">
                <a16:creationId xmlns:a16="http://schemas.microsoft.com/office/drawing/2014/main" id="{30BFC7B6-D469-47D8-A0A9-0F6EB7E01DED}"/>
              </a:ext>
            </a:extLst>
          </p:cNvPr>
          <p:cNvSpPr>
            <a:spLocks noGrp="1"/>
          </p:cNvSpPr>
          <p:nvPr>
            <p:ph type="body" idx="1"/>
          </p:nvPr>
        </p:nvSpPr>
        <p:spPr/>
        <p:txBody>
          <a:bodyPr/>
          <a:lstStyle/>
          <a:p>
            <a:endParaRPr lang="en-IE"/>
          </a:p>
        </p:txBody>
      </p:sp>
      <p:sp>
        <p:nvSpPr>
          <p:cNvPr id="4" name="Content Placeholder 3">
            <a:extLst>
              <a:ext uri="{FF2B5EF4-FFF2-40B4-BE49-F238E27FC236}">
                <a16:creationId xmlns:a16="http://schemas.microsoft.com/office/drawing/2014/main" id="{C328D215-4B1D-47C8-B51F-4D5AC2A0D409}"/>
              </a:ext>
            </a:extLst>
          </p:cNvPr>
          <p:cNvSpPr>
            <a:spLocks noGrp="1"/>
          </p:cNvSpPr>
          <p:nvPr>
            <p:ph sz="half" idx="2"/>
          </p:nvPr>
        </p:nvSpPr>
        <p:spPr/>
        <p:txBody>
          <a:bodyPr>
            <a:noAutofit/>
          </a:bodyPr>
          <a:lstStyle/>
          <a:p>
            <a:r>
              <a:rPr lang="en-IE" sz="2400" dirty="0">
                <a:latin typeface="Calibri" pitchFamily="34" charset="0"/>
                <a:cs typeface="Calibri" pitchFamily="34" charset="0"/>
              </a:rPr>
              <a:t>Overall clear outcomes and study plan for semester, long term short terms study plan.</a:t>
            </a:r>
          </a:p>
          <a:p>
            <a:r>
              <a:rPr lang="en-IE" sz="2400" dirty="0">
                <a:latin typeface="Calibri" pitchFamily="34" charset="0"/>
                <a:cs typeface="Calibri" pitchFamily="34" charset="0"/>
              </a:rPr>
              <a:t>Pie 100%=final year end mark, different pieces of pie for different assessment methods, study plan to fit pie. E.g. OSCE, practical exams, short cases, long cases, MCQS, research project.</a:t>
            </a:r>
          </a:p>
        </p:txBody>
      </p:sp>
      <p:sp>
        <p:nvSpPr>
          <p:cNvPr id="5" name="Text Placeholder 4">
            <a:extLst>
              <a:ext uri="{FF2B5EF4-FFF2-40B4-BE49-F238E27FC236}">
                <a16:creationId xmlns:a16="http://schemas.microsoft.com/office/drawing/2014/main" id="{B32F58C0-8194-4F57-B3DC-28A78C6533CF}"/>
              </a:ext>
            </a:extLst>
          </p:cNvPr>
          <p:cNvSpPr>
            <a:spLocks noGrp="1"/>
          </p:cNvSpPr>
          <p:nvPr>
            <p:ph type="body" sz="quarter" idx="3"/>
          </p:nvPr>
        </p:nvSpPr>
        <p:spPr/>
        <p:txBody>
          <a:bodyPr/>
          <a:lstStyle/>
          <a:p>
            <a:endParaRPr lang="en-IE"/>
          </a:p>
        </p:txBody>
      </p:sp>
      <p:sp>
        <p:nvSpPr>
          <p:cNvPr id="6" name="Content Placeholder 5">
            <a:extLst>
              <a:ext uri="{FF2B5EF4-FFF2-40B4-BE49-F238E27FC236}">
                <a16:creationId xmlns:a16="http://schemas.microsoft.com/office/drawing/2014/main" id="{6B5A2B97-FE24-4050-A0F9-A2696C777BA5}"/>
              </a:ext>
            </a:extLst>
          </p:cNvPr>
          <p:cNvSpPr>
            <a:spLocks noGrp="1"/>
          </p:cNvSpPr>
          <p:nvPr>
            <p:ph sz="quarter" idx="4"/>
          </p:nvPr>
        </p:nvSpPr>
        <p:spPr/>
        <p:txBody>
          <a:bodyPr/>
          <a:lstStyle/>
          <a:p>
            <a:endParaRPr lang="en-IE"/>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25192" y="579548"/>
            <a:ext cx="2819400" cy="1584104"/>
          </a:xfrm>
          <a:prstGeom prst="rect">
            <a:avLst/>
          </a:prstGeom>
        </p:spPr>
      </p:pic>
    </p:spTree>
    <p:extLst>
      <p:ext uri="{BB962C8B-B14F-4D97-AF65-F5344CB8AC3E}">
        <p14:creationId xmlns:p14="http://schemas.microsoft.com/office/powerpoint/2010/main" val="2503958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46BD4-BA1C-466C-877A-6B68A205CE21}"/>
              </a:ext>
            </a:extLst>
          </p:cNvPr>
          <p:cNvSpPr>
            <a:spLocks noGrp="1"/>
          </p:cNvSpPr>
          <p:nvPr>
            <p:ph type="title"/>
          </p:nvPr>
        </p:nvSpPr>
        <p:spPr>
          <a:xfrm>
            <a:off x="609600" y="137160"/>
            <a:ext cx="10972800" cy="1143000"/>
          </a:xfrm>
        </p:spPr>
        <p:txBody>
          <a:bodyPr/>
          <a:lstStyle/>
          <a:p>
            <a:pPr algn="r"/>
            <a:r>
              <a:rPr lang="en-IE" dirty="0"/>
              <a:t>Cycle of Procrastination</a:t>
            </a:r>
          </a:p>
        </p:txBody>
      </p:sp>
      <p:pic>
        <p:nvPicPr>
          <p:cNvPr id="2050" name="Picture 2" descr="prosc-graph-1">
            <a:extLst>
              <a:ext uri="{FF2B5EF4-FFF2-40B4-BE49-F238E27FC236}">
                <a16:creationId xmlns:a16="http://schemas.microsoft.com/office/drawing/2014/main" id="{1B7E6E59-0728-4F9D-81FF-EBBA360A1A8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93032" y="1280160"/>
            <a:ext cx="7885042" cy="54406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DACE3BE-23B8-4E98-9F41-5C6F1AAFA99D}"/>
              </a:ext>
            </a:extLst>
          </p:cNvPr>
          <p:cNvSpPr txBox="1"/>
          <p:nvPr/>
        </p:nvSpPr>
        <p:spPr>
          <a:xfrm>
            <a:off x="9373773" y="6161649"/>
            <a:ext cx="220862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000" b="0" i="0" u="none" strike="noStrike" kern="1200" cap="none" spc="0" normalizeH="0" baseline="0" noProof="0" dirty="0">
                <a:ln>
                  <a:noFill/>
                </a:ln>
                <a:solidFill>
                  <a:srgbClr val="000000"/>
                </a:solidFill>
                <a:effectLst/>
                <a:uLnTx/>
                <a:uFillTx/>
                <a:latin typeface="Calibri"/>
                <a:ea typeface="+mn-ea"/>
                <a:cs typeface="+mn-cs"/>
              </a:rPr>
              <a:t>David Cain (2015)</a:t>
            </a:r>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9561490" y="3537577"/>
            <a:ext cx="2467378" cy="1307207"/>
          </a:xfrm>
          <a:prstGeom prst="rect">
            <a:avLst/>
          </a:prstGeom>
        </p:spPr>
      </p:pic>
    </p:spTree>
    <p:extLst>
      <p:ext uri="{BB962C8B-B14F-4D97-AF65-F5344CB8AC3E}">
        <p14:creationId xmlns:p14="http://schemas.microsoft.com/office/powerpoint/2010/main" val="1417398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4ED0-5D22-4489-BE0C-59D9AB909D68}"/>
              </a:ext>
            </a:extLst>
          </p:cNvPr>
          <p:cNvSpPr>
            <a:spLocks noGrp="1"/>
          </p:cNvSpPr>
          <p:nvPr>
            <p:ph type="title"/>
          </p:nvPr>
        </p:nvSpPr>
        <p:spPr>
          <a:xfrm>
            <a:off x="581191" y="657363"/>
            <a:ext cx="11029616" cy="658424"/>
          </a:xfrm>
        </p:spPr>
        <p:txBody>
          <a:bodyPr/>
          <a:lstStyle/>
          <a:p>
            <a:r>
              <a:rPr lang="en-IE" dirty="0">
                <a:latin typeface="Calibri" pitchFamily="34" charset="0"/>
                <a:cs typeface="Calibri" pitchFamily="34" charset="0"/>
              </a:rPr>
              <a:t>Managing procrastination</a:t>
            </a:r>
          </a:p>
        </p:txBody>
      </p:sp>
      <p:sp>
        <p:nvSpPr>
          <p:cNvPr id="3" name="Content Placeholder 2">
            <a:extLst>
              <a:ext uri="{FF2B5EF4-FFF2-40B4-BE49-F238E27FC236}">
                <a16:creationId xmlns:a16="http://schemas.microsoft.com/office/drawing/2014/main" id="{2B04135B-5689-4743-9937-87CFED0F2BCF}"/>
              </a:ext>
            </a:extLst>
          </p:cNvPr>
          <p:cNvSpPr>
            <a:spLocks noGrp="1"/>
          </p:cNvSpPr>
          <p:nvPr>
            <p:ph idx="1"/>
          </p:nvPr>
        </p:nvSpPr>
        <p:spPr>
          <a:xfrm>
            <a:off x="347730" y="1455313"/>
            <a:ext cx="11706895" cy="5528584"/>
          </a:xfrm>
        </p:spPr>
        <p:txBody>
          <a:bodyPr>
            <a:normAutofit lnSpcReduction="10000"/>
          </a:bodyPr>
          <a:lstStyle/>
          <a:p>
            <a:endParaRPr lang="en-IE" dirty="0">
              <a:latin typeface="Calibri" pitchFamily="34" charset="0"/>
              <a:cs typeface="Calibri" pitchFamily="34" charset="0"/>
            </a:endParaRPr>
          </a:p>
          <a:p>
            <a:r>
              <a:rPr lang="en-IE" dirty="0">
                <a:latin typeface="Calibri" pitchFamily="34" charset="0"/>
                <a:cs typeface="Calibri" pitchFamily="34" charset="0"/>
              </a:rPr>
              <a:t>Identify why you are procrastinating? Overwhelmed by size, fears of not being capable, lack of interest in the task…</a:t>
            </a:r>
          </a:p>
          <a:p>
            <a:r>
              <a:rPr lang="en-IE" dirty="0">
                <a:latin typeface="Calibri" pitchFamily="34" charset="0"/>
                <a:cs typeface="Calibri" pitchFamily="34" charset="0"/>
              </a:rPr>
              <a:t>How do you normally trick yourself into putting things off? “I’ll just watch one episode on Netflix”, “I’ll just take a nap first”, “I’ll just start tomorrow when I feel more rested”… “I’ll do this other non priority thing first”</a:t>
            </a:r>
          </a:p>
          <a:p>
            <a:pPr marL="0" indent="0">
              <a:buNone/>
            </a:pPr>
            <a:r>
              <a:rPr lang="en-IE" u="sng" dirty="0">
                <a:latin typeface="Calibri" pitchFamily="34" charset="0"/>
                <a:cs typeface="Calibri" pitchFamily="34" charset="0"/>
              </a:rPr>
              <a:t>Tricking yourself into doing the task:</a:t>
            </a:r>
          </a:p>
          <a:p>
            <a:pPr>
              <a:buFont typeface="Wingdings" panose="05000000000000000000" pitchFamily="2" charset="2"/>
              <a:buChar char="Ø"/>
            </a:pPr>
            <a:r>
              <a:rPr lang="en-IE" dirty="0">
                <a:latin typeface="Calibri" pitchFamily="34" charset="0"/>
                <a:cs typeface="Calibri" pitchFamily="34" charset="0"/>
              </a:rPr>
              <a:t>Commit to doing something small and easy (15mins): Read/understand question, brainstorm ideas, plan schedule for doing task. (you will probably end up doing more than you set out to). </a:t>
            </a:r>
          </a:p>
          <a:p>
            <a:pPr>
              <a:buFont typeface="Wingdings" panose="05000000000000000000" pitchFamily="2" charset="2"/>
              <a:buChar char="Ø"/>
            </a:pPr>
            <a:r>
              <a:rPr lang="en-IE" dirty="0">
                <a:latin typeface="Calibri" pitchFamily="34" charset="0"/>
                <a:cs typeface="Calibri" pitchFamily="34" charset="0"/>
              </a:rPr>
              <a:t>Perfectionism: don’t wait for the perfect conditions, just start. Piece of paper and a pen</a:t>
            </a:r>
          </a:p>
          <a:p>
            <a:pPr>
              <a:buFont typeface="Wingdings" panose="05000000000000000000" pitchFamily="2" charset="2"/>
              <a:buChar char="Ø"/>
            </a:pPr>
            <a:r>
              <a:rPr lang="en-IE" dirty="0">
                <a:latin typeface="Calibri" pitchFamily="34" charset="0"/>
                <a:cs typeface="Calibri" pitchFamily="34" charset="0"/>
              </a:rPr>
              <a:t>Break down the large overwhelming task into smaller manageable tasks (Chunk it), make daily, weekly goals.</a:t>
            </a:r>
          </a:p>
          <a:p>
            <a:pPr>
              <a:buFont typeface="Wingdings" panose="05000000000000000000" pitchFamily="2" charset="2"/>
              <a:buChar char="Ø"/>
            </a:pPr>
            <a:r>
              <a:rPr lang="en-IE" dirty="0">
                <a:latin typeface="Calibri" pitchFamily="34" charset="0"/>
                <a:cs typeface="Calibri" pitchFamily="34" charset="0"/>
              </a:rPr>
              <a:t>Identify triggers for studying: answering emails, reading over notes, making to do list…</a:t>
            </a:r>
          </a:p>
          <a:p>
            <a:pPr>
              <a:buFont typeface="Wingdings" panose="05000000000000000000" pitchFamily="2" charset="2"/>
              <a:buChar char="Ø"/>
            </a:pPr>
            <a:r>
              <a:rPr lang="en-IE" dirty="0">
                <a:latin typeface="Calibri" pitchFamily="34" charset="0"/>
                <a:cs typeface="Calibri" pitchFamily="34" charset="0"/>
              </a:rPr>
              <a:t>Commit to shorter periods of study at first with daunting tasks: 2hrs vs. 6 hrs. </a:t>
            </a:r>
          </a:p>
          <a:p>
            <a:pPr>
              <a:buFont typeface="Wingdings" panose="05000000000000000000" pitchFamily="2" charset="2"/>
              <a:buChar char="Ø"/>
            </a:pPr>
            <a:r>
              <a:rPr lang="en-IE" dirty="0">
                <a:latin typeface="Calibri" pitchFamily="34" charset="0"/>
                <a:cs typeface="Calibri" pitchFamily="34" charset="0"/>
              </a:rPr>
              <a:t>Note down some of the benefits of completing the task? (helps you to focus on long term outcomes rather than short term distress)</a:t>
            </a:r>
          </a:p>
          <a:p>
            <a:pPr>
              <a:buFont typeface="Wingdings" panose="05000000000000000000" pitchFamily="2" charset="2"/>
              <a:buChar char="Ø"/>
            </a:pPr>
            <a:r>
              <a:rPr lang="en-IE" dirty="0">
                <a:latin typeface="Calibri" pitchFamily="34" charset="0"/>
                <a:cs typeface="Calibri" pitchFamily="34" charset="0"/>
              </a:rPr>
              <a:t>Reward yourself after completing scheduled tasks. Turn distractions into rewards.</a:t>
            </a:r>
          </a:p>
          <a:p>
            <a:pPr>
              <a:buFont typeface="Wingdings" panose="05000000000000000000" pitchFamily="2" charset="2"/>
              <a:buChar char="Ø"/>
            </a:pPr>
            <a:r>
              <a:rPr lang="en-IE" dirty="0">
                <a:latin typeface="Calibri" pitchFamily="34" charset="0"/>
                <a:cs typeface="Calibri" pitchFamily="34" charset="0"/>
              </a:rPr>
              <a:t>Forgive yourself for past procrastination (Lombardo, 2017, Psychology Today; Mel Robbins, 2018; </a:t>
            </a:r>
            <a:r>
              <a:rPr lang="en-IE" dirty="0" err="1">
                <a:latin typeface="Calibri" pitchFamily="34" charset="0"/>
                <a:cs typeface="Calibri" pitchFamily="34" charset="0"/>
              </a:rPr>
              <a:t>Watchwellcast</a:t>
            </a:r>
            <a:r>
              <a:rPr lang="en-IE" dirty="0">
                <a:latin typeface="Calibri" pitchFamily="34" charset="0"/>
                <a:cs typeface="Calibri" pitchFamily="34" charset="0"/>
              </a:rPr>
              <a:t>, 2012)</a:t>
            </a:r>
          </a:p>
          <a:p>
            <a:pPr>
              <a:buFont typeface="Wingdings" panose="05000000000000000000" pitchFamily="2" charset="2"/>
              <a:buChar char="Ø"/>
            </a:pPr>
            <a:endParaRPr lang="en-IE" dirty="0"/>
          </a:p>
          <a:p>
            <a:pPr>
              <a:buFont typeface="Wingdings" panose="05000000000000000000" pitchFamily="2" charset="2"/>
              <a:buChar char="Ø"/>
            </a:pPr>
            <a:endParaRPr lang="en-IE" u="sng" dirty="0"/>
          </a:p>
        </p:txBody>
      </p:sp>
    </p:spTree>
    <p:extLst>
      <p:ext uri="{BB962C8B-B14F-4D97-AF65-F5344CB8AC3E}">
        <p14:creationId xmlns:p14="http://schemas.microsoft.com/office/powerpoint/2010/main" val="2014572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BB64C-AF82-4AEF-BA2A-25BDD2F3429B}"/>
              </a:ext>
            </a:extLst>
          </p:cNvPr>
          <p:cNvSpPr>
            <a:spLocks noGrp="1"/>
          </p:cNvSpPr>
          <p:nvPr>
            <p:ph type="title"/>
          </p:nvPr>
        </p:nvSpPr>
        <p:spPr>
          <a:xfrm>
            <a:off x="787791" y="579549"/>
            <a:ext cx="10972800" cy="716986"/>
          </a:xfrm>
        </p:spPr>
        <p:txBody>
          <a:bodyPr/>
          <a:lstStyle/>
          <a:p>
            <a:r>
              <a:rPr lang="en-IE" dirty="0">
                <a:latin typeface="Calibri" pitchFamily="34" charset="0"/>
                <a:cs typeface="Calibri" pitchFamily="34" charset="0"/>
              </a:rPr>
              <a:t>Time management:  </a:t>
            </a:r>
            <a:r>
              <a:rPr lang="en-IE" dirty="0" err="1">
                <a:latin typeface="Calibri" pitchFamily="34" charset="0"/>
                <a:cs typeface="Calibri" pitchFamily="34" charset="0"/>
              </a:rPr>
              <a:t>Pomodoro</a:t>
            </a:r>
            <a:r>
              <a:rPr lang="en-IE" dirty="0">
                <a:latin typeface="Calibri" pitchFamily="34" charset="0"/>
                <a:cs typeface="Calibri" pitchFamily="34" charset="0"/>
              </a:rPr>
              <a:t> Technique</a:t>
            </a:r>
          </a:p>
        </p:txBody>
      </p:sp>
      <p:sp>
        <p:nvSpPr>
          <p:cNvPr id="3" name="Content Placeholder 2">
            <a:extLst>
              <a:ext uri="{FF2B5EF4-FFF2-40B4-BE49-F238E27FC236}">
                <a16:creationId xmlns:a16="http://schemas.microsoft.com/office/drawing/2014/main" id="{838AC62F-75E5-45FC-AE19-07050F240363}"/>
              </a:ext>
            </a:extLst>
          </p:cNvPr>
          <p:cNvSpPr>
            <a:spLocks noGrp="1"/>
          </p:cNvSpPr>
          <p:nvPr>
            <p:ph idx="1"/>
          </p:nvPr>
        </p:nvSpPr>
        <p:spPr>
          <a:xfrm>
            <a:off x="609600" y="1619701"/>
            <a:ext cx="10972800" cy="4525963"/>
          </a:xfrm>
        </p:spPr>
        <p:txBody>
          <a:bodyPr>
            <a:normAutofit/>
          </a:bodyPr>
          <a:lstStyle/>
          <a:p>
            <a:pPr marL="0" indent="0">
              <a:buNone/>
            </a:pPr>
            <a:r>
              <a:rPr lang="en-IE" sz="2400" dirty="0">
                <a:latin typeface="+mj-lt"/>
              </a:rPr>
              <a:t>(</a:t>
            </a:r>
            <a:r>
              <a:rPr lang="en-IE" sz="2400" dirty="0" err="1">
                <a:latin typeface="+mj-lt"/>
              </a:rPr>
              <a:t>Cirillo</a:t>
            </a:r>
            <a:r>
              <a:rPr lang="en-IE" sz="2400" dirty="0">
                <a:latin typeface="+mj-lt"/>
              </a:rPr>
              <a:t> )</a:t>
            </a:r>
          </a:p>
          <a:p>
            <a:pPr marL="0" indent="0">
              <a:buNone/>
            </a:pPr>
            <a:endParaRPr lang="en-IE" sz="2400" dirty="0">
              <a:latin typeface="+mj-lt"/>
            </a:endParaRPr>
          </a:p>
          <a:p>
            <a:pPr marL="0" indent="0">
              <a:buNone/>
            </a:pPr>
            <a:r>
              <a:rPr lang="en-IE" sz="2400" dirty="0">
                <a:latin typeface="Calibri" pitchFamily="34" charset="0"/>
                <a:cs typeface="Calibri" pitchFamily="34" charset="0"/>
              </a:rPr>
              <a:t>Involves:</a:t>
            </a:r>
          </a:p>
          <a:p>
            <a:r>
              <a:rPr lang="en-IE" sz="2400" dirty="0">
                <a:latin typeface="Calibri" pitchFamily="34" charset="0"/>
                <a:cs typeface="Calibri" pitchFamily="34" charset="0"/>
              </a:rPr>
              <a:t>Working for 25 minutes uninterrupted.</a:t>
            </a:r>
          </a:p>
          <a:p>
            <a:r>
              <a:rPr lang="en-IE" sz="2400" dirty="0">
                <a:latin typeface="Calibri" pitchFamily="34" charset="0"/>
                <a:cs typeface="Calibri" pitchFamily="34" charset="0"/>
              </a:rPr>
              <a:t>Use a timer. </a:t>
            </a:r>
          </a:p>
          <a:p>
            <a:r>
              <a:rPr lang="en-IE" sz="2400" dirty="0">
                <a:latin typeface="Calibri" pitchFamily="34" charset="0"/>
                <a:cs typeface="Calibri" pitchFamily="34" charset="0"/>
              </a:rPr>
              <a:t>Stop when the timer goes off and take a short break (5mins).</a:t>
            </a:r>
          </a:p>
          <a:p>
            <a:r>
              <a:rPr lang="en-IE" sz="2400" dirty="0">
                <a:latin typeface="Calibri" pitchFamily="34" charset="0"/>
                <a:cs typeface="Calibri" pitchFamily="34" charset="0"/>
              </a:rPr>
              <a:t>Take longer breaks every 4 Pomodoro's (20-30mins).</a:t>
            </a:r>
          </a:p>
          <a:p>
            <a:r>
              <a:rPr lang="en-IE" sz="2400" dirty="0">
                <a:latin typeface="Calibri" pitchFamily="34" charset="0"/>
                <a:cs typeface="Calibri" pitchFamily="34" charset="0"/>
              </a:rPr>
              <a:t>Keep track of the number of Pomodoro's you complete.</a:t>
            </a:r>
          </a:p>
          <a:p>
            <a:endParaRPr lang="en-IE" sz="2400" dirty="0">
              <a:latin typeface="+mj-lt"/>
            </a:endParaRPr>
          </a:p>
        </p:txBody>
      </p:sp>
      <p:pic>
        <p:nvPicPr>
          <p:cNvPr id="5" name="Picture 4" descr="A red apple sitting on a wooden surface&#10;&#10;Description generated with high confidence">
            <a:extLst>
              <a:ext uri="{FF2B5EF4-FFF2-40B4-BE49-F238E27FC236}">
                <a16:creationId xmlns:a16="http://schemas.microsoft.com/office/drawing/2014/main" id="{F1E3986E-00CD-49B5-A137-26B7FD15FE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51735" y="2125014"/>
            <a:ext cx="2708856" cy="1879184"/>
          </a:xfrm>
          <a:prstGeom prst="rect">
            <a:avLst/>
          </a:prstGeom>
        </p:spPr>
      </p:pic>
      <p:sp>
        <p:nvSpPr>
          <p:cNvPr id="8" name="TextBox 7">
            <a:extLst>
              <a:ext uri="{FF2B5EF4-FFF2-40B4-BE49-F238E27FC236}">
                <a16:creationId xmlns:a16="http://schemas.microsoft.com/office/drawing/2014/main" id="{CDD19934-3904-406D-95EC-FE4A02595503}"/>
              </a:ext>
            </a:extLst>
          </p:cNvPr>
          <p:cNvSpPr txBox="1"/>
          <p:nvPr/>
        </p:nvSpPr>
        <p:spPr>
          <a:xfrm>
            <a:off x="7737079" y="1374620"/>
            <a:ext cx="402351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rgbClr val="000000"/>
                </a:solidFill>
                <a:effectLst/>
                <a:uLnTx/>
                <a:uFillTx/>
                <a:latin typeface="Calibri"/>
                <a:ea typeface="+mn-ea"/>
                <a:cs typeface="+mn-cs"/>
              </a:rPr>
              <a:t>Photo by </a:t>
            </a:r>
            <a:r>
              <a:rPr kumimoji="0" lang="en-IE" sz="1800" b="0" i="0" u="none" strike="noStrike" kern="1200" cap="none" spc="0" normalizeH="0" baseline="0" noProof="0" dirty="0" err="1">
                <a:ln>
                  <a:noFill/>
                </a:ln>
                <a:solidFill>
                  <a:srgbClr val="000000"/>
                </a:solidFill>
                <a:effectLst/>
                <a:uLnTx/>
                <a:uFillTx/>
                <a:latin typeface="Calibri"/>
                <a:ea typeface="+mn-ea"/>
                <a:cs typeface="+mn-cs"/>
              </a:rPr>
              <a:t>Kaboompics</a:t>
            </a:r>
            <a:r>
              <a:rPr kumimoji="0" lang="en-IE" sz="1800" b="0" i="0" u="none" strike="noStrike" kern="1200" cap="none" spc="0" normalizeH="0" baseline="0" noProof="0" dirty="0">
                <a:ln>
                  <a:noFill/>
                </a:ln>
                <a:solidFill>
                  <a:srgbClr val="000000"/>
                </a:solidFill>
                <a:effectLst/>
                <a:uLnTx/>
                <a:uFillTx/>
                <a:latin typeface="Calibri"/>
                <a:ea typeface="+mn-ea"/>
                <a:cs typeface="+mn-cs"/>
              </a:rPr>
              <a:t> .com from </a:t>
            </a:r>
            <a:r>
              <a:rPr kumimoji="0" lang="en-IE" sz="1800" b="0" i="0" u="none" strike="noStrike" kern="1200" cap="none" spc="0" normalizeH="0" baseline="0" noProof="0" dirty="0" err="1">
                <a:ln>
                  <a:noFill/>
                </a:ln>
                <a:solidFill>
                  <a:srgbClr val="000000"/>
                </a:solidFill>
                <a:effectLst/>
                <a:uLnTx/>
                <a:uFillTx/>
                <a:latin typeface="Calibri"/>
                <a:ea typeface="+mn-ea"/>
                <a:cs typeface="+mn-cs"/>
              </a:rPr>
              <a:t>Pexels</a:t>
            </a:r>
            <a:endParaRPr kumimoji="0" lang="en-IE" sz="18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2779455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B7FC7-E319-4E8D-ABCB-9F22130E2B6E}"/>
              </a:ext>
            </a:extLst>
          </p:cNvPr>
          <p:cNvSpPr>
            <a:spLocks noGrp="1"/>
          </p:cNvSpPr>
          <p:nvPr>
            <p:ph type="title"/>
          </p:nvPr>
        </p:nvSpPr>
        <p:spPr>
          <a:xfrm>
            <a:off x="581193" y="882650"/>
            <a:ext cx="4163086" cy="565658"/>
          </a:xfrm>
        </p:spPr>
        <p:txBody>
          <a:bodyPr/>
          <a:lstStyle/>
          <a:p>
            <a:r>
              <a:rPr lang="en-IE" dirty="0">
                <a:latin typeface="Calibri" pitchFamily="34" charset="0"/>
                <a:cs typeface="Calibri" pitchFamily="34" charset="0"/>
              </a:rPr>
              <a:t>Time management</a:t>
            </a:r>
          </a:p>
        </p:txBody>
      </p:sp>
      <p:sp>
        <p:nvSpPr>
          <p:cNvPr id="3" name="Content Placeholder 2">
            <a:extLst>
              <a:ext uri="{FF2B5EF4-FFF2-40B4-BE49-F238E27FC236}">
                <a16:creationId xmlns:a16="http://schemas.microsoft.com/office/drawing/2014/main" id="{9F6866BD-1304-43AD-BDD5-6D185F776660}"/>
              </a:ext>
            </a:extLst>
          </p:cNvPr>
          <p:cNvSpPr>
            <a:spLocks noGrp="1"/>
          </p:cNvSpPr>
          <p:nvPr>
            <p:ph idx="1"/>
          </p:nvPr>
        </p:nvSpPr>
        <p:spPr>
          <a:xfrm>
            <a:off x="425003" y="1550504"/>
            <a:ext cx="6452876" cy="4850296"/>
          </a:xfrm>
        </p:spPr>
        <p:txBody>
          <a:bodyPr>
            <a:normAutofit lnSpcReduction="10000"/>
          </a:bodyPr>
          <a:lstStyle/>
          <a:p>
            <a:r>
              <a:rPr lang="en-IE" dirty="0">
                <a:latin typeface="Calibri" pitchFamily="34" charset="0"/>
                <a:cs typeface="Calibri" pitchFamily="34" charset="0"/>
              </a:rPr>
              <a:t>Where do you place your time currently? </a:t>
            </a:r>
          </a:p>
          <a:p>
            <a:r>
              <a:rPr lang="en-IE" dirty="0">
                <a:latin typeface="Calibri" pitchFamily="34" charset="0"/>
                <a:cs typeface="Calibri" pitchFamily="34" charset="0"/>
              </a:rPr>
              <a:t>Plan difficult tasks during peaks in energy (Morning vs. evening person)</a:t>
            </a:r>
          </a:p>
          <a:p>
            <a:r>
              <a:rPr lang="en-IE" dirty="0">
                <a:latin typeface="Calibri" pitchFamily="34" charset="0"/>
                <a:cs typeface="Calibri" pitchFamily="34" charset="0"/>
              </a:rPr>
              <a:t>Work in short bursts if you find long study blocks daunting.</a:t>
            </a:r>
          </a:p>
          <a:p>
            <a:r>
              <a:rPr lang="en-IE" dirty="0">
                <a:latin typeface="Calibri" pitchFamily="34" charset="0"/>
                <a:cs typeface="Calibri" pitchFamily="34" charset="0"/>
              </a:rPr>
              <a:t>Efficient breaks: have fewer but longer breaks if you find if difficult to settle back down. Have frequent but short breaks if you find it difficult to concentrate for extended periods.</a:t>
            </a:r>
          </a:p>
          <a:p>
            <a:r>
              <a:rPr lang="en-IE" dirty="0">
                <a:latin typeface="Calibri" pitchFamily="34" charset="0"/>
                <a:cs typeface="Calibri" pitchFamily="34" charset="0"/>
              </a:rPr>
              <a:t>Turn independent study into a routine: block out set times for study.</a:t>
            </a:r>
          </a:p>
          <a:p>
            <a:r>
              <a:rPr lang="en-IE" dirty="0">
                <a:latin typeface="Calibri" pitchFamily="34" charset="0"/>
                <a:cs typeface="Calibri" pitchFamily="34" charset="0"/>
              </a:rPr>
              <a:t>Set a goal/challenge for each individual study block. </a:t>
            </a:r>
          </a:p>
          <a:p>
            <a:r>
              <a:rPr lang="en-IE" dirty="0">
                <a:latin typeface="Calibri" pitchFamily="34" charset="0"/>
                <a:cs typeface="Calibri" pitchFamily="34" charset="0"/>
              </a:rPr>
              <a:t>Flexibility: vary study lengths depending on energy levels. </a:t>
            </a:r>
          </a:p>
          <a:p>
            <a:r>
              <a:rPr lang="en-IE" dirty="0">
                <a:latin typeface="Calibri" pitchFamily="34" charset="0"/>
                <a:cs typeface="Calibri" pitchFamily="34" charset="0"/>
              </a:rPr>
              <a:t>Avoid distractions: put phone on airplane mode/do not disturb during study block.</a:t>
            </a:r>
          </a:p>
          <a:p>
            <a:r>
              <a:rPr lang="en-IE" dirty="0">
                <a:latin typeface="Calibri" pitchFamily="34" charset="0"/>
                <a:cs typeface="Calibri" pitchFamily="34" charset="0"/>
              </a:rPr>
              <a:t>Make sure there is an end in sight… study for two hours and then stop.</a:t>
            </a:r>
          </a:p>
        </p:txBody>
      </p:sp>
      <p:pic>
        <p:nvPicPr>
          <p:cNvPr id="8" name="Picture 7">
            <a:extLst>
              <a:ext uri="{FF2B5EF4-FFF2-40B4-BE49-F238E27FC236}">
                <a16:creationId xmlns:a16="http://schemas.microsoft.com/office/drawing/2014/main" id="{8DF0234E-C338-4F82-A9AA-2F69B5F3E13C}"/>
              </a:ext>
            </a:extLst>
          </p:cNvPr>
          <p:cNvPicPr>
            <a:picLocks noChangeAspect="1"/>
          </p:cNvPicPr>
          <p:nvPr/>
        </p:nvPicPr>
        <p:blipFill>
          <a:blip r:embed="rId2"/>
          <a:stretch>
            <a:fillRect/>
          </a:stretch>
        </p:blipFill>
        <p:spPr>
          <a:xfrm>
            <a:off x="6954593" y="1253712"/>
            <a:ext cx="6138556" cy="4444593"/>
          </a:xfrm>
          <a:prstGeom prst="rect">
            <a:avLst/>
          </a:prstGeom>
        </p:spPr>
      </p:pic>
    </p:spTree>
    <p:extLst>
      <p:ext uri="{BB962C8B-B14F-4D97-AF65-F5344CB8AC3E}">
        <p14:creationId xmlns:p14="http://schemas.microsoft.com/office/powerpoint/2010/main" val="518673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ABECF-81FF-449D-9328-8839FF233231}"/>
              </a:ext>
            </a:extLst>
          </p:cNvPr>
          <p:cNvSpPr>
            <a:spLocks noGrp="1"/>
          </p:cNvSpPr>
          <p:nvPr>
            <p:ph type="title"/>
          </p:nvPr>
        </p:nvSpPr>
        <p:spPr>
          <a:xfrm>
            <a:off x="581192" y="643944"/>
            <a:ext cx="4931712" cy="515155"/>
          </a:xfrm>
        </p:spPr>
        <p:txBody>
          <a:bodyPr>
            <a:normAutofit fontScale="90000"/>
          </a:bodyPr>
          <a:lstStyle/>
          <a:p>
            <a:r>
              <a:rPr lang="en-IE" dirty="0"/>
              <a:t>Study Plan, To do Lists</a:t>
            </a:r>
          </a:p>
        </p:txBody>
      </p:sp>
      <p:sp>
        <p:nvSpPr>
          <p:cNvPr id="3" name="Content Placeholder 2">
            <a:extLst>
              <a:ext uri="{FF2B5EF4-FFF2-40B4-BE49-F238E27FC236}">
                <a16:creationId xmlns:a16="http://schemas.microsoft.com/office/drawing/2014/main" id="{6A2898B4-B7A6-4FF2-A49E-18226274D38F}"/>
              </a:ext>
            </a:extLst>
          </p:cNvPr>
          <p:cNvSpPr>
            <a:spLocks noGrp="1"/>
          </p:cNvSpPr>
          <p:nvPr>
            <p:ph idx="1"/>
          </p:nvPr>
        </p:nvSpPr>
        <p:spPr>
          <a:xfrm>
            <a:off x="321972" y="1287887"/>
            <a:ext cx="7083380" cy="5391209"/>
          </a:xfrm>
        </p:spPr>
        <p:txBody>
          <a:bodyPr>
            <a:normAutofit/>
          </a:bodyPr>
          <a:lstStyle/>
          <a:p>
            <a:r>
              <a:rPr lang="en-IE" sz="2000" dirty="0">
                <a:latin typeface="Calibri" pitchFamily="34" charset="0"/>
                <a:cs typeface="Calibri" pitchFamily="34" charset="0"/>
              </a:rPr>
              <a:t>Make a schedule for the whole  semester-plot when exams start, when certain assignments are due, how many hours are taken up by lectures, schedule in study periods, periods for working on assignments, time for exercise and time off. Knowing how much time you have and when you should be starting things can kick you into gear, kick start that healthy stress of working under pressure. </a:t>
            </a:r>
          </a:p>
          <a:p>
            <a:r>
              <a:rPr lang="en-IE" sz="2000" dirty="0">
                <a:latin typeface="Calibri" pitchFamily="34" charset="0"/>
                <a:cs typeface="Calibri" pitchFamily="34" charset="0"/>
              </a:rPr>
              <a:t>Set short terms, medium term, and long term gaols, e.g. daily, weekly, monthly</a:t>
            </a:r>
          </a:p>
          <a:p>
            <a:r>
              <a:rPr lang="en-IE" sz="2000" dirty="0">
                <a:latin typeface="Calibri" pitchFamily="34" charset="0"/>
                <a:cs typeface="Calibri" pitchFamily="34" charset="0"/>
              </a:rPr>
              <a:t>Break down large tasks into smaller daily or even hourly tasks</a:t>
            </a:r>
          </a:p>
          <a:p>
            <a:r>
              <a:rPr lang="en-IE" sz="2000" dirty="0">
                <a:latin typeface="Calibri" pitchFamily="34" charset="0"/>
                <a:cs typeface="Calibri" pitchFamily="34" charset="0"/>
              </a:rPr>
              <a:t>Schedule time for unforeseen circumstances e.g. getting sick, set backs etc..</a:t>
            </a:r>
          </a:p>
          <a:p>
            <a:r>
              <a:rPr lang="en-IE" sz="2000" dirty="0">
                <a:latin typeface="Calibri" pitchFamily="34" charset="0"/>
                <a:cs typeface="Calibri" pitchFamily="34" charset="0"/>
              </a:rPr>
              <a:t>Prioritise tasks: Tackle the rocks, then the pebbles, and finally the sand.</a:t>
            </a:r>
          </a:p>
          <a:p>
            <a:endParaRPr lang="en-IE" dirty="0"/>
          </a:p>
        </p:txBody>
      </p:sp>
      <p:pic>
        <p:nvPicPr>
          <p:cNvPr id="1026" name="Picture 2" descr="Image">
            <a:extLst>
              <a:ext uri="{FF2B5EF4-FFF2-40B4-BE49-F238E27FC236}">
                <a16:creationId xmlns:a16="http://schemas.microsoft.com/office/drawing/2014/main" id="{1332729A-FA34-4F33-BAEE-F789A2A1FF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5961" y="1403797"/>
            <a:ext cx="4176977" cy="423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545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9E18903B-2B76-4D4D-AF6A-B45EBE3E52D0}"/>
              </a:ext>
            </a:extLst>
          </p:cNvPr>
          <p:cNvSpPr>
            <a:spLocks noGrp="1" noChangeArrowheads="1"/>
          </p:cNvSpPr>
          <p:nvPr>
            <p:ph type="title"/>
          </p:nvPr>
        </p:nvSpPr>
        <p:spPr>
          <a:xfrm>
            <a:off x="3309870" y="656823"/>
            <a:ext cx="8229600" cy="1095778"/>
          </a:xfrm>
        </p:spPr>
        <p:txBody>
          <a:bodyPr>
            <a:normAutofit fontScale="90000"/>
          </a:bodyPr>
          <a:lstStyle/>
          <a:p>
            <a:r>
              <a:rPr lang="en-GB" altLang="en-US" dirty="0">
                <a:solidFill>
                  <a:schemeClr val="tx1"/>
                </a:solidFill>
              </a:rPr>
              <a:t> </a:t>
            </a:r>
            <a:r>
              <a:rPr lang="en-GB" altLang="en-US" sz="3600" dirty="0">
                <a:solidFill>
                  <a:srgbClr val="0000FF"/>
                </a:solidFill>
                <a:latin typeface="Calibri" pitchFamily="34" charset="0"/>
                <a:cs typeface="Calibri" pitchFamily="34" charset="0"/>
              </a:rPr>
              <a:t>Take Great Care of Yourself with a PSP </a:t>
            </a:r>
            <a:r>
              <a:rPr lang="en-GB" altLang="en-US" sz="3600" b="1" i="1" dirty="0">
                <a:solidFill>
                  <a:srgbClr val="0000FF"/>
                </a:solidFill>
                <a:latin typeface="Calibri" pitchFamily="34" charset="0"/>
                <a:cs typeface="Calibri" pitchFamily="34" charset="0"/>
              </a:rPr>
              <a:t>SMART PSP’s are </a:t>
            </a:r>
            <a:r>
              <a:rPr lang="en-GB" altLang="en-US" sz="3600" dirty="0">
                <a:solidFill>
                  <a:schemeClr val="tx1"/>
                </a:solidFill>
              </a:rPr>
              <a:t>….</a:t>
            </a:r>
          </a:p>
        </p:txBody>
      </p:sp>
      <p:sp>
        <p:nvSpPr>
          <p:cNvPr id="67587" name="Rectangle 3">
            <a:extLst>
              <a:ext uri="{FF2B5EF4-FFF2-40B4-BE49-F238E27FC236}">
                <a16:creationId xmlns:a16="http://schemas.microsoft.com/office/drawing/2014/main" id="{D141D25F-F86F-4305-A7B5-C5232E4B21B6}"/>
              </a:ext>
            </a:extLst>
          </p:cNvPr>
          <p:cNvSpPr>
            <a:spLocks noGrp="1" noChangeArrowheads="1"/>
          </p:cNvSpPr>
          <p:nvPr>
            <p:ph type="body" sz="half" idx="1"/>
          </p:nvPr>
        </p:nvSpPr>
        <p:spPr>
          <a:xfrm>
            <a:off x="1939925" y="1981200"/>
            <a:ext cx="4076700" cy="4114800"/>
          </a:xfrm>
        </p:spPr>
        <p:txBody>
          <a:bodyPr/>
          <a:lstStyle/>
          <a:p>
            <a:pPr>
              <a:buFontTx/>
              <a:buNone/>
            </a:pPr>
            <a:r>
              <a:rPr lang="en-GB" altLang="en-US" dirty="0"/>
              <a:t>		</a:t>
            </a:r>
          </a:p>
          <a:p>
            <a:pPr>
              <a:buFont typeface="Wingdings" panose="05000000000000000000" pitchFamily="2" charset="2"/>
              <a:buChar char="ü"/>
            </a:pPr>
            <a:r>
              <a:rPr lang="en-GB" altLang="en-US" sz="2000" dirty="0">
                <a:solidFill>
                  <a:srgbClr val="FF0000"/>
                </a:solidFill>
              </a:rPr>
              <a:t> </a:t>
            </a:r>
            <a:r>
              <a:rPr lang="en-GB" altLang="en-US" sz="2800" dirty="0">
                <a:solidFill>
                  <a:srgbClr val="FF0000"/>
                </a:solidFill>
              </a:rPr>
              <a:t>S</a:t>
            </a:r>
            <a:r>
              <a:rPr lang="en-GB" altLang="en-US" sz="3200" dirty="0"/>
              <a:t>pecific</a:t>
            </a:r>
          </a:p>
          <a:p>
            <a:pPr>
              <a:buFont typeface="Wingdings" panose="05000000000000000000" pitchFamily="2" charset="2"/>
              <a:buChar char="ü"/>
            </a:pPr>
            <a:r>
              <a:rPr lang="en-GB" altLang="en-US" sz="2400" dirty="0"/>
              <a:t> </a:t>
            </a:r>
            <a:r>
              <a:rPr lang="en-GB" altLang="en-US" sz="2800" dirty="0">
                <a:solidFill>
                  <a:srgbClr val="FF0000"/>
                </a:solidFill>
              </a:rPr>
              <a:t>M</a:t>
            </a:r>
            <a:r>
              <a:rPr lang="en-GB" altLang="en-US" sz="3200" dirty="0"/>
              <a:t>easurable</a:t>
            </a:r>
          </a:p>
          <a:p>
            <a:pPr>
              <a:buFont typeface="Wingdings" panose="05000000000000000000" pitchFamily="2" charset="2"/>
              <a:buChar char="ü"/>
            </a:pPr>
            <a:r>
              <a:rPr lang="en-GB" altLang="en-US" sz="2400" dirty="0"/>
              <a:t> </a:t>
            </a:r>
            <a:r>
              <a:rPr lang="en-GB" altLang="en-US" sz="2800" dirty="0">
                <a:solidFill>
                  <a:srgbClr val="FF0000"/>
                </a:solidFill>
              </a:rPr>
              <a:t>A</a:t>
            </a:r>
            <a:r>
              <a:rPr lang="en-GB" altLang="en-US" sz="3200" dirty="0"/>
              <a:t>chievable</a:t>
            </a:r>
          </a:p>
          <a:p>
            <a:pPr>
              <a:buFont typeface="Wingdings" panose="05000000000000000000" pitchFamily="2" charset="2"/>
              <a:buChar char="ü"/>
            </a:pPr>
            <a:r>
              <a:rPr lang="en-GB" altLang="en-US" sz="2400" dirty="0"/>
              <a:t> </a:t>
            </a:r>
            <a:r>
              <a:rPr lang="en-GB" altLang="en-US" sz="3200" dirty="0">
                <a:solidFill>
                  <a:srgbClr val="FF0000"/>
                </a:solidFill>
              </a:rPr>
              <a:t>R</a:t>
            </a:r>
            <a:r>
              <a:rPr lang="en-GB" altLang="en-US" sz="3200" dirty="0"/>
              <a:t>ealistic</a:t>
            </a:r>
          </a:p>
          <a:p>
            <a:pPr>
              <a:buFont typeface="Wingdings" panose="05000000000000000000" pitchFamily="2" charset="2"/>
              <a:buChar char="ü"/>
            </a:pPr>
            <a:r>
              <a:rPr lang="en-GB" altLang="en-US" sz="2400" dirty="0"/>
              <a:t> </a:t>
            </a:r>
            <a:r>
              <a:rPr lang="en-GB" altLang="en-US" sz="2800" dirty="0" err="1">
                <a:solidFill>
                  <a:srgbClr val="FF0000"/>
                </a:solidFill>
              </a:rPr>
              <a:t>T</a:t>
            </a:r>
            <a:r>
              <a:rPr lang="en-GB" altLang="en-US" sz="3200" dirty="0" err="1"/>
              <a:t>imescaled</a:t>
            </a:r>
            <a:endParaRPr lang="en-GB" altLang="en-US" sz="3200" dirty="0"/>
          </a:p>
        </p:txBody>
      </p:sp>
      <p:sp>
        <p:nvSpPr>
          <p:cNvPr id="67588" name="Content Placeholder 2">
            <a:extLst>
              <a:ext uri="{FF2B5EF4-FFF2-40B4-BE49-F238E27FC236}">
                <a16:creationId xmlns:a16="http://schemas.microsoft.com/office/drawing/2014/main" id="{DC5CF1BF-2F02-4262-B15C-A56CF7ACC2D2}"/>
              </a:ext>
            </a:extLst>
          </p:cNvPr>
          <p:cNvSpPr>
            <a:spLocks noGrp="1"/>
          </p:cNvSpPr>
          <p:nvPr>
            <p:ph sz="half" idx="2"/>
          </p:nvPr>
        </p:nvSpPr>
        <p:spPr/>
        <p:txBody>
          <a:bodyPr/>
          <a:lstStyle/>
          <a:p>
            <a:endParaRPr lang="en-GB" altLang="en-US" dirty="0"/>
          </a:p>
        </p:txBody>
      </p:sp>
      <p:pic>
        <p:nvPicPr>
          <p:cNvPr id="67589" name="Picture 2">
            <a:extLst>
              <a:ext uri="{FF2B5EF4-FFF2-40B4-BE49-F238E27FC236}">
                <a16:creationId xmlns:a16="http://schemas.microsoft.com/office/drawing/2014/main" id="{2D9F8C9E-0B60-4B9B-A438-DE028AB008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2338" y="1970467"/>
            <a:ext cx="4176712" cy="4149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41668" y="450760"/>
            <a:ext cx="2677732" cy="991672"/>
          </a:xfrm>
          <a:prstGeom prst="rect">
            <a:avLst/>
          </a:prstGeom>
        </p:spPr>
      </p:pic>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7C2C3-E152-4E3F-9052-7FD245532E86}"/>
              </a:ext>
            </a:extLst>
          </p:cNvPr>
          <p:cNvSpPr>
            <a:spLocks noGrp="1"/>
          </p:cNvSpPr>
          <p:nvPr>
            <p:ph type="title"/>
          </p:nvPr>
        </p:nvSpPr>
        <p:spPr>
          <a:xfrm>
            <a:off x="581191" y="0"/>
            <a:ext cx="11029616" cy="1188720"/>
          </a:xfrm>
        </p:spPr>
        <p:txBody>
          <a:bodyPr/>
          <a:lstStyle/>
          <a:p>
            <a:r>
              <a:rPr lang="en-IE" dirty="0">
                <a:latin typeface="Calibri"/>
                <a:cs typeface="Calibri"/>
              </a:rPr>
              <a:t>THE </a:t>
            </a:r>
            <a:r>
              <a:rPr lang="en-IE" dirty="0" err="1">
                <a:latin typeface="Calibri"/>
                <a:cs typeface="Calibri"/>
              </a:rPr>
              <a:t>LIfeMatters</a:t>
            </a:r>
            <a:r>
              <a:rPr lang="en-IE" dirty="0">
                <a:latin typeface="Calibri"/>
                <a:cs typeface="Calibri"/>
              </a:rPr>
              <a:t> APPROACH …..</a:t>
            </a:r>
            <a:r>
              <a:rPr lang="en-IE" sz="3200" b="1" dirty="0">
                <a:solidFill>
                  <a:srgbClr val="0070C0"/>
                </a:solidFill>
                <a:latin typeface="Calibri"/>
                <a:cs typeface="Calibri"/>
              </a:rPr>
              <a:t>TAKE FIVE –  </a:t>
            </a:r>
            <a:endParaRPr lang="en-IE" sz="3200" b="1" dirty="0">
              <a:latin typeface="Calibri" pitchFamily="34" charset="0"/>
              <a:cs typeface="Calibri" pitchFamily="34" charset="0"/>
            </a:endParaRPr>
          </a:p>
        </p:txBody>
      </p:sp>
      <p:sp>
        <p:nvSpPr>
          <p:cNvPr id="4" name="Content Placeholder 3">
            <a:extLst>
              <a:ext uri="{FF2B5EF4-FFF2-40B4-BE49-F238E27FC236}">
                <a16:creationId xmlns:a16="http://schemas.microsoft.com/office/drawing/2014/main" id="{BAD78AF3-24FC-4A0C-8084-BB4447523BB4}"/>
              </a:ext>
            </a:extLst>
          </p:cNvPr>
          <p:cNvSpPr>
            <a:spLocks noGrp="1"/>
          </p:cNvSpPr>
          <p:nvPr>
            <p:ph idx="1"/>
          </p:nvPr>
        </p:nvSpPr>
        <p:spPr>
          <a:xfrm>
            <a:off x="581192" y="1545465"/>
            <a:ext cx="11029615" cy="5132251"/>
          </a:xfrm>
        </p:spPr>
        <p:txBody>
          <a:bodyPr>
            <a:normAutofit fontScale="92500" lnSpcReduction="20000"/>
          </a:bodyPr>
          <a:lstStyle/>
          <a:p>
            <a:pPr marL="342900" indent="-342900">
              <a:buAutoNum type="arabicPeriod"/>
            </a:pPr>
            <a:endParaRPr lang="en-IE" sz="2000" b="1" dirty="0">
              <a:solidFill>
                <a:srgbClr val="0070C0"/>
              </a:solidFill>
              <a:latin typeface="Calibri" pitchFamily="34" charset="0"/>
              <a:cs typeface="Calibri" pitchFamily="34" charset="0"/>
            </a:endParaRPr>
          </a:p>
          <a:p>
            <a:pPr marL="342900" indent="-342900">
              <a:buAutoNum type="arabicPeriod"/>
            </a:pPr>
            <a:endParaRPr lang="en-IE" sz="2000" b="1" dirty="0">
              <a:solidFill>
                <a:srgbClr val="0070C0"/>
              </a:solidFill>
              <a:latin typeface="Calibri" pitchFamily="34" charset="0"/>
              <a:cs typeface="Calibri" pitchFamily="34" charset="0"/>
            </a:endParaRPr>
          </a:p>
          <a:p>
            <a:pPr marL="342900" indent="-342900">
              <a:buAutoNum type="arabicPeriod"/>
            </a:pPr>
            <a:r>
              <a:rPr lang="en-IE" sz="2000" b="1" dirty="0">
                <a:solidFill>
                  <a:srgbClr val="0070C0"/>
                </a:solidFill>
                <a:latin typeface="Calibri" pitchFamily="34" charset="0"/>
                <a:cs typeface="Calibri" pitchFamily="34" charset="0"/>
              </a:rPr>
              <a:t>Body</a:t>
            </a:r>
          </a:p>
          <a:p>
            <a:pPr marL="0" indent="0">
              <a:buNone/>
            </a:pPr>
            <a:r>
              <a:rPr lang="en-IE" sz="2000" dirty="0">
                <a:latin typeface="Calibri" pitchFamily="34" charset="0"/>
                <a:cs typeface="Calibri" pitchFamily="34" charset="0"/>
              </a:rPr>
              <a:t>     -Exercise, sleep hygiene.  Being physically well. </a:t>
            </a:r>
            <a:r>
              <a:rPr lang="en-IE" sz="2000" dirty="0">
                <a:solidFill>
                  <a:srgbClr val="002060"/>
                </a:solidFill>
                <a:latin typeface="Calibri" pitchFamily="34" charset="0"/>
                <a:cs typeface="Calibri" pitchFamily="34" charset="0"/>
              </a:rPr>
              <a:t>EAT MOVE SLEEP</a:t>
            </a:r>
            <a:endParaRPr lang="en-IE" sz="2000" dirty="0">
              <a:latin typeface="Calibri" pitchFamily="34" charset="0"/>
              <a:cs typeface="Calibri" pitchFamily="34" charset="0"/>
            </a:endParaRPr>
          </a:p>
          <a:p>
            <a:pPr marL="342900" indent="-342900">
              <a:buAutoNum type="arabicPeriod" startAt="2"/>
            </a:pPr>
            <a:r>
              <a:rPr lang="en-IE" sz="2000" b="1" dirty="0">
                <a:solidFill>
                  <a:srgbClr val="0070C0"/>
                </a:solidFill>
                <a:latin typeface="Calibri" pitchFamily="34" charset="0"/>
                <a:cs typeface="Calibri" pitchFamily="34" charset="0"/>
              </a:rPr>
              <a:t>Mind</a:t>
            </a:r>
          </a:p>
          <a:p>
            <a:pPr marL="0" indent="0">
              <a:buNone/>
            </a:pPr>
            <a:r>
              <a:rPr lang="en-IE" sz="2000" dirty="0">
                <a:latin typeface="Calibri" pitchFamily="34" charset="0"/>
                <a:cs typeface="Calibri" pitchFamily="34" charset="0"/>
              </a:rPr>
              <a:t>     -Managing, thoughts emotions, cognitive load stress, mindset &amp; cognitive learning strategies</a:t>
            </a:r>
          </a:p>
          <a:p>
            <a:pPr marL="0" indent="0">
              <a:buNone/>
            </a:pPr>
            <a:r>
              <a:rPr lang="en-IE" sz="2000" dirty="0">
                <a:latin typeface="Calibri" pitchFamily="34" charset="0"/>
                <a:cs typeface="Calibri" pitchFamily="34" charset="0"/>
              </a:rPr>
              <a:t>     - The way you think effects the way you feel. Use </a:t>
            </a:r>
            <a:r>
              <a:rPr lang="en-IE" sz="2000" b="1" dirty="0">
                <a:solidFill>
                  <a:srgbClr val="0070C0"/>
                </a:solidFill>
                <a:latin typeface="Calibri" pitchFamily="34" charset="0"/>
                <a:cs typeface="Calibri" pitchFamily="34" charset="0"/>
              </a:rPr>
              <a:t>Healthy Thinking</a:t>
            </a:r>
            <a:r>
              <a:rPr lang="en-IE" sz="2000" dirty="0">
                <a:latin typeface="Calibri" pitchFamily="34" charset="0"/>
                <a:cs typeface="Calibri" pitchFamily="34" charset="0"/>
              </a:rPr>
              <a:t> Strategies  Step 2 in Handbook</a:t>
            </a:r>
          </a:p>
          <a:p>
            <a:pPr marL="342900" indent="-342900">
              <a:buAutoNum type="arabicPeriod" startAt="3"/>
            </a:pPr>
            <a:r>
              <a:rPr lang="en-IE" sz="2000" b="1" dirty="0">
                <a:solidFill>
                  <a:srgbClr val="0070C0"/>
                </a:solidFill>
                <a:latin typeface="Calibri" pitchFamily="34" charset="0"/>
                <a:cs typeface="Calibri" pitchFamily="34" charset="0"/>
              </a:rPr>
              <a:t>Behaviour</a:t>
            </a:r>
          </a:p>
          <a:p>
            <a:pPr marL="0" indent="0">
              <a:buNone/>
            </a:pPr>
            <a:r>
              <a:rPr lang="en-IE" sz="2000" dirty="0">
                <a:latin typeface="Calibri" pitchFamily="34" charset="0"/>
                <a:cs typeface="Calibri" pitchFamily="34" charset="0"/>
              </a:rPr>
              <a:t>     -Active study techniques, tips on procrastination, Time management techniques and study plan</a:t>
            </a:r>
          </a:p>
          <a:p>
            <a:pPr marL="342900" indent="-342900">
              <a:buAutoNum type="arabicPeriod" startAt="4"/>
            </a:pPr>
            <a:r>
              <a:rPr lang="en-IE" sz="2000" b="1" dirty="0">
                <a:solidFill>
                  <a:srgbClr val="0070C0"/>
                </a:solidFill>
                <a:latin typeface="Calibri" pitchFamily="34" charset="0"/>
                <a:cs typeface="Calibri" pitchFamily="34" charset="0"/>
              </a:rPr>
              <a:t>Environment</a:t>
            </a:r>
          </a:p>
          <a:p>
            <a:pPr marL="0" indent="0">
              <a:buNone/>
            </a:pPr>
            <a:r>
              <a:rPr lang="en-IE" sz="2000" dirty="0">
                <a:latin typeface="Calibri" pitchFamily="34" charset="0"/>
                <a:cs typeface="Calibri" pitchFamily="34" charset="0"/>
              </a:rPr>
              <a:t>      -Study/rest balance and preparation. Set up your study Environment. Make it easy to learn &amp; retain</a:t>
            </a:r>
          </a:p>
          <a:p>
            <a:pPr marL="0" indent="0">
              <a:buNone/>
            </a:pPr>
            <a:r>
              <a:rPr lang="en-IE" sz="2000" dirty="0">
                <a:latin typeface="Calibri" pitchFamily="34" charset="0"/>
                <a:cs typeface="Calibri" pitchFamily="34" charset="0"/>
              </a:rPr>
              <a:t>5.   </a:t>
            </a:r>
            <a:r>
              <a:rPr lang="en-IE" sz="2000" b="1" dirty="0">
                <a:solidFill>
                  <a:srgbClr val="0070C0"/>
                </a:solidFill>
                <a:latin typeface="Calibri" pitchFamily="34" charset="0"/>
                <a:cs typeface="Calibri" pitchFamily="34" charset="0"/>
              </a:rPr>
              <a:t>SPIRIT</a:t>
            </a:r>
            <a:r>
              <a:rPr lang="en-IE" sz="2000" dirty="0">
                <a:latin typeface="Calibri" pitchFamily="34" charset="0"/>
                <a:cs typeface="Calibri" pitchFamily="34" charset="0"/>
              </a:rPr>
              <a:t> / </a:t>
            </a:r>
            <a:r>
              <a:rPr lang="en-IE" sz="2000" b="1" dirty="0">
                <a:solidFill>
                  <a:srgbClr val="0070C0"/>
                </a:solidFill>
                <a:latin typeface="Calibri" pitchFamily="34" charset="0"/>
                <a:cs typeface="Calibri" pitchFamily="34" charset="0"/>
              </a:rPr>
              <a:t>Self</a:t>
            </a:r>
          </a:p>
          <a:p>
            <a:pPr marL="0" indent="0">
              <a:buNone/>
            </a:pPr>
            <a:r>
              <a:rPr lang="en-IE" sz="2000" dirty="0">
                <a:latin typeface="Calibri" pitchFamily="34" charset="0"/>
                <a:cs typeface="Calibri" pitchFamily="34" charset="0"/>
              </a:rPr>
              <a:t>     -Identifying personal  values, principles &amp; motivators</a:t>
            </a:r>
          </a:p>
          <a:p>
            <a:pPr marL="0" indent="0">
              <a:buNone/>
            </a:pPr>
            <a:endParaRPr lang="en-IE" dirty="0"/>
          </a:p>
          <a:p>
            <a:pPr marL="0" indent="0">
              <a:buNone/>
            </a:pPr>
            <a:endParaRPr lang="en-IE" dirty="0"/>
          </a:p>
          <a:p>
            <a:pPr marL="0" indent="0">
              <a:buNone/>
            </a:pPr>
            <a:endParaRPr lang="en-IE" dirty="0"/>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t="-1112" r="-366" b="-1994"/>
          <a:stretch>
            <a:fillRect/>
          </a:stretch>
        </p:blipFill>
        <p:spPr bwMode="auto">
          <a:xfrm>
            <a:off x="7272718" y="5714999"/>
            <a:ext cx="44958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4959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6EED1-6ED1-4864-9E33-6D33841768E8}"/>
              </a:ext>
            </a:extLst>
          </p:cNvPr>
          <p:cNvSpPr>
            <a:spLocks noGrp="1"/>
          </p:cNvSpPr>
          <p:nvPr>
            <p:ph type="title"/>
          </p:nvPr>
        </p:nvSpPr>
        <p:spPr>
          <a:xfrm>
            <a:off x="581191" y="437321"/>
            <a:ext cx="11029616" cy="777693"/>
          </a:xfrm>
        </p:spPr>
        <p:txBody>
          <a:bodyPr/>
          <a:lstStyle/>
          <a:p>
            <a:r>
              <a:rPr lang="en-IE" dirty="0"/>
              <a:t>Exam Skills</a:t>
            </a:r>
          </a:p>
        </p:txBody>
      </p:sp>
      <p:sp>
        <p:nvSpPr>
          <p:cNvPr id="3" name="Content Placeholder 2">
            <a:extLst>
              <a:ext uri="{FF2B5EF4-FFF2-40B4-BE49-F238E27FC236}">
                <a16:creationId xmlns:a16="http://schemas.microsoft.com/office/drawing/2014/main" id="{C9C924ED-E602-4DDE-B01B-4C7F6624371E}"/>
              </a:ext>
            </a:extLst>
          </p:cNvPr>
          <p:cNvSpPr>
            <a:spLocks noGrp="1"/>
          </p:cNvSpPr>
          <p:nvPr>
            <p:ph idx="1"/>
          </p:nvPr>
        </p:nvSpPr>
        <p:spPr>
          <a:xfrm>
            <a:off x="581191" y="1210614"/>
            <a:ext cx="11029615" cy="5351863"/>
          </a:xfrm>
        </p:spPr>
        <p:txBody>
          <a:bodyPr>
            <a:normAutofit fontScale="92500"/>
          </a:bodyPr>
          <a:lstStyle/>
          <a:p>
            <a:pPr marL="0" indent="0">
              <a:buNone/>
            </a:pPr>
            <a:r>
              <a:rPr lang="en-IE" i="1" dirty="0">
                <a:latin typeface="Calibri" pitchFamily="34" charset="0"/>
                <a:cs typeface="Calibri" pitchFamily="34" charset="0"/>
              </a:rPr>
              <a:t>Research shows that students who do best at problem solving spend longer than other students in working out exactly what the problem is before trying to solve it (Cottrell, 2019, p.70)</a:t>
            </a:r>
          </a:p>
          <a:p>
            <a:pPr marL="0" indent="0">
              <a:buNone/>
            </a:pPr>
            <a:r>
              <a:rPr lang="en-IE" i="1" dirty="0">
                <a:latin typeface="Calibri" pitchFamily="34" charset="0"/>
                <a:cs typeface="Calibri" pitchFamily="34" charset="0"/>
              </a:rPr>
              <a:t>Preparation:</a:t>
            </a:r>
          </a:p>
          <a:p>
            <a:r>
              <a:rPr lang="en-IE" dirty="0">
                <a:latin typeface="Calibri" pitchFamily="34" charset="0"/>
                <a:cs typeface="Calibri" pitchFamily="34" charset="0"/>
              </a:rPr>
              <a:t>Get informed about exams early on, format of exams, credit weight of exam questions, Schedule accordingly</a:t>
            </a:r>
          </a:p>
          <a:p>
            <a:r>
              <a:rPr lang="en-IE" dirty="0">
                <a:latin typeface="Calibri" pitchFamily="34" charset="0"/>
                <a:cs typeface="Calibri" pitchFamily="34" charset="0"/>
              </a:rPr>
              <a:t>Practice answering exam questions before studying topic (will focus your study)</a:t>
            </a:r>
          </a:p>
          <a:p>
            <a:r>
              <a:rPr lang="en-IE" dirty="0">
                <a:latin typeface="Calibri" pitchFamily="34" charset="0"/>
                <a:cs typeface="Calibri" pitchFamily="34" charset="0"/>
              </a:rPr>
              <a:t>Mindset: focus on aspects you can control (sleep, study schedule, practicing exam questions)</a:t>
            </a:r>
          </a:p>
          <a:p>
            <a:r>
              <a:rPr lang="en-IE" dirty="0">
                <a:latin typeface="Calibri" pitchFamily="34" charset="0"/>
                <a:cs typeface="Calibri" pitchFamily="34" charset="0"/>
              </a:rPr>
              <a:t>See exams as a pleasant challenge rather than an ordeal (maintain perspective)</a:t>
            </a:r>
          </a:p>
          <a:p>
            <a:r>
              <a:rPr lang="en-IE" dirty="0">
                <a:latin typeface="Calibri" pitchFamily="34" charset="0"/>
                <a:cs typeface="Calibri" pitchFamily="34" charset="0"/>
              </a:rPr>
              <a:t>Write attractive concise notes after each topic (refer back), draw diagrams, essay plans</a:t>
            </a:r>
          </a:p>
          <a:p>
            <a:pPr marL="0" indent="0">
              <a:buNone/>
            </a:pPr>
            <a:r>
              <a:rPr lang="en-IE" dirty="0">
                <a:latin typeface="Calibri" pitchFamily="34" charset="0"/>
                <a:cs typeface="Calibri" pitchFamily="34" charset="0"/>
              </a:rPr>
              <a:t>On the day:</a:t>
            </a:r>
          </a:p>
          <a:p>
            <a:r>
              <a:rPr lang="en-IE" dirty="0">
                <a:latin typeface="Calibri" pitchFamily="34" charset="0"/>
                <a:cs typeface="Calibri" pitchFamily="34" charset="0"/>
              </a:rPr>
              <a:t>Give your mind time to settle (put notes away half hour before exam starts or in the car/breath/listen to music)</a:t>
            </a:r>
          </a:p>
          <a:p>
            <a:r>
              <a:rPr lang="en-IE" dirty="0">
                <a:latin typeface="Calibri" pitchFamily="34" charset="0"/>
                <a:cs typeface="Calibri" pitchFamily="34" charset="0"/>
              </a:rPr>
              <a:t>Avoid talking to others before exam. Get familiar with exam setting.</a:t>
            </a:r>
          </a:p>
          <a:p>
            <a:r>
              <a:rPr lang="en-IE" dirty="0">
                <a:latin typeface="Calibri" pitchFamily="34" charset="0"/>
                <a:cs typeface="Calibri" pitchFamily="34" charset="0"/>
              </a:rPr>
              <a:t>Plot out timing for each question based on marks.</a:t>
            </a:r>
          </a:p>
          <a:p>
            <a:r>
              <a:rPr lang="en-IE" dirty="0">
                <a:latin typeface="Calibri" pitchFamily="34" charset="0"/>
                <a:cs typeface="Calibri" pitchFamily="34" charset="0"/>
              </a:rPr>
              <a:t>Get your thoughts rolling by making notes before exam officially starts</a:t>
            </a:r>
          </a:p>
          <a:p>
            <a:r>
              <a:rPr lang="en-IE" dirty="0">
                <a:latin typeface="Calibri" pitchFamily="34" charset="0"/>
                <a:cs typeface="Calibri" pitchFamily="34" charset="0"/>
              </a:rPr>
              <a:t>Devote time to selecting and defining the question/problem=better quality solutions/answers e.g. rephrase question</a:t>
            </a:r>
          </a:p>
          <a:p>
            <a:pPr marL="0" indent="0">
              <a:buNone/>
            </a:pPr>
            <a:endParaRPr lang="en-IE" dirty="0">
              <a:latin typeface="Calibri" pitchFamily="34" charset="0"/>
              <a:cs typeface="Calibri" pitchFamily="34" charset="0"/>
            </a:endParaRPr>
          </a:p>
        </p:txBody>
      </p:sp>
    </p:spTree>
    <p:extLst>
      <p:ext uri="{BB962C8B-B14F-4D97-AF65-F5344CB8AC3E}">
        <p14:creationId xmlns:p14="http://schemas.microsoft.com/office/powerpoint/2010/main" val="1463298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3C634-E7C0-4E3B-8292-552727368E2F}"/>
              </a:ext>
            </a:extLst>
          </p:cNvPr>
          <p:cNvSpPr>
            <a:spLocks noGrp="1"/>
          </p:cNvSpPr>
          <p:nvPr>
            <p:ph type="title"/>
          </p:nvPr>
        </p:nvSpPr>
        <p:spPr/>
        <p:txBody>
          <a:bodyPr>
            <a:normAutofit/>
          </a:bodyPr>
          <a:lstStyle/>
          <a:p>
            <a:r>
              <a:rPr lang="en-IE" sz="3600" b="1" dirty="0">
                <a:solidFill>
                  <a:srgbClr val="0070C0"/>
                </a:solidFill>
              </a:rPr>
              <a:t>4. Environment…</a:t>
            </a:r>
            <a:r>
              <a:rPr lang="en-IE" sz="2000" b="1" dirty="0">
                <a:solidFill>
                  <a:srgbClr val="0070C0"/>
                </a:solidFill>
              </a:rPr>
              <a:t>see  step 4 </a:t>
            </a:r>
            <a:r>
              <a:rPr lang="en-IE" b="1" dirty="0">
                <a:solidFill>
                  <a:srgbClr val="0070C0"/>
                </a:solidFill>
              </a:rPr>
              <a:t>handbook</a:t>
            </a:r>
          </a:p>
        </p:txBody>
      </p:sp>
      <p:sp>
        <p:nvSpPr>
          <p:cNvPr id="5" name="TextBox 4">
            <a:extLst>
              <a:ext uri="{FF2B5EF4-FFF2-40B4-BE49-F238E27FC236}">
                <a16:creationId xmlns:a16="http://schemas.microsoft.com/office/drawing/2014/main" id="{802281FD-B93B-4172-935D-3A54C9839DF7}"/>
              </a:ext>
            </a:extLst>
          </p:cNvPr>
          <p:cNvSpPr txBox="1"/>
          <p:nvPr/>
        </p:nvSpPr>
        <p:spPr>
          <a:xfrm>
            <a:off x="609600" y="1890876"/>
            <a:ext cx="10575235" cy="43439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800" b="0" i="0" u="none" strike="noStrike" kern="1200" cap="none" spc="0" normalizeH="0" baseline="0" noProof="0" dirty="0">
              <a:ln>
                <a:noFill/>
              </a:ln>
              <a:effectLst/>
              <a:uLnTx/>
              <a:uFillTx/>
              <a:latin typeface="Calibri"/>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IE" sz="2400" b="0" i="0" u="none" strike="noStrike" kern="1200" cap="none" spc="0" normalizeH="0" baseline="0" noProof="0" dirty="0">
                <a:ln>
                  <a:noFill/>
                </a:ln>
                <a:effectLst/>
                <a:uLnTx/>
                <a:uFillTx/>
                <a:latin typeface="Calibri"/>
                <a:ea typeface="+mn-ea"/>
                <a:cs typeface="+mn-cs"/>
              </a:rPr>
              <a:t>-</a:t>
            </a:r>
            <a:r>
              <a:rPr lang="en-IE" sz="2400" dirty="0">
                <a:latin typeface="Calibri"/>
              </a:rPr>
              <a:t>Study/Rest </a:t>
            </a:r>
            <a:r>
              <a:rPr kumimoji="0" lang="en-IE" sz="2400" b="0" i="0" u="none" strike="noStrike" kern="1200" cap="none" spc="0" normalizeH="0" baseline="0" noProof="0" dirty="0">
                <a:ln>
                  <a:noFill/>
                </a:ln>
                <a:effectLst/>
                <a:uLnTx/>
                <a:uFillTx/>
                <a:latin typeface="Calibri"/>
                <a:ea typeface="+mn-ea"/>
                <a:cs typeface="+mn-cs"/>
              </a:rPr>
              <a:t>Balance-</a:t>
            </a:r>
            <a:r>
              <a:rPr lang="en-IE" sz="2400" dirty="0">
                <a:latin typeface="Calibri"/>
              </a:rPr>
              <a:t>Developing decompression routine to replenish resources (Resilience)</a:t>
            </a:r>
            <a:endParaRPr kumimoji="0" lang="en-IE" sz="2400" b="0" i="0" u="none" strike="noStrike" kern="1200" cap="none" spc="0" normalizeH="0" baseline="0" noProof="0" dirty="0">
              <a:ln>
                <a:noFill/>
              </a:ln>
              <a:effectLst/>
              <a:uLnTx/>
              <a:uFillTx/>
              <a:latin typeface="Calibri"/>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IE" sz="2400" b="0" i="0" u="none" strike="noStrike" kern="1200" cap="none" spc="0" normalizeH="0" baseline="0" noProof="0" dirty="0">
                <a:ln>
                  <a:noFill/>
                </a:ln>
                <a:effectLst/>
                <a:uLnTx/>
                <a:uFillTx/>
                <a:latin typeface="Calibri"/>
                <a:ea typeface="+mn-ea"/>
                <a:cs typeface="+mn-cs"/>
              </a:rPr>
              <a:t>-</a:t>
            </a:r>
            <a:r>
              <a:rPr lang="en-IE" sz="2400" dirty="0">
                <a:latin typeface="Calibri"/>
              </a:rPr>
              <a:t>Strategic stopping to prevent burnout and sustain high performance</a:t>
            </a:r>
            <a:endParaRPr kumimoji="0" lang="en-IE" sz="2400" b="0" i="0" u="none" strike="noStrike" kern="1200" cap="none" spc="0" normalizeH="0" baseline="0" noProof="0" dirty="0">
              <a:ln>
                <a:noFill/>
              </a:ln>
              <a:effectLst/>
              <a:uLnTx/>
              <a:uFillTx/>
              <a:latin typeface="Calibri"/>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IE" sz="2400" b="0" i="0" u="none" strike="noStrike" kern="1200" cap="none" spc="0" normalizeH="0" baseline="0" noProof="0" dirty="0">
                <a:ln>
                  <a:noFill/>
                </a:ln>
                <a:effectLst/>
                <a:uLnTx/>
                <a:uFillTx/>
                <a:latin typeface="Calibri"/>
                <a:ea typeface="+mn-ea"/>
                <a:cs typeface="+mn-cs"/>
              </a:rPr>
              <a:t>-S</a:t>
            </a:r>
            <a:r>
              <a:rPr lang="en-IE" sz="2400" dirty="0" err="1">
                <a:latin typeface="Calibri"/>
              </a:rPr>
              <a:t>tudy</a:t>
            </a:r>
            <a:r>
              <a:rPr lang="en-IE" sz="2400" dirty="0">
                <a:latin typeface="Calibri"/>
              </a:rPr>
              <a:t> friendly environment to support you (Clean, comfortable, alone vs. with others, home vs. library)</a:t>
            </a:r>
            <a:endParaRPr kumimoji="0" lang="en-IE" sz="2400" b="0" i="0" u="none" strike="noStrike" kern="1200" cap="none" spc="0" normalizeH="0" baseline="0" noProof="0" dirty="0">
              <a:ln>
                <a:noFill/>
              </a:ln>
              <a:effectLst/>
              <a:uLnTx/>
              <a:uFillTx/>
              <a:latin typeface="Calibri"/>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IE" sz="2400" b="0" i="0" u="none" strike="noStrike" kern="1200" cap="none" spc="0" normalizeH="0" baseline="0" noProof="0" dirty="0">
                <a:ln>
                  <a:noFill/>
                </a:ln>
                <a:effectLst/>
                <a:uLnTx/>
                <a:uFillTx/>
                <a:latin typeface="Calibri"/>
                <a:ea typeface="+mn-ea"/>
                <a:cs typeface="+mn-cs"/>
              </a:rPr>
              <a:t>-Cut </a:t>
            </a:r>
            <a:r>
              <a:rPr lang="en-IE" sz="2400" dirty="0">
                <a:latin typeface="Calibri"/>
              </a:rPr>
              <a:t>out distractions (putting phone on aeroplane mode during study)</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IE" sz="2400" b="0" i="0" u="none" strike="noStrike" kern="1200" cap="none" spc="0" normalizeH="0" baseline="0" noProof="0" dirty="0">
                <a:ln>
                  <a:noFill/>
                </a:ln>
                <a:effectLst/>
                <a:uLnTx/>
                <a:uFillTx/>
                <a:latin typeface="Calibri"/>
              </a:rPr>
              <a:t>-S</a:t>
            </a:r>
            <a:r>
              <a:rPr lang="en-IE" sz="2400" dirty="0" err="1">
                <a:latin typeface="Calibri"/>
              </a:rPr>
              <a:t>ocial</a:t>
            </a:r>
            <a:r>
              <a:rPr lang="en-IE" sz="2400" dirty="0">
                <a:latin typeface="Calibri"/>
              </a:rPr>
              <a:t> support and self care</a:t>
            </a:r>
          </a:p>
        </p:txBody>
      </p:sp>
      <p:sp>
        <p:nvSpPr>
          <p:cNvPr id="11" name="TextBox 10">
            <a:extLst>
              <a:ext uri="{FF2B5EF4-FFF2-40B4-BE49-F238E27FC236}">
                <a16:creationId xmlns:a16="http://schemas.microsoft.com/office/drawing/2014/main" id="{0EB49422-B4F1-4C6B-9913-961FA6CF40CD}"/>
              </a:ext>
            </a:extLst>
          </p:cNvPr>
          <p:cNvSpPr txBox="1"/>
          <p:nvPr/>
        </p:nvSpPr>
        <p:spPr>
          <a:xfrm>
            <a:off x="8473440" y="86828"/>
            <a:ext cx="37185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dirty="0">
              <a:ln>
                <a:noFill/>
              </a:ln>
              <a:solidFill>
                <a:srgbClr val="FFFFFF"/>
              </a:solidFill>
              <a:effectLst/>
              <a:uLnTx/>
              <a:uFillTx/>
              <a:latin typeface="Calibri"/>
              <a:ea typeface="+mn-ea"/>
              <a:cs typeface="+mn-cs"/>
            </a:endParaRPr>
          </a:p>
        </p:txBody>
      </p:sp>
      <p:pic>
        <p:nvPicPr>
          <p:cNvPr id="6" name="Content Placeholder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9478850" y="656820"/>
            <a:ext cx="2511381" cy="1532587"/>
          </a:xfrm>
          <a:prstGeom prst="rect">
            <a:avLst/>
          </a:prstGeom>
        </p:spPr>
      </p:pic>
    </p:spTree>
    <p:extLst>
      <p:ext uri="{BB962C8B-B14F-4D97-AF65-F5344CB8AC3E}">
        <p14:creationId xmlns:p14="http://schemas.microsoft.com/office/powerpoint/2010/main" val="2074872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9BD57-C8BB-411C-8811-AC742BC2FA5A}"/>
              </a:ext>
            </a:extLst>
          </p:cNvPr>
          <p:cNvSpPr>
            <a:spLocks noGrp="1"/>
          </p:cNvSpPr>
          <p:nvPr>
            <p:ph type="title"/>
          </p:nvPr>
        </p:nvSpPr>
        <p:spPr/>
        <p:txBody>
          <a:bodyPr>
            <a:normAutofit/>
          </a:bodyPr>
          <a:lstStyle/>
          <a:p>
            <a:r>
              <a:rPr lang="en-IE" sz="3600" b="1" dirty="0">
                <a:solidFill>
                  <a:srgbClr val="0070C0"/>
                </a:solidFill>
              </a:rPr>
              <a:t>5.  SPIRIT/ Self…    </a:t>
            </a:r>
            <a:r>
              <a:rPr lang="en-IE" sz="2400" b="1" dirty="0">
                <a:solidFill>
                  <a:srgbClr val="0070C0"/>
                </a:solidFill>
              </a:rPr>
              <a:t>See step 5 HANDBOOK</a:t>
            </a:r>
          </a:p>
        </p:txBody>
      </p:sp>
      <p:sp>
        <p:nvSpPr>
          <p:cNvPr id="3" name="Content Placeholder 2">
            <a:extLst>
              <a:ext uri="{FF2B5EF4-FFF2-40B4-BE49-F238E27FC236}">
                <a16:creationId xmlns:a16="http://schemas.microsoft.com/office/drawing/2014/main" id="{E34CBC45-E093-4E63-931F-A9A6F5441D19}"/>
              </a:ext>
            </a:extLst>
          </p:cNvPr>
          <p:cNvSpPr>
            <a:spLocks noGrp="1"/>
          </p:cNvSpPr>
          <p:nvPr>
            <p:ph idx="1"/>
          </p:nvPr>
        </p:nvSpPr>
        <p:spPr/>
        <p:txBody>
          <a:bodyPr>
            <a:normAutofit lnSpcReduction="10000"/>
          </a:bodyPr>
          <a:lstStyle/>
          <a:p>
            <a:pPr marL="0" lvl="0" indent="0" defTabSz="914400">
              <a:spcBef>
                <a:spcPts val="0"/>
              </a:spcBef>
              <a:spcAft>
                <a:spcPts val="0"/>
              </a:spcAft>
              <a:buClrTx/>
              <a:buSzTx/>
              <a:buNone/>
              <a:defRPr/>
            </a:pPr>
            <a:endParaRPr lang="en-IE" sz="2800" dirty="0">
              <a:solidFill>
                <a:srgbClr val="000000"/>
              </a:solidFill>
              <a:latin typeface="Calibri"/>
            </a:endParaRPr>
          </a:p>
          <a:p>
            <a:pPr marL="0" lvl="0" indent="0" defTabSz="914400">
              <a:spcBef>
                <a:spcPts val="0"/>
              </a:spcBef>
              <a:spcAft>
                <a:spcPts val="0"/>
              </a:spcAft>
              <a:buClrTx/>
              <a:buSzTx/>
              <a:buNone/>
              <a:defRPr/>
            </a:pPr>
            <a:r>
              <a:rPr lang="en-IE" sz="2800" dirty="0">
                <a:solidFill>
                  <a:srgbClr val="000000"/>
                </a:solidFill>
                <a:latin typeface="Calibri"/>
              </a:rPr>
              <a:t>-Clarifying your personal motivation for completing this year: ‘I’ve always wanted to be a doctor’. I am doing this because? Write down as many reasons as you can think of. </a:t>
            </a:r>
          </a:p>
          <a:p>
            <a:pPr marL="0" lvl="0" indent="0" defTabSz="914400">
              <a:spcBef>
                <a:spcPts val="0"/>
              </a:spcBef>
              <a:spcAft>
                <a:spcPts val="0"/>
              </a:spcAft>
              <a:buClrTx/>
              <a:buSzTx/>
              <a:buNone/>
              <a:defRPr/>
            </a:pPr>
            <a:r>
              <a:rPr lang="en-IE" sz="2800" dirty="0">
                <a:solidFill>
                  <a:srgbClr val="000000"/>
                </a:solidFill>
                <a:latin typeface="Calibri"/>
              </a:rPr>
              <a:t>-Intrinsic vs. extrinsic motivation.</a:t>
            </a:r>
          </a:p>
          <a:p>
            <a:pPr marL="0" lvl="0" indent="0" defTabSz="914400">
              <a:spcBef>
                <a:spcPts val="0"/>
              </a:spcBef>
              <a:spcAft>
                <a:spcPts val="0"/>
              </a:spcAft>
              <a:buClrTx/>
              <a:buSzTx/>
              <a:buNone/>
              <a:defRPr/>
            </a:pPr>
            <a:r>
              <a:rPr lang="en-IE" sz="2800" dirty="0">
                <a:solidFill>
                  <a:srgbClr val="000000"/>
                </a:solidFill>
                <a:latin typeface="Calibri"/>
              </a:rPr>
              <a:t>-Utilise unique strengths, creativity and interests to optimise study. </a:t>
            </a:r>
          </a:p>
          <a:p>
            <a:pPr marL="0" lvl="0" indent="0" defTabSz="914400">
              <a:spcBef>
                <a:spcPts val="0"/>
              </a:spcBef>
              <a:spcAft>
                <a:spcPts val="0"/>
              </a:spcAft>
              <a:buClrTx/>
              <a:buSzTx/>
              <a:buNone/>
              <a:defRPr/>
            </a:pPr>
            <a:r>
              <a:rPr lang="en-IE" sz="2800" dirty="0">
                <a:solidFill>
                  <a:srgbClr val="000000"/>
                </a:solidFill>
                <a:latin typeface="Calibri"/>
              </a:rPr>
              <a:t>- Gratitude Practice –list 3 good things about your day at the end of each day</a:t>
            </a:r>
          </a:p>
          <a:p>
            <a:pPr marL="0" lvl="0" indent="0" defTabSz="914400">
              <a:spcBef>
                <a:spcPts val="0"/>
              </a:spcBef>
              <a:spcAft>
                <a:spcPts val="0"/>
              </a:spcAft>
              <a:buClrTx/>
              <a:buSzTx/>
              <a:buNone/>
              <a:defRPr/>
            </a:pPr>
            <a:r>
              <a:rPr lang="en-IE" sz="2800" dirty="0">
                <a:solidFill>
                  <a:srgbClr val="FFFFFF"/>
                </a:solidFill>
                <a:latin typeface="Calibri"/>
              </a:rPr>
              <a:t>-</a:t>
            </a:r>
            <a:endParaRPr lang="en-IE" dirty="0"/>
          </a:p>
        </p:txBody>
      </p:sp>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8915400" y="927277"/>
            <a:ext cx="2819400" cy="1841679"/>
          </a:xfrm>
          <a:prstGeom prst="rect">
            <a:avLst/>
          </a:prstGeom>
        </p:spPr>
      </p:pic>
    </p:spTree>
    <p:extLst>
      <p:ext uri="{BB962C8B-B14F-4D97-AF65-F5344CB8AC3E}">
        <p14:creationId xmlns:p14="http://schemas.microsoft.com/office/powerpoint/2010/main" val="2238738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04523" y="274638"/>
            <a:ext cx="6877877" cy="1143000"/>
          </a:xfrm>
        </p:spPr>
        <p:txBody>
          <a:bodyPr/>
          <a:lstStyle/>
          <a:p>
            <a:endParaRPr lang="en-GB" dirty="0"/>
          </a:p>
        </p:txBody>
      </p:sp>
      <p:sp>
        <p:nvSpPr>
          <p:cNvPr id="6" name="Content Placeholder 5"/>
          <p:cNvSpPr>
            <a:spLocks noGrp="1"/>
          </p:cNvSpPr>
          <p:nvPr>
            <p:ph sz="half" idx="1"/>
          </p:nvPr>
        </p:nvSpPr>
        <p:spPr>
          <a:xfrm>
            <a:off x="609600" y="2060849"/>
            <a:ext cx="5384800" cy="4065315"/>
          </a:xfrm>
        </p:spPr>
        <p:txBody>
          <a:bodyPr/>
          <a:lstStyle/>
          <a:p>
            <a:pPr marL="0" indent="0">
              <a:buNone/>
            </a:pPr>
            <a:endParaRPr lang="en-GB" dirty="0"/>
          </a:p>
          <a:p>
            <a:pPr marL="0" indent="0">
              <a:buNone/>
            </a:pPr>
            <a:r>
              <a:rPr lang="en-GB" sz="4800" dirty="0">
                <a:solidFill>
                  <a:srgbClr val="0000FF"/>
                </a:solidFill>
              </a:rPr>
              <a:t>Handbooks Available </a:t>
            </a:r>
          </a:p>
        </p:txBody>
      </p:sp>
      <p:pic>
        <p:nvPicPr>
          <p:cNvPr id="8" name="Picture 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80043" y="1600201"/>
            <a:ext cx="510235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
          <p:cNvPicPr>
            <a:picLocks noChangeAspect="1" noChangeArrowheads="1"/>
          </p:cNvPicPr>
          <p:nvPr/>
        </p:nvPicPr>
        <p:blipFill>
          <a:blip r:embed="rId3">
            <a:extLst>
              <a:ext uri="{28A0092B-C50C-407E-A947-70E740481C1C}">
                <a14:useLocalDpi xmlns:a14="http://schemas.microsoft.com/office/drawing/2010/main" val="0"/>
              </a:ext>
            </a:extLst>
          </a:blip>
          <a:srcRect t="-1112" r="-366" b="-1994"/>
          <a:stretch>
            <a:fillRect/>
          </a:stretch>
        </p:blipFill>
        <p:spPr bwMode="auto">
          <a:xfrm>
            <a:off x="820402" y="5521817"/>
            <a:ext cx="44958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sz="half" idx="1"/>
          </p:nvPr>
        </p:nvSpPr>
        <p:spPr/>
        <p:txBody>
          <a:bodyPr/>
          <a:lstStyle/>
          <a:p>
            <a:endParaRPr lang="en-GB"/>
          </a:p>
        </p:txBody>
      </p:sp>
    </p:spTree>
    <p:extLst>
      <p:ext uri="{BB962C8B-B14F-4D97-AF65-F5344CB8AC3E}">
        <p14:creationId xmlns:p14="http://schemas.microsoft.com/office/powerpoint/2010/main" val="2107599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solidFill>
                  <a:srgbClr val="0000FF"/>
                </a:solidFill>
              </a:rPr>
              <a:t>ebooks</a:t>
            </a:r>
            <a:r>
              <a:rPr lang="en-GB" dirty="0">
                <a:solidFill>
                  <a:srgbClr val="0000FF"/>
                </a:solidFill>
              </a:rPr>
              <a:t> Now on Amazon</a:t>
            </a:r>
          </a:p>
        </p:txBody>
      </p:sp>
      <p:sp>
        <p:nvSpPr>
          <p:cNvPr id="3" name="Content Placeholder 2"/>
          <p:cNvSpPr>
            <a:spLocks noGrp="1"/>
          </p:cNvSpPr>
          <p:nvPr>
            <p:ph sz="half" idx="1"/>
          </p:nvPr>
        </p:nvSpPr>
        <p:spPr/>
        <p:txBody>
          <a:bodyPr/>
          <a:lstStyle/>
          <a:p>
            <a:endParaRPr lang="en-GB" dirty="0"/>
          </a:p>
        </p:txBody>
      </p:sp>
      <p:sp>
        <p:nvSpPr>
          <p:cNvPr id="4" name="Content Placeholder 3"/>
          <p:cNvSpPr>
            <a:spLocks noGrp="1"/>
          </p:cNvSpPr>
          <p:nvPr>
            <p:ph sz="half" idx="2"/>
          </p:nvPr>
        </p:nvSpPr>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82688"/>
            <a:ext cx="5198368" cy="44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600" y="1417639"/>
            <a:ext cx="5384800" cy="4708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9817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ECD31F-07DD-40AC-B6B1-64660F562FF2}"/>
              </a:ext>
            </a:extLst>
          </p:cNvPr>
          <p:cNvSpPr>
            <a:spLocks noGrp="1"/>
          </p:cNvSpPr>
          <p:nvPr>
            <p:ph type="title"/>
          </p:nvPr>
        </p:nvSpPr>
        <p:spPr>
          <a:xfrm>
            <a:off x="261152" y="265610"/>
            <a:ext cx="11029616" cy="988332"/>
          </a:xfrm>
        </p:spPr>
        <p:txBody>
          <a:bodyPr>
            <a:normAutofit/>
          </a:bodyPr>
          <a:lstStyle/>
          <a:p>
            <a:r>
              <a:rPr lang="en-IE" sz="3600" b="1" dirty="0">
                <a:solidFill>
                  <a:srgbClr val="0070C0"/>
                </a:solidFill>
              </a:rPr>
              <a:t>1. Body    </a:t>
            </a:r>
            <a:r>
              <a:rPr lang="en-IE" sz="2000" b="1" dirty="0">
                <a:solidFill>
                  <a:srgbClr val="0070C0"/>
                </a:solidFill>
              </a:rPr>
              <a:t>step 1 handbook</a:t>
            </a:r>
            <a:endParaRPr lang="en-IE" sz="3600" b="1" dirty="0">
              <a:solidFill>
                <a:srgbClr val="0070C0"/>
              </a:solidFill>
            </a:endParaRPr>
          </a:p>
        </p:txBody>
      </p:sp>
      <p:sp>
        <p:nvSpPr>
          <p:cNvPr id="2" name="Text Placeholder 1">
            <a:extLst>
              <a:ext uri="{FF2B5EF4-FFF2-40B4-BE49-F238E27FC236}">
                <a16:creationId xmlns:a16="http://schemas.microsoft.com/office/drawing/2014/main" id="{B5EFCC78-C3BB-4EF7-974F-8B7E9D014D7D}"/>
              </a:ext>
            </a:extLst>
          </p:cNvPr>
          <p:cNvSpPr>
            <a:spLocks noGrp="1"/>
          </p:cNvSpPr>
          <p:nvPr>
            <p:ph type="body" idx="1"/>
          </p:nvPr>
        </p:nvSpPr>
        <p:spPr>
          <a:xfrm>
            <a:off x="468590" y="1519552"/>
            <a:ext cx="5194769" cy="557784"/>
          </a:xfrm>
        </p:spPr>
        <p:txBody>
          <a:bodyPr/>
          <a:lstStyle/>
          <a:p>
            <a:r>
              <a:rPr lang="en-IE" sz="2400" dirty="0">
                <a:solidFill>
                  <a:schemeClr val="tx1"/>
                </a:solidFill>
                <a:latin typeface="Calibri" pitchFamily="34" charset="0"/>
                <a:cs typeface="Calibri" pitchFamily="34" charset="0"/>
              </a:rPr>
              <a:t>Benefits of Sleep</a:t>
            </a:r>
          </a:p>
        </p:txBody>
      </p:sp>
      <p:sp>
        <p:nvSpPr>
          <p:cNvPr id="5" name="Content Placeholder 4">
            <a:extLst>
              <a:ext uri="{FF2B5EF4-FFF2-40B4-BE49-F238E27FC236}">
                <a16:creationId xmlns:a16="http://schemas.microsoft.com/office/drawing/2014/main" id="{503F53D0-0DD1-4E9A-BF04-87FB776D4F5F}"/>
              </a:ext>
            </a:extLst>
          </p:cNvPr>
          <p:cNvSpPr>
            <a:spLocks noGrp="1"/>
          </p:cNvSpPr>
          <p:nvPr>
            <p:ph sz="half" idx="2"/>
          </p:nvPr>
        </p:nvSpPr>
        <p:spPr>
          <a:xfrm>
            <a:off x="468590" y="2047741"/>
            <a:ext cx="5307371" cy="4544649"/>
          </a:xfrm>
        </p:spPr>
        <p:txBody>
          <a:bodyPr>
            <a:normAutofit/>
          </a:bodyPr>
          <a:lstStyle/>
          <a:p>
            <a:pPr>
              <a:buFont typeface="Arial" panose="020B0604020202020204" pitchFamily="34" charset="0"/>
              <a:buChar char="•"/>
            </a:pPr>
            <a:r>
              <a:rPr lang="en-IE" b="1" dirty="0">
                <a:solidFill>
                  <a:schemeClr val="tx1"/>
                </a:solidFill>
                <a:latin typeface="Calibri" pitchFamily="34" charset="0"/>
                <a:cs typeface="Calibri" pitchFamily="34" charset="0"/>
              </a:rPr>
              <a:t>Better assimilation and recall of information</a:t>
            </a:r>
          </a:p>
          <a:p>
            <a:pPr>
              <a:buFont typeface="Arial" panose="020B0604020202020204" pitchFamily="34" charset="0"/>
              <a:buChar char="•"/>
            </a:pPr>
            <a:r>
              <a:rPr lang="en-IE" b="1" dirty="0">
                <a:solidFill>
                  <a:schemeClr val="tx1"/>
                </a:solidFill>
                <a:latin typeface="Calibri" pitchFamily="34" charset="0"/>
                <a:cs typeface="Calibri" pitchFamily="34" charset="0"/>
              </a:rPr>
              <a:t>Makes us less stress reactive (restorative)</a:t>
            </a:r>
          </a:p>
          <a:p>
            <a:pPr>
              <a:buFont typeface="Arial" panose="020B0604020202020204" pitchFamily="34" charset="0"/>
              <a:buChar char="•"/>
            </a:pPr>
            <a:r>
              <a:rPr lang="en-IE" b="1" dirty="0">
                <a:solidFill>
                  <a:schemeClr val="tx1"/>
                </a:solidFill>
                <a:latin typeface="Calibri" pitchFamily="34" charset="0"/>
                <a:cs typeface="Calibri" pitchFamily="34" charset="0"/>
              </a:rPr>
              <a:t>Greater problem solving, creativity and sustained attention.</a:t>
            </a:r>
          </a:p>
          <a:p>
            <a:pPr marL="0" indent="0">
              <a:buNone/>
            </a:pPr>
            <a:r>
              <a:rPr lang="en-IE" b="1" u="sng" dirty="0">
                <a:solidFill>
                  <a:schemeClr val="tx1"/>
                </a:solidFill>
                <a:latin typeface="Calibri" pitchFamily="34" charset="0"/>
                <a:cs typeface="Calibri" pitchFamily="34" charset="0"/>
              </a:rPr>
              <a:t>Sleep hygiene</a:t>
            </a:r>
          </a:p>
          <a:p>
            <a:pPr>
              <a:buFontTx/>
              <a:buChar char="-"/>
            </a:pPr>
            <a:r>
              <a:rPr lang="en-IE" dirty="0">
                <a:solidFill>
                  <a:schemeClr val="tx1"/>
                </a:solidFill>
                <a:latin typeface="Calibri" pitchFamily="34" charset="0"/>
                <a:cs typeface="Calibri" pitchFamily="34" charset="0"/>
              </a:rPr>
              <a:t>Keep sleep and wake times regular (7-9hrs)</a:t>
            </a:r>
          </a:p>
          <a:p>
            <a:pPr>
              <a:buFontTx/>
              <a:buChar char="-"/>
            </a:pPr>
            <a:r>
              <a:rPr lang="en-IE" dirty="0">
                <a:solidFill>
                  <a:schemeClr val="tx1"/>
                </a:solidFill>
                <a:latin typeface="Calibri" pitchFamily="34" charset="0"/>
                <a:cs typeface="Calibri" pitchFamily="34" charset="0"/>
              </a:rPr>
              <a:t>Stop studying at least an hour before sleep</a:t>
            </a:r>
          </a:p>
          <a:p>
            <a:pPr>
              <a:buFontTx/>
              <a:buChar char="-"/>
            </a:pPr>
            <a:r>
              <a:rPr lang="en-IE" dirty="0">
                <a:solidFill>
                  <a:schemeClr val="tx1"/>
                </a:solidFill>
                <a:latin typeface="Calibri" pitchFamily="34" charset="0"/>
                <a:cs typeface="Calibri" pitchFamily="34" charset="0"/>
              </a:rPr>
              <a:t>Develop bedtime routine (Wash face, clean room, read, meditate. Avoid use of phones). </a:t>
            </a:r>
          </a:p>
          <a:p>
            <a:pPr>
              <a:buFontTx/>
              <a:buChar char="-"/>
            </a:pPr>
            <a:endParaRPr lang="en-IE" dirty="0">
              <a:solidFill>
                <a:schemeClr val="tx1"/>
              </a:solidFill>
              <a:latin typeface="Calibri" pitchFamily="34" charset="0"/>
              <a:cs typeface="Calibri" pitchFamily="34" charset="0"/>
            </a:endParaRPr>
          </a:p>
          <a:p>
            <a:pPr marL="0" indent="0">
              <a:buNone/>
            </a:pPr>
            <a:r>
              <a:rPr lang="en-IE" dirty="0">
                <a:solidFill>
                  <a:schemeClr val="tx1"/>
                </a:solidFill>
                <a:latin typeface="Calibri" pitchFamily="34" charset="0"/>
                <a:cs typeface="Calibri" pitchFamily="34" charset="0"/>
              </a:rPr>
              <a:t>(The National Sleep Foundation, 2015; </a:t>
            </a:r>
            <a:r>
              <a:rPr lang="en-IE" dirty="0" err="1">
                <a:solidFill>
                  <a:schemeClr val="tx1"/>
                </a:solidFill>
                <a:latin typeface="Calibri" pitchFamily="34" charset="0"/>
                <a:cs typeface="Calibri" pitchFamily="34" charset="0"/>
              </a:rPr>
              <a:t>Vandekerckhove</a:t>
            </a:r>
            <a:r>
              <a:rPr lang="en-IE" dirty="0">
                <a:solidFill>
                  <a:schemeClr val="tx1"/>
                </a:solidFill>
                <a:latin typeface="Calibri" pitchFamily="34" charset="0"/>
                <a:cs typeface="Calibri" pitchFamily="34" charset="0"/>
              </a:rPr>
              <a:t> &amp; </a:t>
            </a:r>
            <a:r>
              <a:rPr lang="en-IE" dirty="0" err="1">
                <a:solidFill>
                  <a:schemeClr val="tx1"/>
                </a:solidFill>
                <a:latin typeface="Calibri" pitchFamily="34" charset="0"/>
                <a:cs typeface="Calibri" pitchFamily="34" charset="0"/>
              </a:rPr>
              <a:t>Cluydts</a:t>
            </a:r>
            <a:r>
              <a:rPr lang="en-IE" dirty="0">
                <a:solidFill>
                  <a:schemeClr val="tx1"/>
                </a:solidFill>
                <a:latin typeface="Calibri" pitchFamily="34" charset="0"/>
                <a:cs typeface="Calibri" pitchFamily="34" charset="0"/>
              </a:rPr>
              <a:t>, 2010)</a:t>
            </a:r>
          </a:p>
        </p:txBody>
      </p:sp>
      <p:sp>
        <p:nvSpPr>
          <p:cNvPr id="6" name="Text Placeholder 5">
            <a:extLst>
              <a:ext uri="{FF2B5EF4-FFF2-40B4-BE49-F238E27FC236}">
                <a16:creationId xmlns:a16="http://schemas.microsoft.com/office/drawing/2014/main" id="{FA64DB46-619D-45E1-850F-BE3B7AB82713}"/>
              </a:ext>
            </a:extLst>
          </p:cNvPr>
          <p:cNvSpPr>
            <a:spLocks noGrp="1"/>
          </p:cNvSpPr>
          <p:nvPr>
            <p:ph type="body" sz="quarter" idx="3"/>
          </p:nvPr>
        </p:nvSpPr>
        <p:spPr>
          <a:xfrm>
            <a:off x="6414134" y="1429555"/>
            <a:ext cx="5194770" cy="399245"/>
          </a:xfrm>
        </p:spPr>
        <p:txBody>
          <a:bodyPr/>
          <a:lstStyle/>
          <a:p>
            <a:r>
              <a:rPr lang="en-IE" sz="2400" dirty="0">
                <a:solidFill>
                  <a:schemeClr val="tx1"/>
                </a:solidFill>
                <a:latin typeface="Calibri" pitchFamily="34" charset="0"/>
                <a:cs typeface="Calibri" pitchFamily="34" charset="0"/>
              </a:rPr>
              <a:t>Exercise</a:t>
            </a:r>
          </a:p>
        </p:txBody>
      </p:sp>
      <p:sp>
        <p:nvSpPr>
          <p:cNvPr id="7" name="Content Placeholder 6">
            <a:extLst>
              <a:ext uri="{FF2B5EF4-FFF2-40B4-BE49-F238E27FC236}">
                <a16:creationId xmlns:a16="http://schemas.microsoft.com/office/drawing/2014/main" id="{B9118D24-E466-4D2B-8148-F2798655883C}"/>
              </a:ext>
            </a:extLst>
          </p:cNvPr>
          <p:cNvSpPr>
            <a:spLocks noGrp="1"/>
          </p:cNvSpPr>
          <p:nvPr>
            <p:ph sz="quarter" idx="4"/>
          </p:nvPr>
        </p:nvSpPr>
        <p:spPr>
          <a:xfrm>
            <a:off x="5640946" y="1790163"/>
            <a:ext cx="6259133" cy="4841982"/>
          </a:xfrm>
        </p:spPr>
        <p:txBody>
          <a:bodyPr>
            <a:noAutofit/>
          </a:bodyPr>
          <a:lstStyle/>
          <a:p>
            <a:pPr>
              <a:buFont typeface="Arial" panose="020B0604020202020204" pitchFamily="34" charset="0"/>
              <a:buChar char="•"/>
            </a:pPr>
            <a:r>
              <a:rPr lang="en-IE" sz="2000" b="1" dirty="0">
                <a:solidFill>
                  <a:schemeClr val="tx1"/>
                </a:solidFill>
                <a:latin typeface="Calibri" pitchFamily="34" charset="0"/>
                <a:cs typeface="Calibri" pitchFamily="34" charset="0"/>
              </a:rPr>
              <a:t>Boosts energy levels and mood</a:t>
            </a:r>
          </a:p>
          <a:p>
            <a:pPr>
              <a:buFont typeface="Arial" panose="020B0604020202020204" pitchFamily="34" charset="0"/>
              <a:buChar char="•"/>
            </a:pPr>
            <a:r>
              <a:rPr lang="en-IE" sz="2000" b="1" dirty="0">
                <a:solidFill>
                  <a:schemeClr val="tx1"/>
                </a:solidFill>
                <a:latin typeface="Calibri" pitchFamily="34" charset="0"/>
                <a:cs typeface="Calibri" pitchFamily="34" charset="0"/>
              </a:rPr>
              <a:t>Helps stress through regulating breathing and heart rate (Moving us out of survival mode) </a:t>
            </a:r>
          </a:p>
          <a:p>
            <a:pPr>
              <a:buFont typeface="Arial" panose="020B0604020202020204" pitchFamily="34" charset="0"/>
              <a:buChar char="•"/>
            </a:pPr>
            <a:r>
              <a:rPr lang="en-IE" sz="2000" b="1" dirty="0">
                <a:solidFill>
                  <a:schemeClr val="tx1"/>
                </a:solidFill>
                <a:latin typeface="Calibri" pitchFamily="34" charset="0"/>
                <a:cs typeface="Calibri" pitchFamily="34" charset="0"/>
              </a:rPr>
              <a:t>Flushes out excess adrenaline in the body that would hinder our concentration.</a:t>
            </a:r>
          </a:p>
          <a:p>
            <a:pPr>
              <a:buFont typeface="Arial" panose="020B0604020202020204" pitchFamily="34" charset="0"/>
              <a:buChar char="•"/>
            </a:pPr>
            <a:r>
              <a:rPr lang="en-IE" sz="2000" b="1" dirty="0">
                <a:solidFill>
                  <a:schemeClr val="tx1"/>
                </a:solidFill>
                <a:latin typeface="Calibri" pitchFamily="34" charset="0"/>
                <a:cs typeface="Calibri" pitchFamily="34" charset="0"/>
              </a:rPr>
              <a:t>Improves memory (clear head). </a:t>
            </a:r>
          </a:p>
          <a:p>
            <a:pPr marL="0" indent="0">
              <a:buNone/>
            </a:pPr>
            <a:r>
              <a:rPr lang="en-IE" sz="2000" b="1" u="sng" dirty="0">
                <a:solidFill>
                  <a:schemeClr val="tx1"/>
                </a:solidFill>
                <a:latin typeface="Calibri" pitchFamily="34" charset="0"/>
                <a:cs typeface="Calibri" pitchFamily="34" charset="0"/>
              </a:rPr>
              <a:t>Exercise habit</a:t>
            </a:r>
          </a:p>
          <a:p>
            <a:pPr marL="0" indent="0">
              <a:buNone/>
            </a:pPr>
            <a:r>
              <a:rPr lang="en-IE" sz="2000" dirty="0">
                <a:solidFill>
                  <a:schemeClr val="tx1"/>
                </a:solidFill>
                <a:latin typeface="Calibri" pitchFamily="34" charset="0"/>
                <a:cs typeface="Calibri" pitchFamily="34" charset="0"/>
              </a:rPr>
              <a:t>-150 mins a week (5x30min sessions, 3x50min sessions) </a:t>
            </a:r>
          </a:p>
          <a:p>
            <a:pPr marL="0" indent="0">
              <a:buNone/>
            </a:pPr>
            <a:r>
              <a:rPr lang="en-IE" sz="2000" dirty="0">
                <a:solidFill>
                  <a:schemeClr val="tx1"/>
                </a:solidFill>
                <a:latin typeface="Calibri" pitchFamily="34" charset="0"/>
                <a:cs typeface="Calibri" pitchFamily="34" charset="0"/>
              </a:rPr>
              <a:t>-Build it up slowly over 30 days</a:t>
            </a:r>
          </a:p>
          <a:p>
            <a:pPr marL="0" indent="0">
              <a:buNone/>
            </a:pPr>
            <a:r>
              <a:rPr lang="en-IE" sz="2000" dirty="0">
                <a:solidFill>
                  <a:schemeClr val="tx1"/>
                </a:solidFill>
                <a:latin typeface="Calibri" pitchFamily="34" charset="0"/>
                <a:cs typeface="Calibri" pitchFamily="34" charset="0"/>
              </a:rPr>
              <a:t>-Fit it feasibly into weekly routine (morning vs evening, walk to college, take stairs, get off bus earlier).</a:t>
            </a:r>
          </a:p>
          <a:p>
            <a:pPr marL="0" indent="0">
              <a:buNone/>
            </a:pPr>
            <a:r>
              <a:rPr lang="en-IE" sz="2000" dirty="0">
                <a:solidFill>
                  <a:schemeClr val="tx1"/>
                </a:solidFill>
                <a:latin typeface="Calibri" pitchFamily="34" charset="0"/>
                <a:cs typeface="Calibri" pitchFamily="34" charset="0"/>
              </a:rPr>
              <a:t>-Pick exercise you enjoy: classes vs. gym, alone vs. company, intense vs. normal, indoors vs. outdoors</a:t>
            </a:r>
          </a:p>
        </p:txBody>
      </p:sp>
      <p:pic>
        <p:nvPicPr>
          <p:cNvPr id="9" name="Picture 1"/>
          <p:cNvPicPr>
            <a:picLocks noChangeAspect="1" noChangeArrowheads="1"/>
          </p:cNvPicPr>
          <p:nvPr/>
        </p:nvPicPr>
        <p:blipFill>
          <a:blip r:embed="rId3">
            <a:extLst>
              <a:ext uri="{28A0092B-C50C-407E-A947-70E740481C1C}">
                <a14:useLocalDpi xmlns:a14="http://schemas.microsoft.com/office/drawing/2010/main" val="0"/>
              </a:ext>
            </a:extLst>
          </a:blip>
          <a:srcRect t="-1112" r="-366" b="-1994"/>
          <a:stretch>
            <a:fillRect/>
          </a:stretch>
        </p:blipFill>
        <p:spPr bwMode="auto">
          <a:xfrm>
            <a:off x="7399986" y="318752"/>
            <a:ext cx="44958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0920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8023C-AE29-4531-B054-AE9395D5FEA8}"/>
              </a:ext>
            </a:extLst>
          </p:cNvPr>
          <p:cNvSpPr>
            <a:spLocks noGrp="1"/>
          </p:cNvSpPr>
          <p:nvPr>
            <p:ph type="title"/>
          </p:nvPr>
        </p:nvSpPr>
        <p:spPr>
          <a:xfrm>
            <a:off x="581191" y="669700"/>
            <a:ext cx="11029616" cy="734097"/>
          </a:xfrm>
        </p:spPr>
        <p:txBody>
          <a:bodyPr>
            <a:normAutofit/>
          </a:bodyPr>
          <a:lstStyle/>
          <a:p>
            <a:r>
              <a:rPr lang="en-IE" sz="3200" b="1" dirty="0">
                <a:solidFill>
                  <a:srgbClr val="0070C0"/>
                </a:solidFill>
              </a:rPr>
              <a:t>2. Mind-Cognitive Performance…</a:t>
            </a:r>
            <a:r>
              <a:rPr lang="en-IE" sz="2000" b="1" dirty="0">
                <a:solidFill>
                  <a:srgbClr val="0070C0"/>
                </a:solidFill>
              </a:rPr>
              <a:t>Step 2 handbook</a:t>
            </a:r>
            <a:endParaRPr lang="en-IE" sz="3200" b="1" dirty="0">
              <a:solidFill>
                <a:srgbClr val="0070C0"/>
              </a:solidFill>
            </a:endParaRPr>
          </a:p>
        </p:txBody>
      </p:sp>
      <p:sp>
        <p:nvSpPr>
          <p:cNvPr id="3" name="Content Placeholder 2">
            <a:extLst>
              <a:ext uri="{FF2B5EF4-FFF2-40B4-BE49-F238E27FC236}">
                <a16:creationId xmlns:a16="http://schemas.microsoft.com/office/drawing/2014/main" id="{B6909383-BF60-416F-96C4-468DC7220347}"/>
              </a:ext>
            </a:extLst>
          </p:cNvPr>
          <p:cNvSpPr>
            <a:spLocks noGrp="1"/>
          </p:cNvSpPr>
          <p:nvPr>
            <p:ph idx="1"/>
          </p:nvPr>
        </p:nvSpPr>
        <p:spPr>
          <a:xfrm>
            <a:off x="581191" y="1545465"/>
            <a:ext cx="11029615" cy="4630047"/>
          </a:xfrm>
        </p:spPr>
        <p:txBody>
          <a:bodyPr>
            <a:normAutofit/>
          </a:bodyPr>
          <a:lstStyle/>
          <a:p>
            <a:pPr marL="0" indent="0">
              <a:buNone/>
            </a:pPr>
            <a:r>
              <a:rPr lang="en-IE" sz="2400" b="1" u="sng" dirty="0">
                <a:latin typeface="Calibri" pitchFamily="34" charset="0"/>
                <a:cs typeface="Calibri" pitchFamily="34" charset="0"/>
              </a:rPr>
              <a:t>Unhelpful  or Detrimental thinking styles</a:t>
            </a:r>
          </a:p>
          <a:p>
            <a:pPr>
              <a:buFont typeface="Wingdings" panose="05000000000000000000" pitchFamily="2" charset="2"/>
              <a:buChar char="§"/>
            </a:pPr>
            <a:r>
              <a:rPr lang="en-IE" sz="2400" dirty="0">
                <a:latin typeface="Calibri" pitchFamily="34" charset="0"/>
                <a:cs typeface="Calibri" pitchFamily="34" charset="0"/>
              </a:rPr>
              <a:t>Perfectionism</a:t>
            </a:r>
          </a:p>
          <a:p>
            <a:pPr>
              <a:buFont typeface="Wingdings" panose="05000000000000000000" pitchFamily="2" charset="2"/>
              <a:buChar char="§"/>
            </a:pPr>
            <a:r>
              <a:rPr lang="en-IE" sz="2400" dirty="0">
                <a:latin typeface="Calibri" pitchFamily="34" charset="0"/>
                <a:cs typeface="Calibri" pitchFamily="34" charset="0"/>
              </a:rPr>
              <a:t>Imposter syndrome</a:t>
            </a:r>
          </a:p>
          <a:p>
            <a:pPr>
              <a:buFont typeface="Wingdings" panose="05000000000000000000" pitchFamily="2" charset="2"/>
              <a:buChar char="§"/>
            </a:pPr>
            <a:r>
              <a:rPr lang="en-IE" sz="2400" dirty="0">
                <a:latin typeface="Calibri" pitchFamily="34" charset="0"/>
                <a:cs typeface="Calibri" pitchFamily="34" charset="0"/>
              </a:rPr>
              <a:t>Making comparisons with others</a:t>
            </a:r>
          </a:p>
          <a:p>
            <a:pPr>
              <a:buFont typeface="Wingdings" panose="05000000000000000000" pitchFamily="2" charset="2"/>
              <a:buChar char="§"/>
            </a:pPr>
            <a:r>
              <a:rPr lang="en-IE" sz="2400" dirty="0">
                <a:latin typeface="Calibri" pitchFamily="34" charset="0"/>
                <a:cs typeface="Calibri" pitchFamily="34" charset="0"/>
              </a:rPr>
              <a:t>Toxic ten:  All or nothing, catastrophising, should must and ought to statements, disempowering questions e.g. What is wrong with me? </a:t>
            </a:r>
          </a:p>
          <a:p>
            <a:pPr marL="0" indent="0">
              <a:buNone/>
            </a:pPr>
            <a:r>
              <a:rPr lang="en-IE" sz="2400" dirty="0">
                <a:latin typeface="Calibri" pitchFamily="34" charset="0"/>
                <a:cs typeface="Calibri" pitchFamily="34" charset="0"/>
              </a:rPr>
              <a:t>Negative self talk can leave us feeling anxious, disempowered and unmotivated. These feelings can lead to unhelpful behaviours like procrastinating, withdrawing, wishful thinking and distracting oneself. How to address it?</a:t>
            </a: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t="-1112" r="-366" b="-1994"/>
          <a:stretch>
            <a:fillRect/>
          </a:stretch>
        </p:blipFill>
        <p:spPr bwMode="auto">
          <a:xfrm>
            <a:off x="6770442" y="1735429"/>
            <a:ext cx="44958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711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AutoShape 2">
            <a:extLst>
              <a:ext uri="{FF2B5EF4-FFF2-40B4-BE49-F238E27FC236}">
                <a16:creationId xmlns:a16="http://schemas.microsoft.com/office/drawing/2014/main" id="{2E602940-0B2D-4584-878F-A147F80B1DE2}"/>
              </a:ext>
            </a:extLst>
          </p:cNvPr>
          <p:cNvSpPr>
            <a:spLocks noChangeArrowheads="1"/>
          </p:cNvSpPr>
          <p:nvPr/>
        </p:nvSpPr>
        <p:spPr bwMode="auto">
          <a:xfrm rot="21413189" flipH="1">
            <a:off x="3069305" y="4188464"/>
            <a:ext cx="1086777" cy="1253497"/>
          </a:xfrm>
          <a:prstGeom prst="rtTriangle">
            <a:avLst/>
          </a:prstGeom>
          <a:solidFill>
            <a:schemeClr val="accent1"/>
          </a:solidFill>
          <a:ln w="9525">
            <a:solidFill>
              <a:schemeClr val="accent1"/>
            </a:solidFill>
            <a:miter lim="800000"/>
            <a:headEnd/>
            <a:tailEnd/>
          </a:ln>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None/>
            </a:pPr>
            <a:endParaRPr lang="en-IE" altLang="en-US" sz="1800" dirty="0">
              <a:solidFill>
                <a:srgbClr val="000000"/>
              </a:solidFill>
              <a:ea typeface="ヒラギノ角ゴ Pro W3" pitchFamily="-108" charset="-128"/>
            </a:endParaRPr>
          </a:p>
        </p:txBody>
      </p:sp>
      <p:sp>
        <p:nvSpPr>
          <p:cNvPr id="77827" name="Freeform 3">
            <a:extLst>
              <a:ext uri="{FF2B5EF4-FFF2-40B4-BE49-F238E27FC236}">
                <a16:creationId xmlns:a16="http://schemas.microsoft.com/office/drawing/2014/main" id="{5A2AE50D-0FE0-475A-8AB4-15DE7266F51C}"/>
              </a:ext>
            </a:extLst>
          </p:cNvPr>
          <p:cNvSpPr>
            <a:spLocks/>
          </p:cNvSpPr>
          <p:nvPr/>
        </p:nvSpPr>
        <p:spPr bwMode="auto">
          <a:xfrm>
            <a:off x="8153400" y="4038600"/>
            <a:ext cx="1143000" cy="1371600"/>
          </a:xfrm>
          <a:custGeom>
            <a:avLst/>
            <a:gdLst>
              <a:gd name="T0" fmla="*/ 0 w 720"/>
              <a:gd name="T1" fmla="*/ 0 h 864"/>
              <a:gd name="T2" fmla="*/ 2147483646 w 720"/>
              <a:gd name="T3" fmla="*/ 2147483646 h 864"/>
              <a:gd name="T4" fmla="*/ 2147483646 w 720"/>
              <a:gd name="T5" fmla="*/ 2147483646 h 864"/>
              <a:gd name="T6" fmla="*/ 2147483646 w 720"/>
              <a:gd name="T7" fmla="*/ 2147483646 h 864"/>
              <a:gd name="T8" fmla="*/ 2147483646 w 720"/>
              <a:gd name="T9" fmla="*/ 2147483646 h 864"/>
              <a:gd name="T10" fmla="*/ 0 w 720"/>
              <a:gd name="T11" fmla="*/ 2147483646 h 864"/>
              <a:gd name="T12" fmla="*/ 0 w 720"/>
              <a:gd name="T13" fmla="*/ 0 h 864"/>
              <a:gd name="T14" fmla="*/ 0 60000 65536"/>
              <a:gd name="T15" fmla="*/ 0 60000 65536"/>
              <a:gd name="T16" fmla="*/ 0 60000 65536"/>
              <a:gd name="T17" fmla="*/ 0 60000 65536"/>
              <a:gd name="T18" fmla="*/ 0 60000 65536"/>
              <a:gd name="T19" fmla="*/ 0 60000 65536"/>
              <a:gd name="T20" fmla="*/ 0 60000 65536"/>
              <a:gd name="T21" fmla="*/ 0 w 720"/>
              <a:gd name="T22" fmla="*/ 0 h 864"/>
              <a:gd name="T23" fmla="*/ 720 w 720"/>
              <a:gd name="T24" fmla="*/ 864 h 8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0" h="864">
                <a:moveTo>
                  <a:pt x="0" y="0"/>
                </a:moveTo>
                <a:lnTo>
                  <a:pt x="288" y="336"/>
                </a:lnTo>
                <a:lnTo>
                  <a:pt x="480" y="576"/>
                </a:lnTo>
                <a:lnTo>
                  <a:pt x="624" y="768"/>
                </a:lnTo>
                <a:lnTo>
                  <a:pt x="720" y="864"/>
                </a:lnTo>
                <a:lnTo>
                  <a:pt x="0" y="864"/>
                </a:lnTo>
                <a:lnTo>
                  <a:pt x="0" y="0"/>
                </a:lnTo>
                <a:close/>
              </a:path>
            </a:pathLst>
          </a:custGeom>
          <a:solidFill>
            <a:srgbClr val="FF3300"/>
          </a:solidFill>
          <a:ln w="9525" cap="flat" cmpd="sng">
            <a:solidFill>
              <a:srgbClr val="FF3300"/>
            </a:solidFill>
            <a:prstDash val="solid"/>
            <a:round/>
            <a:headEnd/>
            <a:tailEnd/>
          </a:ln>
        </p:spPr>
        <p:txBody>
          <a:bodyPr wrap="none" anchor="ctr"/>
          <a:lstStyle/>
          <a:p>
            <a:pPr eaLnBrk="0" fontAlgn="base" hangingPunct="0">
              <a:spcBef>
                <a:spcPct val="0"/>
              </a:spcBef>
              <a:spcAft>
                <a:spcPct val="0"/>
              </a:spcAft>
            </a:pPr>
            <a:endParaRPr lang="en-IE" dirty="0">
              <a:solidFill>
                <a:srgbClr val="000000"/>
              </a:solidFill>
              <a:latin typeface="Calibri" panose="020F0502020204030204" pitchFamily="34" charset="0"/>
            </a:endParaRPr>
          </a:p>
        </p:txBody>
      </p:sp>
      <p:sp>
        <p:nvSpPr>
          <p:cNvPr id="44036" name="Text Box 4">
            <a:extLst>
              <a:ext uri="{FF2B5EF4-FFF2-40B4-BE49-F238E27FC236}">
                <a16:creationId xmlns:a16="http://schemas.microsoft.com/office/drawing/2014/main" id="{2BFDFC9D-EC39-4272-BAF3-09DE38C6113D}"/>
              </a:ext>
            </a:extLst>
          </p:cNvPr>
          <p:cNvSpPr txBox="1">
            <a:spLocks noChangeArrowheads="1"/>
          </p:cNvSpPr>
          <p:nvPr/>
        </p:nvSpPr>
        <p:spPr bwMode="auto">
          <a:xfrm>
            <a:off x="6934200" y="6248400"/>
            <a:ext cx="3276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50000"/>
              </a:spcBef>
              <a:spcAft>
                <a:spcPct val="0"/>
              </a:spcAft>
              <a:buNone/>
            </a:pPr>
            <a:r>
              <a:rPr lang="en-US" altLang="en-US" sz="1400" b="1" i="1" dirty="0">
                <a:solidFill>
                  <a:srgbClr val="000000"/>
                </a:solidFill>
                <a:latin typeface="Calibri" panose="020F0502020204030204" pitchFamily="34" charset="0"/>
                <a:ea typeface="ヒラギノ角ゴ Pro W3" pitchFamily="-108" charset="-128"/>
              </a:rPr>
              <a:t>The Stress of Working, D. </a:t>
            </a:r>
            <a:r>
              <a:rPr lang="en-US" altLang="en-US" sz="1400" b="1" i="1" dirty="0" err="1">
                <a:solidFill>
                  <a:srgbClr val="000000"/>
                </a:solidFill>
                <a:latin typeface="Calibri" panose="020F0502020204030204" pitchFamily="34" charset="0"/>
                <a:ea typeface="ヒラギノ角ゴ Pro W3" pitchFamily="-108" charset="-128"/>
              </a:rPr>
              <a:t>Rainham</a:t>
            </a:r>
            <a:endParaRPr lang="en-US" altLang="en-US" sz="1400" b="1" i="1" dirty="0">
              <a:solidFill>
                <a:srgbClr val="000000"/>
              </a:solidFill>
              <a:latin typeface="Calibri" panose="020F0502020204030204" pitchFamily="34" charset="0"/>
              <a:ea typeface="ヒラギノ角ゴ Pro W3" pitchFamily="-108" charset="-128"/>
            </a:endParaRPr>
          </a:p>
        </p:txBody>
      </p:sp>
      <p:cxnSp>
        <p:nvCxnSpPr>
          <p:cNvPr id="44037" name="AutoShape 5">
            <a:extLst>
              <a:ext uri="{FF2B5EF4-FFF2-40B4-BE49-F238E27FC236}">
                <a16:creationId xmlns:a16="http://schemas.microsoft.com/office/drawing/2014/main" id="{43C70264-8EC6-4EBD-9A2C-6A7AEF2D523E}"/>
              </a:ext>
            </a:extLst>
          </p:cNvPr>
          <p:cNvCxnSpPr>
            <a:cxnSpLocks noChangeShapeType="1"/>
          </p:cNvCxnSpPr>
          <p:nvPr/>
        </p:nvCxnSpPr>
        <p:spPr bwMode="auto">
          <a:xfrm>
            <a:off x="3124200" y="2133600"/>
            <a:ext cx="0" cy="32766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4038" name="AutoShape 6">
            <a:extLst>
              <a:ext uri="{FF2B5EF4-FFF2-40B4-BE49-F238E27FC236}">
                <a16:creationId xmlns:a16="http://schemas.microsoft.com/office/drawing/2014/main" id="{9C071FA5-DCB0-4C1C-AEE9-C12F1AA23009}"/>
              </a:ext>
            </a:extLst>
          </p:cNvPr>
          <p:cNvCxnSpPr>
            <a:cxnSpLocks noChangeShapeType="1"/>
          </p:cNvCxnSpPr>
          <p:nvPr/>
        </p:nvCxnSpPr>
        <p:spPr bwMode="auto">
          <a:xfrm>
            <a:off x="3124200" y="5410200"/>
            <a:ext cx="617220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77831" name="Freeform 7">
            <a:extLst>
              <a:ext uri="{FF2B5EF4-FFF2-40B4-BE49-F238E27FC236}">
                <a16:creationId xmlns:a16="http://schemas.microsoft.com/office/drawing/2014/main" id="{DD19ECE5-969A-4F3C-A600-EC7839D80959}"/>
              </a:ext>
            </a:extLst>
          </p:cNvPr>
          <p:cNvSpPr>
            <a:spLocks/>
          </p:cNvSpPr>
          <p:nvPr/>
        </p:nvSpPr>
        <p:spPr bwMode="auto">
          <a:xfrm>
            <a:off x="3124200" y="2590800"/>
            <a:ext cx="6172200" cy="2819400"/>
          </a:xfrm>
          <a:custGeom>
            <a:avLst/>
            <a:gdLst>
              <a:gd name="T0" fmla="*/ 0 w 3888"/>
              <a:gd name="T1" fmla="*/ 2147483646 h 1776"/>
              <a:gd name="T2" fmla="*/ 2147483646 w 3888"/>
              <a:gd name="T3" fmla="*/ 0 h 1776"/>
              <a:gd name="T4" fmla="*/ 2147483646 w 3888"/>
              <a:gd name="T5" fmla="*/ 2147483646 h 1776"/>
              <a:gd name="T6" fmla="*/ 0 60000 65536"/>
              <a:gd name="T7" fmla="*/ 0 60000 65536"/>
              <a:gd name="T8" fmla="*/ 0 60000 65536"/>
              <a:gd name="T9" fmla="*/ 0 w 3888"/>
              <a:gd name="T10" fmla="*/ 0 h 1776"/>
              <a:gd name="T11" fmla="*/ 3888 w 3888"/>
              <a:gd name="T12" fmla="*/ 1776 h 1776"/>
            </a:gdLst>
            <a:ahLst/>
            <a:cxnLst>
              <a:cxn ang="T6">
                <a:pos x="T0" y="T1"/>
              </a:cxn>
              <a:cxn ang="T7">
                <a:pos x="T2" y="T3"/>
              </a:cxn>
              <a:cxn ang="T8">
                <a:pos x="T4" y="T5"/>
              </a:cxn>
            </a:cxnLst>
            <a:rect l="T9" t="T10" r="T11" b="T12"/>
            <a:pathLst>
              <a:path w="3888" h="1776">
                <a:moveTo>
                  <a:pt x="0" y="1776"/>
                </a:moveTo>
                <a:cubicBezTo>
                  <a:pt x="660" y="888"/>
                  <a:pt x="1320" y="0"/>
                  <a:pt x="1968" y="0"/>
                </a:cubicBezTo>
                <a:cubicBezTo>
                  <a:pt x="2616" y="0"/>
                  <a:pt x="3576" y="1480"/>
                  <a:pt x="3888" y="1776"/>
                </a:cubicBezTo>
              </a:path>
            </a:pathLst>
          </a:custGeom>
          <a:noFill/>
          <a:ln w="50800" cap="flat" cmpd="sng">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IE">
              <a:solidFill>
                <a:srgbClr val="000000"/>
              </a:solidFill>
              <a:latin typeface="Calibri" panose="020F0502020204030204" pitchFamily="34" charset="0"/>
            </a:endParaRPr>
          </a:p>
        </p:txBody>
      </p:sp>
      <p:sp>
        <p:nvSpPr>
          <p:cNvPr id="77832" name="Text Box 8">
            <a:extLst>
              <a:ext uri="{FF2B5EF4-FFF2-40B4-BE49-F238E27FC236}">
                <a16:creationId xmlns:a16="http://schemas.microsoft.com/office/drawing/2014/main" id="{E9BAC267-1FD5-4570-90B8-B4F046AEFDE4}"/>
              </a:ext>
            </a:extLst>
          </p:cNvPr>
          <p:cNvSpPr txBox="1">
            <a:spLocks noChangeArrowheads="1"/>
          </p:cNvSpPr>
          <p:nvPr/>
        </p:nvSpPr>
        <p:spPr bwMode="auto">
          <a:xfrm>
            <a:off x="2286001" y="5546725"/>
            <a:ext cx="268287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None/>
            </a:pPr>
            <a:r>
              <a:rPr lang="en-US" altLang="en-US" sz="1800" b="1">
                <a:solidFill>
                  <a:srgbClr val="CC0000"/>
                </a:solidFill>
                <a:latin typeface="Calibri" panose="020F0502020204030204" pitchFamily="34" charset="0"/>
                <a:ea typeface="ヒラギノ角ゴ Pro W3" pitchFamily="-108" charset="-128"/>
              </a:rPr>
              <a:t>Bored &amp; Frustrated</a:t>
            </a:r>
          </a:p>
          <a:p>
            <a:pPr algn="ctr" eaLnBrk="0" fontAlgn="base" hangingPunct="0">
              <a:spcBef>
                <a:spcPct val="0"/>
              </a:spcBef>
              <a:spcAft>
                <a:spcPct val="0"/>
              </a:spcAft>
              <a:buNone/>
            </a:pPr>
            <a:r>
              <a:rPr lang="en-US" altLang="en-US" sz="1800" b="1">
                <a:solidFill>
                  <a:srgbClr val="CC0000"/>
                </a:solidFill>
                <a:latin typeface="Calibri" panose="020F0502020204030204" pitchFamily="34" charset="0"/>
                <a:ea typeface="ヒラギノ角ゴ Pro W3" pitchFamily="-108" charset="-128"/>
              </a:rPr>
              <a:t>Negative Stress</a:t>
            </a:r>
            <a:r>
              <a:rPr lang="en-US" altLang="en-US" sz="1000">
                <a:solidFill>
                  <a:srgbClr val="CC0000"/>
                </a:solidFill>
                <a:latin typeface="CG Omega" pitchFamily="34" charset="0"/>
                <a:ea typeface="ヒラギノ角ゴ Pro W3" pitchFamily="-108" charset="-128"/>
              </a:rPr>
              <a:t>	</a:t>
            </a:r>
            <a:r>
              <a:rPr lang="en-US" altLang="en-US" sz="1000">
                <a:solidFill>
                  <a:srgbClr val="000000"/>
                </a:solidFill>
                <a:latin typeface="CG Omega" pitchFamily="34" charset="0"/>
                <a:ea typeface="ヒラギノ角ゴ Pro W3" pitchFamily="-108" charset="-128"/>
              </a:rPr>
              <a:t>	</a:t>
            </a:r>
          </a:p>
        </p:txBody>
      </p:sp>
      <p:sp>
        <p:nvSpPr>
          <p:cNvPr id="44041" name="Text Box 9">
            <a:extLst>
              <a:ext uri="{FF2B5EF4-FFF2-40B4-BE49-F238E27FC236}">
                <a16:creationId xmlns:a16="http://schemas.microsoft.com/office/drawing/2014/main" id="{779611FD-4198-4FC3-A41D-9B6922731054}"/>
              </a:ext>
            </a:extLst>
          </p:cNvPr>
          <p:cNvSpPr txBox="1">
            <a:spLocks noChangeArrowheads="1"/>
          </p:cNvSpPr>
          <p:nvPr/>
        </p:nvSpPr>
        <p:spPr bwMode="auto">
          <a:xfrm>
            <a:off x="4568826" y="5715000"/>
            <a:ext cx="3279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None/>
            </a:pPr>
            <a:r>
              <a:rPr lang="en-US" altLang="en-US" sz="2400" b="1">
                <a:solidFill>
                  <a:srgbClr val="CC0000"/>
                </a:solidFill>
                <a:latin typeface="Calibri" panose="020F0502020204030204" pitchFamily="34" charset="0"/>
                <a:ea typeface="ヒラギノ角ゴ Pro W3" pitchFamily="-108" charset="-128"/>
              </a:rPr>
              <a:t>-----</a:t>
            </a:r>
            <a:r>
              <a:rPr lang="en-US" altLang="en-US" sz="2400" b="1">
                <a:solidFill>
                  <a:srgbClr val="0000FF"/>
                </a:solidFill>
                <a:latin typeface="Calibri" panose="020F0502020204030204" pitchFamily="34" charset="0"/>
                <a:ea typeface="ヒラギノ角ゴ Pro W3" pitchFamily="-108" charset="-128"/>
              </a:rPr>
              <a:t>Tension Level</a:t>
            </a:r>
            <a:r>
              <a:rPr lang="en-US" altLang="en-US" sz="2400" b="1">
                <a:solidFill>
                  <a:srgbClr val="CC0000"/>
                </a:solidFill>
                <a:latin typeface="Calibri" panose="020F0502020204030204" pitchFamily="34" charset="0"/>
                <a:ea typeface="ヒラギノ角ゴ Pro W3" pitchFamily="-108" charset="-128"/>
              </a:rPr>
              <a:t>-----</a:t>
            </a:r>
            <a:endParaRPr lang="en-US" altLang="en-US" sz="1600">
              <a:solidFill>
                <a:srgbClr val="CC0000"/>
              </a:solidFill>
              <a:latin typeface="Calibri" panose="020F0502020204030204" pitchFamily="34" charset="0"/>
              <a:ea typeface="ヒラギノ角ゴ Pro W3" pitchFamily="-108" charset="-128"/>
            </a:endParaRPr>
          </a:p>
        </p:txBody>
      </p:sp>
      <p:sp>
        <p:nvSpPr>
          <p:cNvPr id="44042" name="Text Box 10">
            <a:extLst>
              <a:ext uri="{FF2B5EF4-FFF2-40B4-BE49-F238E27FC236}">
                <a16:creationId xmlns:a16="http://schemas.microsoft.com/office/drawing/2014/main" id="{BB3B7183-009F-4CB3-AF0C-F608E836A2F5}"/>
              </a:ext>
            </a:extLst>
          </p:cNvPr>
          <p:cNvSpPr txBox="1">
            <a:spLocks noChangeArrowheads="1"/>
          </p:cNvSpPr>
          <p:nvPr/>
        </p:nvSpPr>
        <p:spPr bwMode="auto">
          <a:xfrm rot="-5400000">
            <a:off x="1435101" y="3190876"/>
            <a:ext cx="21574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None/>
            </a:pPr>
            <a:r>
              <a:rPr lang="en-US" altLang="en-US" sz="2800" b="1">
                <a:solidFill>
                  <a:srgbClr val="0000FF"/>
                </a:solidFill>
                <a:latin typeface="Times" panose="02020603050405020304" pitchFamily="18" charset="0"/>
                <a:ea typeface="ヒラギノ角ゴ Pro W3" pitchFamily="-108" charset="-128"/>
              </a:rPr>
              <a:t>Performance</a:t>
            </a:r>
            <a:endParaRPr lang="en-US" altLang="en-US" sz="2800">
              <a:solidFill>
                <a:srgbClr val="0000FF"/>
              </a:solidFill>
              <a:latin typeface="Times" panose="02020603050405020304" pitchFamily="18" charset="0"/>
              <a:ea typeface="ヒラギノ角ゴ Pro W3" pitchFamily="-108" charset="-128"/>
            </a:endParaRPr>
          </a:p>
        </p:txBody>
      </p:sp>
      <p:sp>
        <p:nvSpPr>
          <p:cNvPr id="77835" name="Text Box 11">
            <a:extLst>
              <a:ext uri="{FF2B5EF4-FFF2-40B4-BE49-F238E27FC236}">
                <a16:creationId xmlns:a16="http://schemas.microsoft.com/office/drawing/2014/main" id="{ED8A6FCA-3596-4CD2-96B2-A9DF18DFEF40}"/>
              </a:ext>
            </a:extLst>
          </p:cNvPr>
          <p:cNvSpPr txBox="1">
            <a:spLocks noChangeArrowheads="1"/>
          </p:cNvSpPr>
          <p:nvPr/>
        </p:nvSpPr>
        <p:spPr bwMode="auto">
          <a:xfrm>
            <a:off x="5171415" y="1904534"/>
            <a:ext cx="37938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None/>
            </a:pPr>
            <a:r>
              <a:rPr lang="en-US" altLang="en-US" sz="2800" b="1" i="1">
                <a:solidFill>
                  <a:srgbClr val="808080"/>
                </a:solidFill>
                <a:latin typeface="Calibri" panose="020F0502020204030204" pitchFamily="34" charset="0"/>
                <a:ea typeface="ヒラギノ角ゴ Pro W3" pitchFamily="-108" charset="-128"/>
              </a:rPr>
              <a:t>Optimum Positive Stress</a:t>
            </a:r>
            <a:endParaRPr lang="en-US" altLang="en-US" sz="2800" i="1">
              <a:solidFill>
                <a:srgbClr val="808080"/>
              </a:solidFill>
              <a:latin typeface="Calibri" panose="020F0502020204030204" pitchFamily="34" charset="0"/>
              <a:ea typeface="ヒラギノ角ゴ Pro W3" pitchFamily="-108" charset="-128"/>
            </a:endParaRPr>
          </a:p>
        </p:txBody>
      </p:sp>
      <p:sp>
        <p:nvSpPr>
          <p:cNvPr id="77836" name="Line 12">
            <a:extLst>
              <a:ext uri="{FF2B5EF4-FFF2-40B4-BE49-F238E27FC236}">
                <a16:creationId xmlns:a16="http://schemas.microsoft.com/office/drawing/2014/main" id="{B16003D5-EABC-4776-A397-C0A83DD9E396}"/>
              </a:ext>
            </a:extLst>
          </p:cNvPr>
          <p:cNvSpPr>
            <a:spLocks noChangeShapeType="1"/>
          </p:cNvSpPr>
          <p:nvPr/>
        </p:nvSpPr>
        <p:spPr bwMode="auto">
          <a:xfrm flipH="1">
            <a:off x="6324600" y="2362200"/>
            <a:ext cx="228600" cy="152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IE">
              <a:solidFill>
                <a:srgbClr val="000000"/>
              </a:solidFill>
              <a:latin typeface="Calibri" panose="020F0502020204030204" pitchFamily="34" charset="0"/>
            </a:endParaRPr>
          </a:p>
        </p:txBody>
      </p:sp>
      <p:sp>
        <p:nvSpPr>
          <p:cNvPr id="77837" name="Text Box 13">
            <a:extLst>
              <a:ext uri="{FF2B5EF4-FFF2-40B4-BE49-F238E27FC236}">
                <a16:creationId xmlns:a16="http://schemas.microsoft.com/office/drawing/2014/main" id="{08C14B7B-4FED-4BE5-A249-CA353AD0C751}"/>
              </a:ext>
            </a:extLst>
          </p:cNvPr>
          <p:cNvSpPr txBox="1">
            <a:spLocks noChangeArrowheads="1"/>
          </p:cNvSpPr>
          <p:nvPr/>
        </p:nvSpPr>
        <p:spPr bwMode="auto">
          <a:xfrm>
            <a:off x="8001000" y="5508625"/>
            <a:ext cx="228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None/>
            </a:pPr>
            <a:r>
              <a:rPr lang="en-US" altLang="en-US" sz="1800" b="1">
                <a:solidFill>
                  <a:srgbClr val="0000FF"/>
                </a:solidFill>
                <a:latin typeface="Calibri" panose="020F0502020204030204" pitchFamily="34" charset="0"/>
                <a:ea typeface="ヒラギノ角ゴ Pro W3" pitchFamily="-108" charset="-128"/>
              </a:rPr>
              <a:t> </a:t>
            </a:r>
            <a:r>
              <a:rPr lang="en-US" altLang="en-US" sz="1800" b="1">
                <a:solidFill>
                  <a:srgbClr val="CC0000"/>
                </a:solidFill>
                <a:latin typeface="Calibri" panose="020F0502020204030204" pitchFamily="34" charset="0"/>
                <a:ea typeface="ヒラギノ角ゴ Pro W3" pitchFamily="-108" charset="-128"/>
              </a:rPr>
              <a:t>Fatigue &amp; Distress Negative Stress	</a:t>
            </a:r>
            <a:endParaRPr lang="en-US" altLang="en-US" sz="1800">
              <a:solidFill>
                <a:srgbClr val="CC0000"/>
              </a:solidFill>
              <a:latin typeface="Calibri" panose="020F0502020204030204" pitchFamily="34" charset="0"/>
              <a:ea typeface="ヒラギノ角ゴ Pro W3" pitchFamily="-108" charset="-128"/>
            </a:endParaRPr>
          </a:p>
        </p:txBody>
      </p:sp>
      <p:sp>
        <p:nvSpPr>
          <p:cNvPr id="44046" name="Rectangle 14">
            <a:extLst>
              <a:ext uri="{FF2B5EF4-FFF2-40B4-BE49-F238E27FC236}">
                <a16:creationId xmlns:a16="http://schemas.microsoft.com/office/drawing/2014/main" id="{48658B88-6943-441D-8B0A-33162E926DC3}"/>
              </a:ext>
            </a:extLst>
          </p:cNvPr>
          <p:cNvSpPr>
            <a:spLocks noChangeArrowheads="1"/>
          </p:cNvSpPr>
          <p:nvPr/>
        </p:nvSpPr>
        <p:spPr bwMode="auto">
          <a:xfrm>
            <a:off x="1828800" y="3048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None/>
            </a:pPr>
            <a:r>
              <a:rPr lang="en-CA" altLang="en-US" sz="4400">
                <a:solidFill>
                  <a:srgbClr val="0000FF"/>
                </a:solidFill>
                <a:latin typeface="Calibri" panose="020F0502020204030204" pitchFamily="34" charset="0"/>
                <a:ea typeface="ヒラギノ角ゴ Pro W3" pitchFamily="-108" charset="-128"/>
              </a:rPr>
              <a:t>Stress and Performance</a:t>
            </a:r>
            <a:r>
              <a:rPr lang="en-CA" altLang="en-US" sz="4400">
                <a:solidFill>
                  <a:srgbClr val="000000"/>
                </a:solidFill>
                <a:ea typeface="ヒラギノ角ゴ Pro W3" pitchFamily="-108" charset="-128"/>
              </a:rPr>
              <a:t> </a:t>
            </a:r>
            <a:r>
              <a:rPr lang="en-CA" altLang="en-US" sz="1800" b="1" i="1">
                <a:solidFill>
                  <a:srgbClr val="808080"/>
                </a:solidFill>
                <a:latin typeface="Calibri" panose="020F0502020204030204" pitchFamily="34" charset="0"/>
                <a:ea typeface="ヒラギノ角ゴ Pro W3" pitchFamily="-108" charset="-128"/>
              </a:rPr>
              <a:t>Yerkes-Dodson Law</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7831"/>
                                        </p:tgtEl>
                                        <p:attrNameLst>
                                          <p:attrName>style.visibility</p:attrName>
                                        </p:attrNameLst>
                                      </p:cBhvr>
                                      <p:to>
                                        <p:strVal val="visible"/>
                                      </p:to>
                                    </p:set>
                                    <p:animEffect transition="in" filter="wipe(left)">
                                      <p:cBhvr>
                                        <p:cTn id="7" dur="500"/>
                                        <p:tgtEl>
                                          <p:spTgt spid="77831"/>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499"/>
                                          </p:stCondLst>
                                        </p:cTn>
                                        <p:tgtEl>
                                          <p:spTgt spid="77836"/>
                                        </p:tgtEl>
                                        <p:attrNameLst>
                                          <p:attrName>style.visibility</p:attrName>
                                        </p:attrNameLst>
                                      </p:cBhvr>
                                      <p:to>
                                        <p:strVal val="visible"/>
                                      </p:to>
                                    </p:set>
                                  </p:childTnLst>
                                </p:cTn>
                              </p:par>
                            </p:childTnLst>
                          </p:cTn>
                        </p:par>
                        <p:par>
                          <p:cTn id="11" fill="hold" nodeType="afterGroup">
                            <p:stCondLst>
                              <p:cond delay="1000"/>
                            </p:stCondLst>
                            <p:childTnLst>
                              <p:par>
                                <p:cTn id="12" presetID="1" presetClass="entr" presetSubtype="0" fill="hold" grpId="0" nodeType="afterEffect">
                                  <p:stCondLst>
                                    <p:cond delay="0"/>
                                  </p:stCondLst>
                                  <p:childTnLst>
                                    <p:set>
                                      <p:cBhvr>
                                        <p:cTn id="13" dur="1" fill="hold">
                                          <p:stCondLst>
                                            <p:cond delay="499"/>
                                          </p:stCondLst>
                                        </p:cTn>
                                        <p:tgtEl>
                                          <p:spTgt spid="77835"/>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7826"/>
                                        </p:tgtEl>
                                        <p:attrNameLst>
                                          <p:attrName>style.visibility</p:attrName>
                                        </p:attrNameLst>
                                      </p:cBhvr>
                                      <p:to>
                                        <p:strVal val="visible"/>
                                      </p:to>
                                    </p:set>
                                    <p:animEffect transition="in" filter="wipe(left)">
                                      <p:cBhvr>
                                        <p:cTn id="18" dur="500"/>
                                        <p:tgtEl>
                                          <p:spTgt spid="77826"/>
                                        </p:tgtEl>
                                      </p:cBhvr>
                                    </p:animEffect>
                                  </p:childTnLst>
                                </p:cTn>
                              </p:par>
                            </p:childTnLst>
                          </p:cTn>
                        </p:par>
                        <p:par>
                          <p:cTn id="19" fill="hold" nodeType="afterGroup">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77832"/>
                                        </p:tgtEl>
                                        <p:attrNameLst>
                                          <p:attrName>style.visibility</p:attrName>
                                        </p:attrNameLst>
                                      </p:cBhvr>
                                      <p:to>
                                        <p:strVal val="visible"/>
                                      </p:to>
                                    </p:set>
                                    <p:anim calcmode="lin" valueType="num">
                                      <p:cBhvr additive="base">
                                        <p:cTn id="22" dur="500" fill="hold"/>
                                        <p:tgtEl>
                                          <p:spTgt spid="77832"/>
                                        </p:tgtEl>
                                        <p:attrNameLst>
                                          <p:attrName>ppt_x</p:attrName>
                                        </p:attrNameLst>
                                      </p:cBhvr>
                                      <p:tavLst>
                                        <p:tav tm="0">
                                          <p:val>
                                            <p:strVal val="#ppt_x"/>
                                          </p:val>
                                        </p:tav>
                                        <p:tav tm="100000">
                                          <p:val>
                                            <p:strVal val="#ppt_x"/>
                                          </p:val>
                                        </p:tav>
                                      </p:tavLst>
                                    </p:anim>
                                    <p:anim calcmode="lin" valueType="num">
                                      <p:cBhvr additive="base">
                                        <p:cTn id="23" dur="500" fill="hold"/>
                                        <p:tgtEl>
                                          <p:spTgt spid="77832"/>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2" fill="hold" nodeType="clickEffect">
                                  <p:stCondLst>
                                    <p:cond delay="0"/>
                                  </p:stCondLst>
                                  <p:childTnLst>
                                    <p:set>
                                      <p:cBhvr>
                                        <p:cTn id="27" dur="1" fill="hold">
                                          <p:stCondLst>
                                            <p:cond delay="0"/>
                                          </p:stCondLst>
                                        </p:cTn>
                                        <p:tgtEl>
                                          <p:spTgt spid="77827"/>
                                        </p:tgtEl>
                                        <p:attrNameLst>
                                          <p:attrName>style.visibility</p:attrName>
                                        </p:attrNameLst>
                                      </p:cBhvr>
                                      <p:to>
                                        <p:strVal val="visible"/>
                                      </p:to>
                                    </p:set>
                                    <p:animEffect transition="in" filter="wipe(right)">
                                      <p:cBhvr>
                                        <p:cTn id="28" dur="500"/>
                                        <p:tgtEl>
                                          <p:spTgt spid="77827"/>
                                        </p:tgtEl>
                                      </p:cBhvr>
                                    </p:animEffect>
                                  </p:childTnLst>
                                </p:cTn>
                              </p:par>
                            </p:childTnLst>
                          </p:cTn>
                        </p:par>
                        <p:par>
                          <p:cTn id="29" fill="hold" nodeType="afterGroup">
                            <p:stCondLst>
                              <p:cond delay="500"/>
                            </p:stCondLst>
                            <p:childTnLst>
                              <p:par>
                                <p:cTn id="30" presetID="2" presetClass="entr" presetSubtype="4" fill="hold" grpId="0" nodeType="afterEffect">
                                  <p:stCondLst>
                                    <p:cond delay="0"/>
                                  </p:stCondLst>
                                  <p:childTnLst>
                                    <p:set>
                                      <p:cBhvr>
                                        <p:cTn id="31" dur="1" fill="hold">
                                          <p:stCondLst>
                                            <p:cond delay="0"/>
                                          </p:stCondLst>
                                        </p:cTn>
                                        <p:tgtEl>
                                          <p:spTgt spid="77837"/>
                                        </p:tgtEl>
                                        <p:attrNameLst>
                                          <p:attrName>style.visibility</p:attrName>
                                        </p:attrNameLst>
                                      </p:cBhvr>
                                      <p:to>
                                        <p:strVal val="visible"/>
                                      </p:to>
                                    </p:set>
                                    <p:anim calcmode="lin" valueType="num">
                                      <p:cBhvr additive="base">
                                        <p:cTn id="32" dur="500" fill="hold"/>
                                        <p:tgtEl>
                                          <p:spTgt spid="77837"/>
                                        </p:tgtEl>
                                        <p:attrNameLst>
                                          <p:attrName>ppt_x</p:attrName>
                                        </p:attrNameLst>
                                      </p:cBhvr>
                                      <p:tavLst>
                                        <p:tav tm="0">
                                          <p:val>
                                            <p:strVal val="#ppt_x"/>
                                          </p:val>
                                        </p:tav>
                                        <p:tav tm="100000">
                                          <p:val>
                                            <p:strVal val="#ppt_x"/>
                                          </p:val>
                                        </p:tav>
                                      </p:tavLst>
                                    </p:anim>
                                    <p:anim calcmode="lin" valueType="num">
                                      <p:cBhvr additive="base">
                                        <p:cTn id="33" dur="500" fill="hold"/>
                                        <p:tgtEl>
                                          <p:spTgt spid="778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nimBg="1" autoUpdateAnimBg="0"/>
      <p:bldP spid="77832" grpId="0" autoUpdateAnimBg="0"/>
      <p:bldP spid="77835" grpId="0" autoUpdateAnimBg="0"/>
      <p:bldP spid="77837"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798C0-7515-4238-8A0C-D2A06611251B}"/>
              </a:ext>
            </a:extLst>
          </p:cNvPr>
          <p:cNvSpPr>
            <a:spLocks noGrp="1"/>
          </p:cNvSpPr>
          <p:nvPr>
            <p:ph type="title"/>
          </p:nvPr>
        </p:nvSpPr>
        <p:spPr>
          <a:xfrm>
            <a:off x="581192" y="639534"/>
            <a:ext cx="11029616" cy="714829"/>
          </a:xfrm>
        </p:spPr>
        <p:txBody>
          <a:bodyPr/>
          <a:lstStyle/>
          <a:p>
            <a:r>
              <a:rPr lang="en-IE" dirty="0">
                <a:latin typeface="Calibri" pitchFamily="34" charset="0"/>
                <a:cs typeface="Calibri" pitchFamily="34" charset="0"/>
              </a:rPr>
              <a:t>Signals of Negative Stress</a:t>
            </a:r>
          </a:p>
        </p:txBody>
      </p:sp>
      <p:sp>
        <p:nvSpPr>
          <p:cNvPr id="6" name="Text Placeholder 5">
            <a:extLst>
              <a:ext uri="{FF2B5EF4-FFF2-40B4-BE49-F238E27FC236}">
                <a16:creationId xmlns:a16="http://schemas.microsoft.com/office/drawing/2014/main" id="{267B8975-5724-4D89-BC14-A21EB62D0201}"/>
              </a:ext>
            </a:extLst>
          </p:cNvPr>
          <p:cNvSpPr>
            <a:spLocks noGrp="1"/>
          </p:cNvSpPr>
          <p:nvPr>
            <p:ph type="body" idx="1"/>
          </p:nvPr>
        </p:nvSpPr>
        <p:spPr/>
        <p:txBody>
          <a:bodyPr/>
          <a:lstStyle/>
          <a:p>
            <a:r>
              <a:rPr lang="en-IE" sz="2400" dirty="0">
                <a:latin typeface="Calibri" pitchFamily="34" charset="0"/>
                <a:cs typeface="Calibri" pitchFamily="34" charset="0"/>
              </a:rPr>
              <a:t>Physical</a:t>
            </a:r>
            <a:r>
              <a:rPr lang="en-IE" dirty="0">
                <a:latin typeface="Calibri" pitchFamily="34" charset="0"/>
                <a:cs typeface="Calibri" pitchFamily="34" charset="0"/>
              </a:rPr>
              <a:t> </a:t>
            </a:r>
          </a:p>
        </p:txBody>
      </p:sp>
      <p:sp>
        <p:nvSpPr>
          <p:cNvPr id="7" name="Content Placeholder 6">
            <a:extLst>
              <a:ext uri="{FF2B5EF4-FFF2-40B4-BE49-F238E27FC236}">
                <a16:creationId xmlns:a16="http://schemas.microsoft.com/office/drawing/2014/main" id="{70950FFF-DF99-40BD-B6F8-19395EEDF809}"/>
              </a:ext>
            </a:extLst>
          </p:cNvPr>
          <p:cNvSpPr>
            <a:spLocks noGrp="1"/>
          </p:cNvSpPr>
          <p:nvPr>
            <p:ph sz="half" idx="2"/>
          </p:nvPr>
        </p:nvSpPr>
        <p:spPr>
          <a:xfrm>
            <a:off x="581194" y="2730321"/>
            <a:ext cx="5194766" cy="3749991"/>
          </a:xfrm>
        </p:spPr>
        <p:txBody>
          <a:bodyPr>
            <a:normAutofit/>
          </a:bodyPr>
          <a:lstStyle/>
          <a:p>
            <a:r>
              <a:rPr lang="en-IE" sz="2000" dirty="0">
                <a:latin typeface="Calibri" pitchFamily="34" charset="0"/>
                <a:cs typeface="Calibri" pitchFamily="34" charset="0"/>
              </a:rPr>
              <a:t>Mind is racing, finding it difficult to think clearly or concentrate</a:t>
            </a:r>
          </a:p>
          <a:p>
            <a:r>
              <a:rPr lang="en-IE" sz="2000" dirty="0">
                <a:latin typeface="Calibri" pitchFamily="34" charset="0"/>
                <a:cs typeface="Calibri" pitchFamily="34" charset="0"/>
              </a:rPr>
              <a:t>Intrusive worrying or ruminating</a:t>
            </a:r>
          </a:p>
          <a:p>
            <a:r>
              <a:rPr lang="en-IE" sz="2000" dirty="0">
                <a:latin typeface="Calibri" pitchFamily="34" charset="0"/>
                <a:cs typeface="Calibri" pitchFamily="34" charset="0"/>
              </a:rPr>
              <a:t>Can’t shut your brain off, especially at night</a:t>
            </a:r>
          </a:p>
          <a:p>
            <a:r>
              <a:rPr lang="en-IE" sz="2000" dirty="0">
                <a:latin typeface="Calibri" pitchFamily="34" charset="0"/>
                <a:cs typeface="Calibri" pitchFamily="34" charset="0"/>
              </a:rPr>
              <a:t>Knots in stomach, resulting in low appetite</a:t>
            </a:r>
          </a:p>
          <a:p>
            <a:r>
              <a:rPr lang="en-IE" sz="2000" dirty="0">
                <a:latin typeface="Calibri" pitchFamily="34" charset="0"/>
                <a:cs typeface="Calibri" pitchFamily="34" charset="0"/>
              </a:rPr>
              <a:t>Tension in certain muscle groups.</a:t>
            </a:r>
          </a:p>
          <a:p>
            <a:r>
              <a:rPr lang="en-IE" sz="2000" dirty="0">
                <a:latin typeface="Calibri" pitchFamily="34" charset="0"/>
                <a:cs typeface="Calibri" pitchFamily="34" charset="0"/>
              </a:rPr>
              <a:t>Difficulty sleeping</a:t>
            </a:r>
          </a:p>
          <a:p>
            <a:r>
              <a:rPr lang="en-IE" sz="2000" dirty="0">
                <a:latin typeface="Calibri" pitchFamily="34" charset="0"/>
                <a:cs typeface="Calibri" pitchFamily="34" charset="0"/>
              </a:rPr>
              <a:t>Pervasive low mood</a:t>
            </a:r>
          </a:p>
          <a:p>
            <a:endParaRPr lang="en-IE" dirty="0">
              <a:latin typeface="Calibri" pitchFamily="34" charset="0"/>
              <a:cs typeface="Calibri" pitchFamily="34" charset="0"/>
            </a:endParaRPr>
          </a:p>
        </p:txBody>
      </p:sp>
      <p:sp>
        <p:nvSpPr>
          <p:cNvPr id="8" name="Text Placeholder 7">
            <a:extLst>
              <a:ext uri="{FF2B5EF4-FFF2-40B4-BE49-F238E27FC236}">
                <a16:creationId xmlns:a16="http://schemas.microsoft.com/office/drawing/2014/main" id="{F55A042A-2F59-4EF4-AEB0-1861CD812A87}"/>
              </a:ext>
            </a:extLst>
          </p:cNvPr>
          <p:cNvSpPr>
            <a:spLocks noGrp="1"/>
          </p:cNvSpPr>
          <p:nvPr>
            <p:ph type="body" sz="quarter" idx="3"/>
          </p:nvPr>
        </p:nvSpPr>
        <p:spPr>
          <a:xfrm>
            <a:off x="6416039" y="2250893"/>
            <a:ext cx="5194770" cy="363518"/>
          </a:xfrm>
        </p:spPr>
        <p:txBody>
          <a:bodyPr/>
          <a:lstStyle/>
          <a:p>
            <a:r>
              <a:rPr lang="en-IE" sz="2400" dirty="0">
                <a:latin typeface="Calibri" pitchFamily="34" charset="0"/>
                <a:cs typeface="Calibri" pitchFamily="34" charset="0"/>
              </a:rPr>
              <a:t>Negative Behavioural</a:t>
            </a:r>
            <a:r>
              <a:rPr lang="en-IE" dirty="0">
                <a:latin typeface="Calibri" pitchFamily="34" charset="0"/>
                <a:cs typeface="Calibri" pitchFamily="34" charset="0"/>
              </a:rPr>
              <a:t> Responses</a:t>
            </a:r>
          </a:p>
        </p:txBody>
      </p:sp>
      <p:sp>
        <p:nvSpPr>
          <p:cNvPr id="9" name="Content Placeholder 8">
            <a:extLst>
              <a:ext uri="{FF2B5EF4-FFF2-40B4-BE49-F238E27FC236}">
                <a16:creationId xmlns:a16="http://schemas.microsoft.com/office/drawing/2014/main" id="{D1D9F3CA-CCE5-4CF5-BBE8-CEEF0CA64C28}"/>
              </a:ext>
            </a:extLst>
          </p:cNvPr>
          <p:cNvSpPr>
            <a:spLocks noGrp="1"/>
          </p:cNvSpPr>
          <p:nvPr>
            <p:ph sz="quarter" idx="4"/>
          </p:nvPr>
        </p:nvSpPr>
        <p:spPr>
          <a:xfrm>
            <a:off x="6416037" y="2653048"/>
            <a:ext cx="5194771" cy="3920030"/>
          </a:xfrm>
        </p:spPr>
        <p:txBody>
          <a:bodyPr>
            <a:normAutofit fontScale="92500" lnSpcReduction="10000"/>
          </a:bodyPr>
          <a:lstStyle/>
          <a:p>
            <a:r>
              <a:rPr lang="en-IE" sz="2000" dirty="0">
                <a:latin typeface="Calibri" pitchFamily="34" charset="0"/>
                <a:cs typeface="Calibri" pitchFamily="34" charset="0"/>
              </a:rPr>
              <a:t>Over or undereating</a:t>
            </a:r>
          </a:p>
          <a:p>
            <a:r>
              <a:rPr lang="en-IE" sz="2000" dirty="0">
                <a:latin typeface="Calibri" pitchFamily="34" charset="0"/>
                <a:cs typeface="Calibri" pitchFamily="34" charset="0"/>
              </a:rPr>
              <a:t>Procrastinating work related tasks</a:t>
            </a:r>
          </a:p>
          <a:p>
            <a:r>
              <a:rPr lang="en-IE" sz="2000" dirty="0">
                <a:latin typeface="Calibri" pitchFamily="34" charset="0"/>
                <a:cs typeface="Calibri" pitchFamily="34" charset="0"/>
              </a:rPr>
              <a:t>Overworking to keep up with workload</a:t>
            </a:r>
          </a:p>
          <a:p>
            <a:r>
              <a:rPr lang="en-IE" sz="2000" dirty="0">
                <a:latin typeface="Calibri" pitchFamily="34" charset="0"/>
                <a:cs typeface="Calibri" pitchFamily="34" charset="0"/>
              </a:rPr>
              <a:t>Sacrificing basic needs: Eating well, hygiene, sleep.</a:t>
            </a:r>
          </a:p>
          <a:p>
            <a:r>
              <a:rPr lang="en-IE" sz="2000" dirty="0">
                <a:latin typeface="Calibri" pitchFamily="34" charset="0"/>
                <a:cs typeface="Calibri" pitchFamily="34" charset="0"/>
              </a:rPr>
              <a:t>Having no </a:t>
            </a:r>
            <a:r>
              <a:rPr lang="en-IE" sz="2000" dirty="0" err="1">
                <a:latin typeface="Calibri" pitchFamily="34" charset="0"/>
                <a:cs typeface="Calibri" pitchFamily="34" charset="0"/>
              </a:rPr>
              <a:t>worklife</a:t>
            </a:r>
            <a:r>
              <a:rPr lang="en-IE" sz="2000" dirty="0">
                <a:latin typeface="Calibri" pitchFamily="34" charset="0"/>
                <a:cs typeface="Calibri" pitchFamily="34" charset="0"/>
              </a:rPr>
              <a:t> balance scheduled e.g. time with friends, days off. </a:t>
            </a:r>
          </a:p>
          <a:p>
            <a:r>
              <a:rPr lang="en-IE" sz="2000" dirty="0">
                <a:latin typeface="Calibri" pitchFamily="34" charset="0"/>
                <a:cs typeface="Calibri" pitchFamily="34" charset="0"/>
              </a:rPr>
              <a:t>Using substances to relax.</a:t>
            </a:r>
          </a:p>
          <a:p>
            <a:pPr marL="0" indent="0" algn="ctr">
              <a:buNone/>
            </a:pPr>
            <a:r>
              <a:rPr lang="en-IE" sz="2000" dirty="0">
                <a:solidFill>
                  <a:srgbClr val="FF0000"/>
                </a:solidFill>
                <a:latin typeface="Calibri" pitchFamily="34" charset="0"/>
                <a:cs typeface="Calibri" pitchFamily="34" charset="0"/>
              </a:rPr>
              <a:t>What are your personal signals of stress?</a:t>
            </a:r>
          </a:p>
          <a:p>
            <a:pPr marL="0" indent="0" algn="ctr">
              <a:buNone/>
            </a:pPr>
            <a:r>
              <a:rPr lang="en-IE" sz="2000" dirty="0">
                <a:solidFill>
                  <a:srgbClr val="FF0000"/>
                </a:solidFill>
                <a:latin typeface="Calibri" pitchFamily="34" charset="0"/>
                <a:cs typeface="Calibri" pitchFamily="34" charset="0"/>
              </a:rPr>
              <a:t>How do you usually respond to stress?</a:t>
            </a:r>
          </a:p>
          <a:p>
            <a:endParaRPr lang="en-IE" dirty="0"/>
          </a:p>
          <a:p>
            <a:endParaRPr lang="en-IE" dirty="0"/>
          </a:p>
        </p:txBody>
      </p:sp>
      <p:sp>
        <p:nvSpPr>
          <p:cNvPr id="10" name="TextBox 9">
            <a:extLst>
              <a:ext uri="{FF2B5EF4-FFF2-40B4-BE49-F238E27FC236}">
                <a16:creationId xmlns:a16="http://schemas.microsoft.com/office/drawing/2014/main" id="{D0249198-5275-4001-912C-4B9CCE2908D0}"/>
              </a:ext>
            </a:extLst>
          </p:cNvPr>
          <p:cNvSpPr txBox="1"/>
          <p:nvPr/>
        </p:nvSpPr>
        <p:spPr>
          <a:xfrm>
            <a:off x="386366" y="1495843"/>
            <a:ext cx="11224441" cy="707886"/>
          </a:xfrm>
          <a:prstGeom prst="rect">
            <a:avLst/>
          </a:prstGeom>
          <a:noFill/>
        </p:spPr>
        <p:txBody>
          <a:bodyPr wrap="square" rtlCol="0">
            <a:spAutoFit/>
          </a:bodyPr>
          <a:lstStyle/>
          <a:p>
            <a:pPr lvl="0">
              <a:spcAft>
                <a:spcPts val="0"/>
              </a:spcAft>
              <a:tabLst>
                <a:tab pos="457200" algn="l"/>
              </a:tabLst>
            </a:pPr>
            <a:r>
              <a:rPr lang="en-IE" sz="2000" dirty="0">
                <a:solidFill>
                  <a:srgbClr val="404040"/>
                </a:solidFill>
                <a:latin typeface="Calibri" panose="020F0502020204030204" pitchFamily="34" charset="0"/>
                <a:ea typeface="Times New Roman" panose="02020603050405020304" pitchFamily="18" charset="0"/>
                <a:cs typeface="Times New Roman" panose="02020603050405020304" pitchFamily="18" charset="0"/>
              </a:rPr>
              <a:t>When we are in survival mode (fight or flight), energy is diverted from our brain, to our muscles, narrowing our attention, making it harder to think clearly, creatively and with perspective (Cottrell, 2019).</a:t>
            </a:r>
            <a:endParaRPr lang="en-IE" sz="2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36155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3D294-CFD7-4A7E-8A08-ECA0B083B343}"/>
              </a:ext>
            </a:extLst>
          </p:cNvPr>
          <p:cNvSpPr>
            <a:spLocks noGrp="1"/>
          </p:cNvSpPr>
          <p:nvPr>
            <p:ph type="title"/>
          </p:nvPr>
        </p:nvSpPr>
        <p:spPr>
          <a:xfrm>
            <a:off x="581192" y="410608"/>
            <a:ext cx="11029616" cy="954366"/>
          </a:xfrm>
        </p:spPr>
        <p:txBody>
          <a:bodyPr>
            <a:normAutofit/>
          </a:bodyPr>
          <a:lstStyle/>
          <a:p>
            <a:r>
              <a:rPr lang="en-IE" sz="2400" dirty="0">
                <a:latin typeface="Calibri" pitchFamily="34" charset="0"/>
                <a:cs typeface="Calibri" pitchFamily="34" charset="0"/>
              </a:rPr>
              <a:t>Stress management: how to preform under pressure</a:t>
            </a:r>
          </a:p>
        </p:txBody>
      </p:sp>
      <p:sp>
        <p:nvSpPr>
          <p:cNvPr id="3" name="Content Placeholder 2">
            <a:extLst>
              <a:ext uri="{FF2B5EF4-FFF2-40B4-BE49-F238E27FC236}">
                <a16:creationId xmlns:a16="http://schemas.microsoft.com/office/drawing/2014/main" id="{E64D4BF6-B540-4B0E-AE63-145A6C7B28FD}"/>
              </a:ext>
            </a:extLst>
          </p:cNvPr>
          <p:cNvSpPr>
            <a:spLocks noGrp="1"/>
          </p:cNvSpPr>
          <p:nvPr>
            <p:ph idx="1"/>
          </p:nvPr>
        </p:nvSpPr>
        <p:spPr>
          <a:xfrm>
            <a:off x="581192" y="1550504"/>
            <a:ext cx="11029615" cy="4896888"/>
          </a:xfrm>
        </p:spPr>
        <p:txBody>
          <a:bodyPr>
            <a:normAutofit fontScale="77500" lnSpcReduction="20000"/>
          </a:bodyPr>
          <a:lstStyle/>
          <a:p>
            <a:pPr marL="0" indent="0">
              <a:buNone/>
            </a:pPr>
            <a:r>
              <a:rPr lang="en-IE" sz="2800" dirty="0">
                <a:latin typeface="Calibri" pitchFamily="34" charset="0"/>
                <a:cs typeface="Calibri" pitchFamily="34" charset="0"/>
              </a:rPr>
              <a:t>In order to be able to preform better in exams and with study we need to learn flexible techniques for managing stress.</a:t>
            </a:r>
          </a:p>
          <a:p>
            <a:pPr marL="0" indent="0">
              <a:buNone/>
            </a:pPr>
            <a:r>
              <a:rPr lang="en-IE" sz="2800" b="1" dirty="0">
                <a:latin typeface="Calibri" pitchFamily="34" charset="0"/>
                <a:cs typeface="Calibri" pitchFamily="34" charset="0"/>
              </a:rPr>
              <a:t>Ways to respond:</a:t>
            </a:r>
          </a:p>
          <a:p>
            <a:pPr>
              <a:buFont typeface="Wingdings" panose="05000000000000000000" pitchFamily="2" charset="2"/>
              <a:buChar char="§"/>
            </a:pPr>
            <a:r>
              <a:rPr lang="en-IE" sz="2800" dirty="0">
                <a:latin typeface="Calibri" pitchFamily="34" charset="0"/>
                <a:cs typeface="Calibri" pitchFamily="34" charset="0"/>
              </a:rPr>
              <a:t>Write down what is worrying you. What are your main fears? What is the likelihood of this happening? What will I do if this does happen?  Is this a feeling or a fact ?</a:t>
            </a:r>
          </a:p>
          <a:p>
            <a:pPr>
              <a:buFont typeface="Wingdings" panose="05000000000000000000" pitchFamily="2" charset="2"/>
              <a:buChar char="§"/>
            </a:pPr>
            <a:r>
              <a:rPr lang="en-IE" sz="2800" dirty="0">
                <a:latin typeface="Calibri" pitchFamily="34" charset="0"/>
                <a:cs typeface="Calibri" pitchFamily="34" charset="0"/>
              </a:rPr>
              <a:t>This helps to get ruminations out of your head and onto paper , when you see it all written down it will give you a different perspective – Use </a:t>
            </a:r>
            <a:r>
              <a:rPr lang="en-IE" sz="2800" b="1" i="1" dirty="0">
                <a:solidFill>
                  <a:srgbClr val="0070C0"/>
                </a:solidFill>
                <a:latin typeface="Calibri" pitchFamily="34" charset="0"/>
                <a:cs typeface="Calibri" pitchFamily="34" charset="0"/>
              </a:rPr>
              <a:t>Healthy Thinking </a:t>
            </a:r>
            <a:r>
              <a:rPr lang="en-IE" sz="2800" dirty="0">
                <a:solidFill>
                  <a:schemeClr val="tx1"/>
                </a:solidFill>
                <a:latin typeface="Calibri" pitchFamily="34" charset="0"/>
                <a:cs typeface="Calibri" pitchFamily="34" charset="0"/>
              </a:rPr>
              <a:t>to problem solve</a:t>
            </a:r>
          </a:p>
          <a:p>
            <a:pPr>
              <a:buFont typeface="Wingdings" panose="05000000000000000000" pitchFamily="2" charset="2"/>
              <a:buChar char="§"/>
            </a:pPr>
            <a:r>
              <a:rPr lang="en-IE" sz="2800" dirty="0">
                <a:latin typeface="Calibri" pitchFamily="34" charset="0"/>
                <a:cs typeface="Calibri" pitchFamily="34" charset="0"/>
              </a:rPr>
              <a:t>Start tasks early so you have time to deal with unforeseen issues.</a:t>
            </a:r>
          </a:p>
          <a:p>
            <a:pPr>
              <a:buFont typeface="Wingdings" panose="05000000000000000000" pitchFamily="2" charset="2"/>
              <a:buChar char="§"/>
            </a:pPr>
            <a:r>
              <a:rPr lang="en-IE" sz="2800" dirty="0">
                <a:latin typeface="Calibri" pitchFamily="34" charset="0"/>
                <a:cs typeface="Calibri" pitchFamily="34" charset="0"/>
              </a:rPr>
              <a:t>Develop  meditation, mindfulness, and breathing exercises.</a:t>
            </a:r>
          </a:p>
          <a:p>
            <a:pPr>
              <a:buFont typeface="Wingdings" panose="05000000000000000000" pitchFamily="2" charset="2"/>
              <a:buChar char="§"/>
            </a:pPr>
            <a:r>
              <a:rPr lang="en-IE" sz="2800" dirty="0">
                <a:latin typeface="Calibri" pitchFamily="34" charset="0"/>
                <a:cs typeface="Calibri" pitchFamily="34" charset="0"/>
              </a:rPr>
              <a:t>Talk to others when you are feeling stressed</a:t>
            </a:r>
          </a:p>
          <a:p>
            <a:pPr>
              <a:buFont typeface="Wingdings" panose="05000000000000000000" pitchFamily="2" charset="2"/>
              <a:buChar char="§"/>
            </a:pPr>
            <a:r>
              <a:rPr lang="en-IE" sz="2800" dirty="0">
                <a:latin typeface="Calibri" pitchFamily="34" charset="0"/>
                <a:cs typeface="Calibri" pitchFamily="34" charset="0"/>
              </a:rPr>
              <a:t>Look after basic needs: sleep, nutrition, exercise, time off. </a:t>
            </a:r>
          </a:p>
          <a:p>
            <a:pPr>
              <a:buFont typeface="Wingdings" panose="05000000000000000000" pitchFamily="2" charset="2"/>
              <a:buChar char="§"/>
            </a:pPr>
            <a:r>
              <a:rPr lang="en-IE" sz="2800" dirty="0">
                <a:latin typeface="Calibri" pitchFamily="34" charset="0"/>
                <a:cs typeface="Calibri" pitchFamily="34" charset="0"/>
              </a:rPr>
              <a:t>Maintain a positive mindset: focus on what you can control </a:t>
            </a:r>
          </a:p>
        </p:txBody>
      </p:sp>
    </p:spTree>
    <p:extLst>
      <p:ext uri="{BB962C8B-B14F-4D97-AF65-F5344CB8AC3E}">
        <p14:creationId xmlns:p14="http://schemas.microsoft.com/office/powerpoint/2010/main" val="2093553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A36CF-429D-4837-8582-C4BB6DF2CF7F}"/>
              </a:ext>
            </a:extLst>
          </p:cNvPr>
          <p:cNvSpPr>
            <a:spLocks noGrp="1"/>
          </p:cNvSpPr>
          <p:nvPr>
            <p:ph type="title"/>
          </p:nvPr>
        </p:nvSpPr>
        <p:spPr>
          <a:xfrm>
            <a:off x="581192" y="702156"/>
            <a:ext cx="11029616" cy="830430"/>
          </a:xfrm>
        </p:spPr>
        <p:txBody>
          <a:bodyPr>
            <a:normAutofit/>
          </a:bodyPr>
          <a:lstStyle/>
          <a:p>
            <a:r>
              <a:rPr lang="en-IE" dirty="0">
                <a:latin typeface="Calibri" pitchFamily="34" charset="0"/>
                <a:cs typeface="Calibri" pitchFamily="34" charset="0"/>
              </a:rPr>
              <a:t>Visualisation: how to stay cool under pressure</a:t>
            </a:r>
          </a:p>
        </p:txBody>
      </p:sp>
      <p:sp>
        <p:nvSpPr>
          <p:cNvPr id="3" name="Content Placeholder 2">
            <a:extLst>
              <a:ext uri="{FF2B5EF4-FFF2-40B4-BE49-F238E27FC236}">
                <a16:creationId xmlns:a16="http://schemas.microsoft.com/office/drawing/2014/main" id="{07B2AF8F-CAE8-4F95-9D76-842337E91826}"/>
              </a:ext>
            </a:extLst>
          </p:cNvPr>
          <p:cNvSpPr>
            <a:spLocks noGrp="1"/>
          </p:cNvSpPr>
          <p:nvPr>
            <p:ph idx="1"/>
          </p:nvPr>
        </p:nvSpPr>
        <p:spPr>
          <a:xfrm>
            <a:off x="581192" y="1893194"/>
            <a:ext cx="11029615" cy="4082156"/>
          </a:xfrm>
        </p:spPr>
        <p:txBody>
          <a:bodyPr/>
          <a:lstStyle/>
          <a:p>
            <a:r>
              <a:rPr lang="en-IE" sz="2400" dirty="0">
                <a:latin typeface="Calibri" pitchFamily="34" charset="0"/>
                <a:cs typeface="Calibri" pitchFamily="34" charset="0"/>
              </a:rPr>
              <a:t>The technique of visualisation is often used by athletes to help to remain calm under pressure and perform at their best. This technique comes from sports psychology.</a:t>
            </a:r>
          </a:p>
          <a:p>
            <a:pPr marL="0" indent="0">
              <a:buNone/>
            </a:pPr>
            <a:endParaRPr lang="en-IE" sz="2400" dirty="0">
              <a:latin typeface="Calibri" pitchFamily="34" charset="0"/>
              <a:cs typeface="Calibri" pitchFamily="34" charset="0"/>
            </a:endParaRPr>
          </a:p>
          <a:p>
            <a:pPr marL="0" indent="0">
              <a:buNone/>
            </a:pPr>
            <a:r>
              <a:rPr lang="en-IE" sz="2400" dirty="0">
                <a:latin typeface="Calibri" pitchFamily="34" charset="0"/>
                <a:cs typeface="Calibri" pitchFamily="34" charset="0"/>
              </a:rPr>
              <a:t>It can also be used for other evaluative situations such as exams, interviews and practical exams. It involves visualisation yourself in the evaluative situation in detail. You go through each step of the process, imagining how you would like things go. It will help you to get in the zone and feel less anxious when you are in the real scenario. </a:t>
            </a:r>
          </a:p>
          <a:p>
            <a:pPr marL="0" indent="0">
              <a:buNone/>
            </a:pPr>
            <a:endParaRPr lang="en-IE" dirty="0">
              <a:latin typeface="Calibri" pitchFamily="34" charset="0"/>
              <a:cs typeface="Calibri" pitchFamily="34" charset="0"/>
            </a:endParaRPr>
          </a:p>
        </p:txBody>
      </p:sp>
    </p:spTree>
    <p:extLst>
      <p:ext uri="{BB962C8B-B14F-4D97-AF65-F5344CB8AC3E}">
        <p14:creationId xmlns:p14="http://schemas.microsoft.com/office/powerpoint/2010/main" val="601005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CFAA7-6636-43C3-9EF3-E84199A627C6}"/>
              </a:ext>
            </a:extLst>
          </p:cNvPr>
          <p:cNvSpPr>
            <a:spLocks noGrp="1"/>
          </p:cNvSpPr>
          <p:nvPr>
            <p:ph type="title"/>
          </p:nvPr>
        </p:nvSpPr>
        <p:spPr>
          <a:xfrm>
            <a:off x="581190" y="370852"/>
            <a:ext cx="11029616" cy="927861"/>
          </a:xfrm>
        </p:spPr>
        <p:txBody>
          <a:bodyPr/>
          <a:lstStyle/>
          <a:p>
            <a:r>
              <a:rPr lang="en-IE" dirty="0">
                <a:latin typeface="Calibri" pitchFamily="34" charset="0"/>
                <a:cs typeface="Calibri" pitchFamily="34" charset="0"/>
              </a:rPr>
              <a:t>Cognitive strategies</a:t>
            </a:r>
          </a:p>
        </p:txBody>
      </p:sp>
      <p:sp>
        <p:nvSpPr>
          <p:cNvPr id="3" name="Content Placeholder 2">
            <a:extLst>
              <a:ext uri="{FF2B5EF4-FFF2-40B4-BE49-F238E27FC236}">
                <a16:creationId xmlns:a16="http://schemas.microsoft.com/office/drawing/2014/main" id="{04E1FDE6-E8C6-4587-933A-716CB5A41905}"/>
              </a:ext>
            </a:extLst>
          </p:cNvPr>
          <p:cNvSpPr>
            <a:spLocks noGrp="1"/>
          </p:cNvSpPr>
          <p:nvPr>
            <p:ph idx="1"/>
          </p:nvPr>
        </p:nvSpPr>
        <p:spPr>
          <a:xfrm>
            <a:off x="257577" y="1481071"/>
            <a:ext cx="11681138" cy="5184772"/>
          </a:xfrm>
        </p:spPr>
        <p:txBody>
          <a:bodyPr>
            <a:normAutofit fontScale="92500" lnSpcReduction="10000"/>
          </a:bodyPr>
          <a:lstStyle/>
          <a:p>
            <a:pPr marL="0" indent="0">
              <a:buNone/>
            </a:pPr>
            <a:endParaRPr lang="en-IE" sz="2000" dirty="0">
              <a:latin typeface="Calibri" pitchFamily="34" charset="0"/>
              <a:cs typeface="Calibri" pitchFamily="34" charset="0"/>
            </a:endParaRPr>
          </a:p>
          <a:p>
            <a:pPr marL="0" indent="0">
              <a:buNone/>
            </a:pPr>
            <a:r>
              <a:rPr lang="en-IE" sz="2000" dirty="0">
                <a:latin typeface="Calibri" pitchFamily="34" charset="0"/>
                <a:cs typeface="Calibri" pitchFamily="34" charset="0"/>
              </a:rPr>
              <a:t>We remember 40% of what we see, 50% of what we say, 60% of what we do. 90% of what we read, hear, see, say and do. </a:t>
            </a:r>
          </a:p>
          <a:p>
            <a:r>
              <a:rPr lang="en-IE" sz="2000" dirty="0">
                <a:latin typeface="Calibri" pitchFamily="34" charset="0"/>
                <a:cs typeface="Calibri" pitchFamily="34" charset="0"/>
              </a:rPr>
              <a:t>When studying, it is wise to use integrative study techniques such as so that information is encoded in different ways such as: multisensory information processors</a:t>
            </a:r>
          </a:p>
          <a:p>
            <a:pPr>
              <a:buFont typeface="Wingdings" panose="05000000000000000000" pitchFamily="2" charset="2"/>
              <a:buChar char="Ø"/>
            </a:pPr>
            <a:r>
              <a:rPr lang="en-IE" sz="2000" dirty="0">
                <a:latin typeface="Calibri" pitchFamily="34" charset="0"/>
                <a:cs typeface="Calibri" pitchFamily="34" charset="0"/>
              </a:rPr>
              <a:t>Watch videos, podcasts, online seminars and real life examples of topics</a:t>
            </a:r>
          </a:p>
          <a:p>
            <a:pPr>
              <a:buFont typeface="Wingdings" panose="05000000000000000000" pitchFamily="2" charset="2"/>
              <a:buChar char="Ø"/>
            </a:pPr>
            <a:r>
              <a:rPr lang="en-IE" sz="2000" dirty="0">
                <a:latin typeface="Calibri" pitchFamily="34" charset="0"/>
                <a:cs typeface="Calibri" pitchFamily="34" charset="0"/>
              </a:rPr>
              <a:t>Read information, write information, speak information out loud to real or imagined person, record self, debate topic, draw diagram, pictures, seek out real life examples or controversies. </a:t>
            </a:r>
          </a:p>
          <a:p>
            <a:pPr>
              <a:buFont typeface="Wingdings" panose="05000000000000000000" pitchFamily="2" charset="2"/>
              <a:buChar char="Ø"/>
            </a:pPr>
            <a:r>
              <a:rPr lang="en-IE" sz="2000" dirty="0">
                <a:latin typeface="Calibri" pitchFamily="34" charset="0"/>
                <a:cs typeface="Calibri" pitchFamily="34" charset="0"/>
              </a:rPr>
              <a:t>Keep study engaged, study actively</a:t>
            </a:r>
          </a:p>
          <a:p>
            <a:pPr>
              <a:buFont typeface="Wingdings" panose="05000000000000000000" pitchFamily="2" charset="2"/>
              <a:buChar char="Ø"/>
            </a:pPr>
            <a:r>
              <a:rPr lang="en-IE" sz="2000" dirty="0">
                <a:latin typeface="Calibri" pitchFamily="34" charset="0"/>
                <a:cs typeface="Calibri" pitchFamily="34" charset="0"/>
              </a:rPr>
              <a:t>Rewrite concepts in your own words</a:t>
            </a:r>
          </a:p>
          <a:p>
            <a:pPr>
              <a:buFont typeface="Wingdings" panose="05000000000000000000" pitchFamily="2" charset="2"/>
              <a:buChar char="Ø"/>
            </a:pPr>
            <a:r>
              <a:rPr lang="en-IE" sz="2000" dirty="0">
                <a:latin typeface="Calibri" pitchFamily="34" charset="0"/>
                <a:cs typeface="Calibri" pitchFamily="34" charset="0"/>
              </a:rPr>
              <a:t>Relate information to areas you already know</a:t>
            </a:r>
          </a:p>
          <a:p>
            <a:pPr>
              <a:buFont typeface="Wingdings" panose="05000000000000000000" pitchFamily="2" charset="2"/>
              <a:buChar char="Ø"/>
            </a:pPr>
            <a:r>
              <a:rPr lang="en-IE" sz="2000" dirty="0">
                <a:latin typeface="Calibri" pitchFamily="34" charset="0"/>
                <a:cs typeface="Calibri" pitchFamily="34" charset="0"/>
              </a:rPr>
              <a:t>Group relate concepts together and develop a conceptual pyramid</a:t>
            </a:r>
          </a:p>
          <a:p>
            <a:pPr>
              <a:buFont typeface="Wingdings" panose="05000000000000000000" pitchFamily="2" charset="2"/>
              <a:buChar char="Ø"/>
            </a:pPr>
            <a:r>
              <a:rPr lang="en-IE" sz="2000" dirty="0">
                <a:latin typeface="Calibri" pitchFamily="34" charset="0"/>
                <a:cs typeface="Calibri" pitchFamily="34" charset="0"/>
              </a:rPr>
              <a:t>Relate material to personal stories or emotional events</a:t>
            </a:r>
          </a:p>
          <a:p>
            <a:pPr marL="0" indent="0">
              <a:buNone/>
            </a:pPr>
            <a:r>
              <a:rPr lang="en-IE" sz="2000" dirty="0">
                <a:latin typeface="Calibri" pitchFamily="34" charset="0"/>
                <a:cs typeface="Calibri" pitchFamily="34" charset="0"/>
              </a:rPr>
              <a:t>Encoding information in different ways will help you to remember it more clearly. Try to make topics interesting. </a:t>
            </a:r>
          </a:p>
          <a:p>
            <a:endParaRPr lang="en-IE" dirty="0"/>
          </a:p>
          <a:p>
            <a:endParaRPr lang="en-IE" dirty="0"/>
          </a:p>
        </p:txBody>
      </p:sp>
    </p:spTree>
    <p:extLst>
      <p:ext uri="{BB962C8B-B14F-4D97-AF65-F5344CB8AC3E}">
        <p14:creationId xmlns:p14="http://schemas.microsoft.com/office/powerpoint/2010/main" val="837490191"/>
      </p:ext>
    </p:extLst>
  </p:cSld>
  <p:clrMapOvr>
    <a:masterClrMapping/>
  </p:clrMapOvr>
</p:sld>
</file>

<file path=ppt/theme/theme1.xml><?xml version="1.0" encoding="utf-8"?>
<a:theme xmlns:a="http://schemas.openxmlformats.org/drawingml/2006/main" name="DividendVTI">
  <a:themeElements>
    <a:clrScheme name="">
      <a:dk1>
        <a:srgbClr val="000000"/>
      </a:dk1>
      <a:lt1>
        <a:srgbClr val="FFFFFF"/>
      </a:lt1>
      <a:dk2>
        <a:srgbClr val="243541"/>
      </a:dk2>
      <a:lt2>
        <a:srgbClr val="E4E2E8"/>
      </a:lt2>
      <a:accent1>
        <a:srgbClr val="9AA67D"/>
      </a:accent1>
      <a:accent2>
        <a:srgbClr val="A9A273"/>
      </a:accent2>
      <a:accent3>
        <a:srgbClr val="BB9B81"/>
      </a:accent3>
      <a:accent4>
        <a:srgbClr val="BA827F"/>
      </a:accent4>
      <a:accent5>
        <a:srgbClr val="C492A4"/>
      </a:accent5>
      <a:accent6>
        <a:srgbClr val="BA7FAD"/>
      </a:accent6>
      <a:hlink>
        <a:srgbClr val="8471B2"/>
      </a:hlink>
      <a:folHlink>
        <a:srgbClr val="7F7F7F"/>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641E02D4A3DD428BB204494983D48B" ma:contentTypeVersion="12" ma:contentTypeDescription="Create a new document." ma:contentTypeScope="" ma:versionID="d1cfec6415a3e55e3a776d1dbc912aeb">
  <xsd:schema xmlns:xsd="http://www.w3.org/2001/XMLSchema" xmlns:xs="http://www.w3.org/2001/XMLSchema" xmlns:p="http://schemas.microsoft.com/office/2006/metadata/properties" xmlns:ns2="68e043aa-6fb6-4fe3-a787-84e0c1fa9f83" xmlns:ns3="fb6ee78c-df25-4503-8fa7-6e494b88ef63" targetNamespace="http://schemas.microsoft.com/office/2006/metadata/properties" ma:root="true" ma:fieldsID="b23d0a7a0cc06474c5b34a9c4a2d0963" ns2:_="" ns3:_="">
    <xsd:import namespace="68e043aa-6fb6-4fe3-a787-84e0c1fa9f83"/>
    <xsd:import namespace="fb6ee78c-df25-4503-8fa7-6e494b88ef6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e043aa-6fb6-4fe3-a787-84e0c1fa9f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6ee78c-df25-4503-8fa7-6e494b88ef6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C3E1662-1D44-4FF2-B95C-27ED68D42F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e043aa-6fb6-4fe3-a787-84e0c1fa9f83"/>
    <ds:schemaRef ds:uri="fb6ee78c-df25-4503-8fa7-6e494b88ef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FDF340-A012-4D31-BC57-2C45D6B97D48}">
  <ds:schemaRefs>
    <ds:schemaRef ds:uri="http://schemas.microsoft.com/sharepoint/v3/contenttype/forms"/>
  </ds:schemaRefs>
</ds:datastoreItem>
</file>

<file path=customXml/itemProps3.xml><?xml version="1.0" encoding="utf-8"?>
<ds:datastoreItem xmlns:ds="http://schemas.openxmlformats.org/officeDocument/2006/customXml" ds:itemID="{CD4E0590-7CC0-44CE-B136-08F440FC188C}">
  <ds:schemaRefs>
    <ds:schemaRef ds:uri="http://purl.org/dc/elements/1.1/"/>
    <ds:schemaRef ds:uri="http://schemas.microsoft.com/office/2006/metadata/properties"/>
    <ds:schemaRef ds:uri="http://schemas.microsoft.com/office/2006/documentManagement/types"/>
    <ds:schemaRef ds:uri="68e043aa-6fb6-4fe3-a787-84e0c1fa9f83"/>
    <ds:schemaRef ds:uri="http://purl.org/dc/terms/"/>
    <ds:schemaRef ds:uri="http://schemas.openxmlformats.org/package/2006/metadata/core-properties"/>
    <ds:schemaRef ds:uri="http://purl.org/dc/dcmitype/"/>
    <ds:schemaRef ds:uri="http://schemas.microsoft.com/office/infopath/2007/PartnerControls"/>
    <ds:schemaRef ds:uri="fb6ee78c-df25-4503-8fa7-6e494b88ef6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750</TotalTime>
  <Words>2346</Words>
  <Application>Microsoft Office PowerPoint</Application>
  <PresentationFormat>Widescreen</PresentationFormat>
  <Paragraphs>212</Paragraphs>
  <Slides>24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Arial</vt:lpstr>
      <vt:lpstr>Calibri</vt:lpstr>
      <vt:lpstr>CG Omega</vt:lpstr>
      <vt:lpstr>Constantia</vt:lpstr>
      <vt:lpstr>Gill Sans MT</vt:lpstr>
      <vt:lpstr>Lucida Grande</vt:lpstr>
      <vt:lpstr>Times</vt:lpstr>
      <vt:lpstr>Times New Roman</vt:lpstr>
      <vt:lpstr>Wingdings</vt:lpstr>
      <vt:lpstr>Wingdings 2</vt:lpstr>
      <vt:lpstr>ヒラギノ角ゴ Pro W3</vt:lpstr>
      <vt:lpstr>DividendVTI</vt:lpstr>
      <vt:lpstr>Doing your best when it matters most:  Optimising Study and Exam Performance with  Lifematters uni-v</vt:lpstr>
      <vt:lpstr>THE LIfeMatters APPROACH …..TAKE FIVE –  </vt:lpstr>
      <vt:lpstr>1. Body    step 1 handbook</vt:lpstr>
      <vt:lpstr>2. Mind-Cognitive Performance…Step 2 handbook</vt:lpstr>
      <vt:lpstr>PowerPoint Presentation</vt:lpstr>
      <vt:lpstr>Signals of Negative Stress</vt:lpstr>
      <vt:lpstr>Stress management: how to preform under pressure</vt:lpstr>
      <vt:lpstr>Visualisation: how to stay cool under pressure</vt:lpstr>
      <vt:lpstr>Cognitive strategies</vt:lpstr>
      <vt:lpstr>3.Behaviour…….step 3 handbook</vt:lpstr>
      <vt:lpstr>PQRST Method of reading</vt:lpstr>
      <vt:lpstr>Virtuous vs. Effective Study (study smart)</vt:lpstr>
      <vt:lpstr>PowerPoint Presentation</vt:lpstr>
      <vt:lpstr>Cycle of Procrastination</vt:lpstr>
      <vt:lpstr>Managing procrastination</vt:lpstr>
      <vt:lpstr>Time management:  Pomodoro Technique</vt:lpstr>
      <vt:lpstr>Time management</vt:lpstr>
      <vt:lpstr>Study Plan, To do Lists</vt:lpstr>
      <vt:lpstr> Take Great Care of Yourself with a PSP SMART PSP’s are ….</vt:lpstr>
      <vt:lpstr>Exam Skills</vt:lpstr>
      <vt:lpstr>4. Environment…see  step 4 handbook</vt:lpstr>
      <vt:lpstr>5.  SPIRIT/ Self…    See step 5 HANDBOOK</vt:lpstr>
      <vt:lpstr>PowerPoint Presentation</vt:lpstr>
      <vt:lpstr>ebooks Now on Amazon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Doing your best when it matters most: Optimising Study and Exam Performance</dc:title>
  <dc:creator>Kate O' Connell</dc:creator>
  <cp:lastModifiedBy>Ryder, Maurice</cp:lastModifiedBy>
  <cp:revision>61</cp:revision>
  <dcterms:created xsi:type="dcterms:W3CDTF">2019-08-13T19:05:05Z</dcterms:created>
  <dcterms:modified xsi:type="dcterms:W3CDTF">2020-04-18T16:27:53Z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0x010100A6641E02D4A3DD428BB204494983D48B</vt:lpwstr>
  </property>
</Properties>
</file>