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9" r:id="rId5"/>
    <p:sldId id="260" r:id="rId6"/>
    <p:sldId id="261" r:id="rId7"/>
    <p:sldId id="266" r:id="rId8"/>
    <p:sldId id="267" r:id="rId9"/>
    <p:sldId id="269" r:id="rId10"/>
    <p:sldId id="270" r:id="rId11"/>
    <p:sldId id="271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4th%20Year%20Project\Results\Evaluation%20Sheet%20Qs%202%20Skil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Sheet1!$A$14:$A$23</c:f>
              <c:strCache>
                <c:ptCount val="10"/>
                <c:pt idx="0">
                  <c:v>Communication Skills</c:v>
                </c:pt>
                <c:pt idx="1">
                  <c:v>Listening Skills</c:v>
                </c:pt>
                <c:pt idx="2">
                  <c:v>Observation Skills</c:v>
                </c:pt>
                <c:pt idx="3">
                  <c:v>Empathy</c:v>
                </c:pt>
                <c:pt idx="4">
                  <c:v>Evidence-based Reasoning</c:v>
                </c:pt>
                <c:pt idx="5">
                  <c:v>Analytical Skills</c:v>
                </c:pt>
                <c:pt idx="6">
                  <c:v>Tolerance for Ambiguity</c:v>
                </c:pt>
                <c:pt idx="7">
                  <c:v>Teamwork Skills</c:v>
                </c:pt>
                <c:pt idx="8">
                  <c:v>Skills in Description</c:v>
                </c:pt>
                <c:pt idx="9">
                  <c:v>Skills in Interpretation</c:v>
                </c:pt>
              </c:strCache>
            </c:strRef>
          </c:cat>
          <c:val>
            <c:numRef>
              <c:f>Sheet1!$B$14:$B$23</c:f>
              <c:numCache>
                <c:formatCode>General</c:formatCode>
                <c:ptCount val="10"/>
                <c:pt idx="0">
                  <c:v>2.2222222222222232</c:v>
                </c:pt>
                <c:pt idx="1">
                  <c:v>2.2222222222222232</c:v>
                </c:pt>
                <c:pt idx="2">
                  <c:v>2.2222222222222232</c:v>
                </c:pt>
                <c:pt idx="3">
                  <c:v>0</c:v>
                </c:pt>
                <c:pt idx="4">
                  <c:v>4.4444444444444464</c:v>
                </c:pt>
                <c:pt idx="5">
                  <c:v>6.666666666666667</c:v>
                </c:pt>
                <c:pt idx="6">
                  <c:v>2.2222222222222232</c:v>
                </c:pt>
                <c:pt idx="7">
                  <c:v>4.4444444444444464</c:v>
                </c:pt>
                <c:pt idx="8">
                  <c:v>2.2222222222222232</c:v>
                </c:pt>
                <c:pt idx="9">
                  <c:v>2.2222222222222232</c:v>
                </c:pt>
              </c:numCache>
            </c:numRef>
          </c:val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C00000">
                <a:alpha val="55000"/>
              </a:srgbClr>
            </a:solidFill>
          </c:spPr>
          <c:cat>
            <c:strRef>
              <c:f>Sheet1!$A$14:$A$23</c:f>
              <c:strCache>
                <c:ptCount val="10"/>
                <c:pt idx="0">
                  <c:v>Communication Skills</c:v>
                </c:pt>
                <c:pt idx="1">
                  <c:v>Listening Skills</c:v>
                </c:pt>
                <c:pt idx="2">
                  <c:v>Observation Skills</c:v>
                </c:pt>
                <c:pt idx="3">
                  <c:v>Empathy</c:v>
                </c:pt>
                <c:pt idx="4">
                  <c:v>Evidence-based Reasoning</c:v>
                </c:pt>
                <c:pt idx="5">
                  <c:v>Analytical Skills</c:v>
                </c:pt>
                <c:pt idx="6">
                  <c:v>Tolerance for Ambiguity</c:v>
                </c:pt>
                <c:pt idx="7">
                  <c:v>Teamwork Skills</c:v>
                </c:pt>
                <c:pt idx="8">
                  <c:v>Skills in Description</c:v>
                </c:pt>
                <c:pt idx="9">
                  <c:v>Skills in Interpretation</c:v>
                </c:pt>
              </c:strCache>
            </c:strRef>
          </c:cat>
          <c:val>
            <c:numRef>
              <c:f>Sheet1!$C$14:$C$23</c:f>
              <c:numCache>
                <c:formatCode>General</c:formatCode>
                <c:ptCount val="10"/>
                <c:pt idx="0">
                  <c:v>11.111111111111091</c:v>
                </c:pt>
                <c:pt idx="1">
                  <c:v>4.4444444444444464</c:v>
                </c:pt>
                <c:pt idx="2">
                  <c:v>4.4444444444444464</c:v>
                </c:pt>
                <c:pt idx="3">
                  <c:v>6.666666666666667</c:v>
                </c:pt>
                <c:pt idx="4">
                  <c:v>11.111111111111091</c:v>
                </c:pt>
                <c:pt idx="5">
                  <c:v>6.666666666666667</c:v>
                </c:pt>
                <c:pt idx="6">
                  <c:v>11.111111111111091</c:v>
                </c:pt>
                <c:pt idx="7">
                  <c:v>20</c:v>
                </c:pt>
                <c:pt idx="8">
                  <c:v>4.4444444444444464</c:v>
                </c:pt>
                <c:pt idx="9">
                  <c:v>4.4444444444444464</c:v>
                </c:pt>
              </c:numCache>
            </c:numRef>
          </c:val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Uncertain</c:v>
                </c:pt>
              </c:strCache>
            </c:strRef>
          </c:tx>
          <c:spPr>
            <a:solidFill>
              <a:srgbClr val="FF6600">
                <a:alpha val="65000"/>
              </a:srgbClr>
            </a:solidFill>
          </c:spPr>
          <c:cat>
            <c:strRef>
              <c:f>Sheet1!$A$14:$A$23</c:f>
              <c:strCache>
                <c:ptCount val="10"/>
                <c:pt idx="0">
                  <c:v>Communication Skills</c:v>
                </c:pt>
                <c:pt idx="1">
                  <c:v>Listening Skills</c:v>
                </c:pt>
                <c:pt idx="2">
                  <c:v>Observation Skills</c:v>
                </c:pt>
                <c:pt idx="3">
                  <c:v>Empathy</c:v>
                </c:pt>
                <c:pt idx="4">
                  <c:v>Evidence-based Reasoning</c:v>
                </c:pt>
                <c:pt idx="5">
                  <c:v>Analytical Skills</c:v>
                </c:pt>
                <c:pt idx="6">
                  <c:v>Tolerance for Ambiguity</c:v>
                </c:pt>
                <c:pt idx="7">
                  <c:v>Teamwork Skills</c:v>
                </c:pt>
                <c:pt idx="8">
                  <c:v>Skills in Description</c:v>
                </c:pt>
                <c:pt idx="9">
                  <c:v>Skills in Interpretation</c:v>
                </c:pt>
              </c:strCache>
            </c:strRef>
          </c:cat>
          <c:val>
            <c:numRef>
              <c:f>Sheet1!$D$14:$D$23</c:f>
              <c:numCache>
                <c:formatCode>General</c:formatCode>
                <c:ptCount val="10"/>
                <c:pt idx="0">
                  <c:v>20</c:v>
                </c:pt>
                <c:pt idx="1">
                  <c:v>13.333333333333334</c:v>
                </c:pt>
                <c:pt idx="2">
                  <c:v>0</c:v>
                </c:pt>
                <c:pt idx="3">
                  <c:v>31.111111111111139</c:v>
                </c:pt>
                <c:pt idx="4">
                  <c:v>31.111111111111139</c:v>
                </c:pt>
                <c:pt idx="5">
                  <c:v>17.777777777777779</c:v>
                </c:pt>
                <c:pt idx="6">
                  <c:v>22.222222222222175</c:v>
                </c:pt>
                <c:pt idx="7">
                  <c:v>17.777777777777779</c:v>
                </c:pt>
                <c:pt idx="8">
                  <c:v>20</c:v>
                </c:pt>
                <c:pt idx="9">
                  <c:v>11.111111111111091</c:v>
                </c:pt>
              </c:numCache>
            </c:numRef>
          </c:val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008000">
                <a:alpha val="65000"/>
              </a:srgbClr>
            </a:solidFill>
          </c:spPr>
          <c:cat>
            <c:strRef>
              <c:f>Sheet1!$A$14:$A$23</c:f>
              <c:strCache>
                <c:ptCount val="10"/>
                <c:pt idx="0">
                  <c:v>Communication Skills</c:v>
                </c:pt>
                <c:pt idx="1">
                  <c:v>Listening Skills</c:v>
                </c:pt>
                <c:pt idx="2">
                  <c:v>Observation Skills</c:v>
                </c:pt>
                <c:pt idx="3">
                  <c:v>Empathy</c:v>
                </c:pt>
                <c:pt idx="4">
                  <c:v>Evidence-based Reasoning</c:v>
                </c:pt>
                <c:pt idx="5">
                  <c:v>Analytical Skills</c:v>
                </c:pt>
                <c:pt idx="6">
                  <c:v>Tolerance for Ambiguity</c:v>
                </c:pt>
                <c:pt idx="7">
                  <c:v>Teamwork Skills</c:v>
                </c:pt>
                <c:pt idx="8">
                  <c:v>Skills in Description</c:v>
                </c:pt>
                <c:pt idx="9">
                  <c:v>Skills in Interpretation</c:v>
                </c:pt>
              </c:strCache>
            </c:strRef>
          </c:cat>
          <c:val>
            <c:numRef>
              <c:f>Sheet1!$E$14:$E$23</c:f>
              <c:numCache>
                <c:formatCode>General</c:formatCode>
                <c:ptCount val="10"/>
                <c:pt idx="0">
                  <c:v>55.555555555555557</c:v>
                </c:pt>
                <c:pt idx="1">
                  <c:v>57.777777777777771</c:v>
                </c:pt>
                <c:pt idx="2">
                  <c:v>46.666666666666551</c:v>
                </c:pt>
                <c:pt idx="3">
                  <c:v>44.444444444444329</c:v>
                </c:pt>
                <c:pt idx="4">
                  <c:v>42.222222222222278</c:v>
                </c:pt>
                <c:pt idx="5">
                  <c:v>46.666666666666551</c:v>
                </c:pt>
                <c:pt idx="6">
                  <c:v>48.888888888888886</c:v>
                </c:pt>
                <c:pt idx="7">
                  <c:v>53.333333333333336</c:v>
                </c:pt>
                <c:pt idx="8">
                  <c:v>60</c:v>
                </c:pt>
                <c:pt idx="9">
                  <c:v>53.333333333333336</c:v>
                </c:pt>
              </c:numCache>
            </c:numRef>
          </c:val>
        </c:ser>
        <c:ser>
          <c:idx val="4"/>
          <c:order val="4"/>
          <c:tx>
            <c:strRef>
              <c:f>Sheet1!$F$13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Sheet1!$A$14:$A$23</c:f>
              <c:strCache>
                <c:ptCount val="10"/>
                <c:pt idx="0">
                  <c:v>Communication Skills</c:v>
                </c:pt>
                <c:pt idx="1">
                  <c:v>Listening Skills</c:v>
                </c:pt>
                <c:pt idx="2">
                  <c:v>Observation Skills</c:v>
                </c:pt>
                <c:pt idx="3">
                  <c:v>Empathy</c:v>
                </c:pt>
                <c:pt idx="4">
                  <c:v>Evidence-based Reasoning</c:v>
                </c:pt>
                <c:pt idx="5">
                  <c:v>Analytical Skills</c:v>
                </c:pt>
                <c:pt idx="6">
                  <c:v>Tolerance for Ambiguity</c:v>
                </c:pt>
                <c:pt idx="7">
                  <c:v>Teamwork Skills</c:v>
                </c:pt>
                <c:pt idx="8">
                  <c:v>Skills in Description</c:v>
                </c:pt>
                <c:pt idx="9">
                  <c:v>Skills in Interpretation</c:v>
                </c:pt>
              </c:strCache>
            </c:strRef>
          </c:cat>
          <c:val>
            <c:numRef>
              <c:f>Sheet1!$F$14:$F$23</c:f>
              <c:numCache>
                <c:formatCode>General</c:formatCode>
                <c:ptCount val="10"/>
                <c:pt idx="0">
                  <c:v>11.111111111111091</c:v>
                </c:pt>
                <c:pt idx="1">
                  <c:v>22.222222222222175</c:v>
                </c:pt>
                <c:pt idx="2">
                  <c:v>46.666666666666551</c:v>
                </c:pt>
                <c:pt idx="3">
                  <c:v>17.777777777777779</c:v>
                </c:pt>
                <c:pt idx="4">
                  <c:v>11.111111111111091</c:v>
                </c:pt>
                <c:pt idx="5">
                  <c:v>22.222222222222175</c:v>
                </c:pt>
                <c:pt idx="6">
                  <c:v>15.555555555555573</c:v>
                </c:pt>
                <c:pt idx="7">
                  <c:v>4.4444444444444464</c:v>
                </c:pt>
                <c:pt idx="8">
                  <c:v>13.333333333333334</c:v>
                </c:pt>
                <c:pt idx="9">
                  <c:v>28.888888888888893</c:v>
                </c:pt>
              </c:numCache>
            </c:numRef>
          </c:val>
        </c:ser>
        <c:overlap val="100"/>
        <c:axId val="35783424"/>
        <c:axId val="35853056"/>
      </c:barChart>
      <c:catAx>
        <c:axId val="35783424"/>
        <c:scaling>
          <c:orientation val="minMax"/>
        </c:scaling>
        <c:axPos val="l"/>
        <c:tickLblPos val="nextTo"/>
        <c:crossAx val="35853056"/>
        <c:crosses val="autoZero"/>
        <c:auto val="1"/>
        <c:lblAlgn val="ctr"/>
        <c:lblOffset val="100"/>
      </c:catAx>
      <c:valAx>
        <c:axId val="35853056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Responses (%)</a:t>
                </a:r>
              </a:p>
            </c:rich>
          </c:tx>
        </c:title>
        <c:numFmt formatCode="General" sourceLinked="1"/>
        <c:tickLblPos val="nextTo"/>
        <c:crossAx val="3578342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6F4F3-4EFB-4900-B2B5-DF8210526E1A}" type="doc">
      <dgm:prSet loTypeId="urn:microsoft.com/office/officeart/2005/8/layout/list1" loCatId="list" qsTypeId="urn:microsoft.com/office/officeart/2005/8/quickstyle/simple1#1" qsCatId="simple" csTypeId="urn:microsoft.com/office/officeart/2005/8/colors/colorful1#2" csCatId="colorful" phldr="1"/>
      <dgm:spPr/>
      <dgm:t>
        <a:bodyPr/>
        <a:lstStyle/>
        <a:p>
          <a:endParaRPr lang="en-IE"/>
        </a:p>
      </dgm:t>
    </dgm:pt>
    <dgm:pt modelId="{044F2017-8032-490D-A7A3-86137640E59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E" dirty="0" smtClean="0"/>
            <a:t>4</a:t>
          </a:r>
          <a:r>
            <a:rPr lang="en-IE" baseline="30000" dirty="0" smtClean="0"/>
            <a:t>th</a:t>
          </a:r>
          <a:r>
            <a:rPr lang="en-IE" dirty="0" smtClean="0"/>
            <a:t> Year	</a:t>
          </a:r>
          <a:endParaRPr lang="en-IE" dirty="0"/>
        </a:p>
      </dgm:t>
    </dgm:pt>
    <dgm:pt modelId="{99FEE373-0702-49EB-BCC7-A68A0BBBDC9A}" type="parTrans" cxnId="{36D52AC0-6E40-43B2-BAD1-0BB9BFB1F0F4}">
      <dgm:prSet/>
      <dgm:spPr/>
      <dgm:t>
        <a:bodyPr/>
        <a:lstStyle/>
        <a:p>
          <a:endParaRPr lang="en-IE"/>
        </a:p>
      </dgm:t>
    </dgm:pt>
    <dgm:pt modelId="{55583209-B699-4955-8C05-7D305803F97A}" type="sibTrans" cxnId="{36D52AC0-6E40-43B2-BAD1-0BB9BFB1F0F4}">
      <dgm:prSet/>
      <dgm:spPr/>
      <dgm:t>
        <a:bodyPr/>
        <a:lstStyle/>
        <a:p>
          <a:endParaRPr lang="en-IE"/>
        </a:p>
      </dgm:t>
    </dgm:pt>
    <dgm:pt modelId="{28016E70-FDBE-41D1-BE23-AD8B3A0F211A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IE" dirty="0" smtClean="0"/>
            <a:t>3</a:t>
          </a:r>
          <a:r>
            <a:rPr lang="en-IE" baseline="30000" dirty="0" smtClean="0"/>
            <a:t>rd</a:t>
          </a:r>
          <a:r>
            <a:rPr lang="en-IE" dirty="0" smtClean="0"/>
            <a:t> Year</a:t>
          </a:r>
          <a:endParaRPr lang="en-IE" dirty="0"/>
        </a:p>
      </dgm:t>
    </dgm:pt>
    <dgm:pt modelId="{1C9F898A-043F-4678-A3C3-07E82F99AD08}" type="parTrans" cxnId="{34CA7D49-1D64-48C0-97CE-FDE83811B188}">
      <dgm:prSet/>
      <dgm:spPr/>
      <dgm:t>
        <a:bodyPr/>
        <a:lstStyle/>
        <a:p>
          <a:endParaRPr lang="en-IE"/>
        </a:p>
      </dgm:t>
    </dgm:pt>
    <dgm:pt modelId="{B569216E-30CB-48A3-92CB-CE3DB0F04206}" type="sibTrans" cxnId="{34CA7D49-1D64-48C0-97CE-FDE83811B188}">
      <dgm:prSet/>
      <dgm:spPr/>
      <dgm:t>
        <a:bodyPr/>
        <a:lstStyle/>
        <a:p>
          <a:endParaRPr lang="en-IE"/>
        </a:p>
      </dgm:t>
    </dgm:pt>
    <dgm:pt modelId="{7FA19BC6-4C99-4F6A-BC0A-878AC7148E78}">
      <dgm:prSet/>
      <dgm:spPr/>
      <dgm:t>
        <a:bodyPr/>
        <a:lstStyle/>
        <a:p>
          <a:r>
            <a:rPr lang="en-IE" dirty="0" smtClean="0"/>
            <a:t>Benchmark (Paper-based written exercise: current 4th year students (n=43) </a:t>
          </a:r>
          <a:endParaRPr lang="en-IE" dirty="0"/>
        </a:p>
      </dgm:t>
    </dgm:pt>
    <dgm:pt modelId="{67EA0E8B-3DA0-4B62-91FF-4A5BCCFCC724}" type="parTrans" cxnId="{8193B81D-1209-4B9F-8902-3DDFAA103AF6}">
      <dgm:prSet/>
      <dgm:spPr/>
      <dgm:t>
        <a:bodyPr/>
        <a:lstStyle/>
        <a:p>
          <a:endParaRPr lang="en-IE"/>
        </a:p>
      </dgm:t>
    </dgm:pt>
    <dgm:pt modelId="{74590B76-C942-4608-B5D7-4E03F0408BB6}" type="sibTrans" cxnId="{8193B81D-1209-4B9F-8902-3DDFAA103AF6}">
      <dgm:prSet/>
      <dgm:spPr/>
      <dgm:t>
        <a:bodyPr/>
        <a:lstStyle/>
        <a:p>
          <a:endParaRPr lang="en-IE"/>
        </a:p>
      </dgm:t>
    </dgm:pt>
    <dgm:pt modelId="{EA3206D7-5A8E-445C-8F3F-6CFE43CA171B}">
      <dgm:prSet/>
      <dgm:spPr/>
      <dgm:t>
        <a:bodyPr/>
        <a:lstStyle/>
        <a:p>
          <a:r>
            <a:rPr lang="en-IE" dirty="0" smtClean="0"/>
            <a:t>Pre-Test (Electronic-based written exercise (n=45))</a:t>
          </a:r>
          <a:endParaRPr lang="en-IE" dirty="0"/>
        </a:p>
      </dgm:t>
    </dgm:pt>
    <dgm:pt modelId="{467E178D-F2E3-4BBC-82B9-889AFFD8AEEB}" type="parTrans" cxnId="{5E06F67A-F141-4D93-8E10-51F5DE89FF4C}">
      <dgm:prSet/>
      <dgm:spPr/>
      <dgm:t>
        <a:bodyPr/>
        <a:lstStyle/>
        <a:p>
          <a:endParaRPr lang="en-IE"/>
        </a:p>
      </dgm:t>
    </dgm:pt>
    <dgm:pt modelId="{AA53A9E7-A8CD-44D6-AF5B-69188FA20354}" type="sibTrans" cxnId="{5E06F67A-F141-4D93-8E10-51F5DE89FF4C}">
      <dgm:prSet/>
      <dgm:spPr/>
      <dgm:t>
        <a:bodyPr/>
        <a:lstStyle/>
        <a:p>
          <a:endParaRPr lang="en-IE"/>
        </a:p>
      </dgm:t>
    </dgm:pt>
    <dgm:pt modelId="{B7FB8857-3E0D-4EA8-BC50-03ADEC8BA19B}">
      <dgm:prSet/>
      <dgm:spPr/>
      <dgm:t>
        <a:bodyPr/>
        <a:lstStyle/>
        <a:p>
          <a:r>
            <a:rPr lang="en-IE" dirty="0" smtClean="0"/>
            <a:t>3 Facilitated VTS Sessions with paintings/videos</a:t>
          </a:r>
          <a:endParaRPr lang="en-IE" dirty="0"/>
        </a:p>
      </dgm:t>
    </dgm:pt>
    <dgm:pt modelId="{BE0CB278-8830-4577-9CEE-8F7BA3AA6D35}" type="parTrans" cxnId="{121A5E71-1989-495C-AC97-5A13CC710794}">
      <dgm:prSet/>
      <dgm:spPr/>
      <dgm:t>
        <a:bodyPr/>
        <a:lstStyle/>
        <a:p>
          <a:endParaRPr lang="en-IE"/>
        </a:p>
      </dgm:t>
    </dgm:pt>
    <dgm:pt modelId="{B55B3DE6-45E1-475E-99C6-774CA658E213}" type="sibTrans" cxnId="{121A5E71-1989-495C-AC97-5A13CC710794}">
      <dgm:prSet/>
      <dgm:spPr/>
      <dgm:t>
        <a:bodyPr/>
        <a:lstStyle/>
        <a:p>
          <a:endParaRPr lang="en-IE"/>
        </a:p>
      </dgm:t>
    </dgm:pt>
    <dgm:pt modelId="{62293E81-6D27-4974-B7F4-5372059E51C9}">
      <dgm:prSet/>
      <dgm:spPr/>
      <dgm:t>
        <a:bodyPr/>
        <a:lstStyle/>
        <a:p>
          <a:r>
            <a:rPr lang="en-IE" dirty="0" smtClean="0"/>
            <a:t>Glucksman Art Gallery Visit</a:t>
          </a:r>
          <a:endParaRPr lang="en-IE" dirty="0"/>
        </a:p>
      </dgm:t>
    </dgm:pt>
    <dgm:pt modelId="{E41527CB-0D52-48A5-8B6F-28638A2F1CAB}" type="parTrans" cxnId="{4EFE841E-B2FF-4092-9820-1DF136AB05D7}">
      <dgm:prSet/>
      <dgm:spPr/>
      <dgm:t>
        <a:bodyPr/>
        <a:lstStyle/>
        <a:p>
          <a:endParaRPr lang="en-IE"/>
        </a:p>
      </dgm:t>
    </dgm:pt>
    <dgm:pt modelId="{14D94FD1-FC38-48D8-B7E3-60C680A74292}" type="sibTrans" cxnId="{4EFE841E-B2FF-4092-9820-1DF136AB05D7}">
      <dgm:prSet/>
      <dgm:spPr/>
      <dgm:t>
        <a:bodyPr/>
        <a:lstStyle/>
        <a:p>
          <a:endParaRPr lang="en-IE"/>
        </a:p>
      </dgm:t>
    </dgm:pt>
    <dgm:pt modelId="{F8252759-638D-48E1-8CE4-BA5AB4959AC2}">
      <dgm:prSet/>
      <dgm:spPr/>
      <dgm:t>
        <a:bodyPr/>
        <a:lstStyle/>
        <a:p>
          <a:r>
            <a:rPr lang="en-IE" dirty="0" smtClean="0"/>
            <a:t>Post-Test</a:t>
          </a:r>
          <a:endParaRPr lang="en-IE" dirty="0"/>
        </a:p>
      </dgm:t>
    </dgm:pt>
    <dgm:pt modelId="{7ED6F460-A525-4373-A2A8-6EEA2BB2F0C2}" type="parTrans" cxnId="{E9D09F42-F281-4966-801F-DF7F079F59E2}">
      <dgm:prSet/>
      <dgm:spPr/>
      <dgm:t>
        <a:bodyPr/>
        <a:lstStyle/>
        <a:p>
          <a:endParaRPr lang="en-IE"/>
        </a:p>
      </dgm:t>
    </dgm:pt>
    <dgm:pt modelId="{9C3A0A58-0030-4EB1-A723-4C0E97F2B6F3}" type="sibTrans" cxnId="{E9D09F42-F281-4966-801F-DF7F079F59E2}">
      <dgm:prSet/>
      <dgm:spPr/>
      <dgm:t>
        <a:bodyPr/>
        <a:lstStyle/>
        <a:p>
          <a:endParaRPr lang="en-IE"/>
        </a:p>
      </dgm:t>
    </dgm:pt>
    <dgm:pt modelId="{0A1AD235-6FD3-4F48-A651-06C32F80DF3E}" type="pres">
      <dgm:prSet presAssocID="{EDF6F4F3-4EFB-4900-B2B5-DF8210526E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09AE10B-9119-4024-B66F-273BF7166548}" type="pres">
      <dgm:prSet presAssocID="{044F2017-8032-490D-A7A3-86137640E59B}" presName="parentLin" presStyleCnt="0"/>
      <dgm:spPr/>
    </dgm:pt>
    <dgm:pt modelId="{166B311B-5DED-43E5-97DA-A7DECB796A2D}" type="pres">
      <dgm:prSet presAssocID="{044F2017-8032-490D-A7A3-86137640E59B}" presName="parentLeftMargin" presStyleLbl="node1" presStyleIdx="0" presStyleCnt="2"/>
      <dgm:spPr/>
      <dgm:t>
        <a:bodyPr/>
        <a:lstStyle/>
        <a:p>
          <a:endParaRPr lang="en-IE"/>
        </a:p>
      </dgm:t>
    </dgm:pt>
    <dgm:pt modelId="{2111F816-63D1-47C8-96DD-1E7154967F1D}" type="pres">
      <dgm:prSet presAssocID="{044F2017-8032-490D-A7A3-86137640E5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97592D-29AA-4040-A16C-610C7ABA9BE6}" type="pres">
      <dgm:prSet presAssocID="{044F2017-8032-490D-A7A3-86137640E59B}" presName="negativeSpace" presStyleCnt="0"/>
      <dgm:spPr/>
    </dgm:pt>
    <dgm:pt modelId="{6C940585-008F-4931-BCAF-45BB2DBD808A}" type="pres">
      <dgm:prSet presAssocID="{044F2017-8032-490D-A7A3-86137640E59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034079C-AB54-47BF-A792-E556CB028C58}" type="pres">
      <dgm:prSet presAssocID="{55583209-B699-4955-8C05-7D305803F97A}" presName="spaceBetweenRectangles" presStyleCnt="0"/>
      <dgm:spPr/>
    </dgm:pt>
    <dgm:pt modelId="{B05D29BD-8C89-4D36-86D4-2302BB0FD595}" type="pres">
      <dgm:prSet presAssocID="{28016E70-FDBE-41D1-BE23-AD8B3A0F211A}" presName="parentLin" presStyleCnt="0"/>
      <dgm:spPr/>
    </dgm:pt>
    <dgm:pt modelId="{EC0896E8-29C6-4652-9707-2A0725A0512E}" type="pres">
      <dgm:prSet presAssocID="{28016E70-FDBE-41D1-BE23-AD8B3A0F211A}" presName="parentLeftMargin" presStyleLbl="node1" presStyleIdx="0" presStyleCnt="2"/>
      <dgm:spPr/>
      <dgm:t>
        <a:bodyPr/>
        <a:lstStyle/>
        <a:p>
          <a:endParaRPr lang="en-IE"/>
        </a:p>
      </dgm:t>
    </dgm:pt>
    <dgm:pt modelId="{DA362E04-F24B-4733-9EA5-F8E2C9A8ECFC}" type="pres">
      <dgm:prSet presAssocID="{28016E70-FDBE-41D1-BE23-AD8B3A0F211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F15754-DAE9-4BAC-95F7-CCDCCB2C4C74}" type="pres">
      <dgm:prSet presAssocID="{28016E70-FDBE-41D1-BE23-AD8B3A0F211A}" presName="negativeSpace" presStyleCnt="0"/>
      <dgm:spPr/>
    </dgm:pt>
    <dgm:pt modelId="{6B4FAC0B-312B-45F4-ADF3-0D3AC45D79F1}" type="pres">
      <dgm:prSet presAssocID="{28016E70-FDBE-41D1-BE23-AD8B3A0F211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EA1CB11-8455-4CFC-A1E6-B5E662B9F311}" type="presOf" srcId="{EDF6F4F3-4EFB-4900-B2B5-DF8210526E1A}" destId="{0A1AD235-6FD3-4F48-A651-06C32F80DF3E}" srcOrd="0" destOrd="0" presId="urn:microsoft.com/office/officeart/2005/8/layout/list1"/>
    <dgm:cxn modelId="{121A5E71-1989-495C-AC97-5A13CC710794}" srcId="{28016E70-FDBE-41D1-BE23-AD8B3A0F211A}" destId="{B7FB8857-3E0D-4EA8-BC50-03ADEC8BA19B}" srcOrd="1" destOrd="0" parTransId="{BE0CB278-8830-4577-9CEE-8F7BA3AA6D35}" sibTransId="{B55B3DE6-45E1-475E-99C6-774CA658E213}"/>
    <dgm:cxn modelId="{08E9EB8C-92FE-4665-AFC6-1325A956A9D6}" type="presOf" srcId="{F8252759-638D-48E1-8CE4-BA5AB4959AC2}" destId="{6B4FAC0B-312B-45F4-ADF3-0D3AC45D79F1}" srcOrd="0" destOrd="3" presId="urn:microsoft.com/office/officeart/2005/8/layout/list1"/>
    <dgm:cxn modelId="{519FB944-80C8-4730-9AF1-3675709FE70B}" type="presOf" srcId="{044F2017-8032-490D-A7A3-86137640E59B}" destId="{166B311B-5DED-43E5-97DA-A7DECB796A2D}" srcOrd="0" destOrd="0" presId="urn:microsoft.com/office/officeart/2005/8/layout/list1"/>
    <dgm:cxn modelId="{7A493D97-12A1-4602-89D2-50D41C3C6E81}" type="presOf" srcId="{EA3206D7-5A8E-445C-8F3F-6CFE43CA171B}" destId="{6B4FAC0B-312B-45F4-ADF3-0D3AC45D79F1}" srcOrd="0" destOrd="0" presId="urn:microsoft.com/office/officeart/2005/8/layout/list1"/>
    <dgm:cxn modelId="{34CA7D49-1D64-48C0-97CE-FDE83811B188}" srcId="{EDF6F4F3-4EFB-4900-B2B5-DF8210526E1A}" destId="{28016E70-FDBE-41D1-BE23-AD8B3A0F211A}" srcOrd="1" destOrd="0" parTransId="{1C9F898A-043F-4678-A3C3-07E82F99AD08}" sibTransId="{B569216E-30CB-48A3-92CB-CE3DB0F04206}"/>
    <dgm:cxn modelId="{5E06F67A-F141-4D93-8E10-51F5DE89FF4C}" srcId="{28016E70-FDBE-41D1-BE23-AD8B3A0F211A}" destId="{EA3206D7-5A8E-445C-8F3F-6CFE43CA171B}" srcOrd="0" destOrd="0" parTransId="{467E178D-F2E3-4BBC-82B9-889AFFD8AEEB}" sibTransId="{AA53A9E7-A8CD-44D6-AF5B-69188FA20354}"/>
    <dgm:cxn modelId="{64E22982-5D41-4BA0-B042-4E0B7264B345}" type="presOf" srcId="{28016E70-FDBE-41D1-BE23-AD8B3A0F211A}" destId="{EC0896E8-29C6-4652-9707-2A0725A0512E}" srcOrd="0" destOrd="0" presId="urn:microsoft.com/office/officeart/2005/8/layout/list1"/>
    <dgm:cxn modelId="{8193B81D-1209-4B9F-8902-3DDFAA103AF6}" srcId="{044F2017-8032-490D-A7A3-86137640E59B}" destId="{7FA19BC6-4C99-4F6A-BC0A-878AC7148E78}" srcOrd="0" destOrd="0" parTransId="{67EA0E8B-3DA0-4B62-91FF-4A5BCCFCC724}" sibTransId="{74590B76-C942-4608-B5D7-4E03F0408BB6}"/>
    <dgm:cxn modelId="{36D52AC0-6E40-43B2-BAD1-0BB9BFB1F0F4}" srcId="{EDF6F4F3-4EFB-4900-B2B5-DF8210526E1A}" destId="{044F2017-8032-490D-A7A3-86137640E59B}" srcOrd="0" destOrd="0" parTransId="{99FEE373-0702-49EB-BCC7-A68A0BBBDC9A}" sibTransId="{55583209-B699-4955-8C05-7D305803F97A}"/>
    <dgm:cxn modelId="{CD608CAE-F2CE-477D-8FFF-E81CB57875A9}" type="presOf" srcId="{7FA19BC6-4C99-4F6A-BC0A-878AC7148E78}" destId="{6C940585-008F-4931-BCAF-45BB2DBD808A}" srcOrd="0" destOrd="0" presId="urn:microsoft.com/office/officeart/2005/8/layout/list1"/>
    <dgm:cxn modelId="{E9D09F42-F281-4966-801F-DF7F079F59E2}" srcId="{28016E70-FDBE-41D1-BE23-AD8B3A0F211A}" destId="{F8252759-638D-48E1-8CE4-BA5AB4959AC2}" srcOrd="3" destOrd="0" parTransId="{7ED6F460-A525-4373-A2A8-6EEA2BB2F0C2}" sibTransId="{9C3A0A58-0030-4EB1-A723-4C0E97F2B6F3}"/>
    <dgm:cxn modelId="{9DB51922-71FB-4992-B84E-961800AFF003}" type="presOf" srcId="{28016E70-FDBE-41D1-BE23-AD8B3A0F211A}" destId="{DA362E04-F24B-4733-9EA5-F8E2C9A8ECFC}" srcOrd="1" destOrd="0" presId="urn:microsoft.com/office/officeart/2005/8/layout/list1"/>
    <dgm:cxn modelId="{E16B63F2-ACE4-44AE-87AA-0CFE78CD2190}" type="presOf" srcId="{62293E81-6D27-4974-B7F4-5372059E51C9}" destId="{6B4FAC0B-312B-45F4-ADF3-0D3AC45D79F1}" srcOrd="0" destOrd="2" presId="urn:microsoft.com/office/officeart/2005/8/layout/list1"/>
    <dgm:cxn modelId="{639EA9BE-FF4C-45A1-AF0B-5DF26B657891}" type="presOf" srcId="{B7FB8857-3E0D-4EA8-BC50-03ADEC8BA19B}" destId="{6B4FAC0B-312B-45F4-ADF3-0D3AC45D79F1}" srcOrd="0" destOrd="1" presId="urn:microsoft.com/office/officeart/2005/8/layout/list1"/>
    <dgm:cxn modelId="{4EFE841E-B2FF-4092-9820-1DF136AB05D7}" srcId="{28016E70-FDBE-41D1-BE23-AD8B3A0F211A}" destId="{62293E81-6D27-4974-B7F4-5372059E51C9}" srcOrd="2" destOrd="0" parTransId="{E41527CB-0D52-48A5-8B6F-28638A2F1CAB}" sibTransId="{14D94FD1-FC38-48D8-B7E3-60C680A74292}"/>
    <dgm:cxn modelId="{27F75FFB-EA83-4C2D-AEB8-676943F9DA1B}" type="presOf" srcId="{044F2017-8032-490D-A7A3-86137640E59B}" destId="{2111F816-63D1-47C8-96DD-1E7154967F1D}" srcOrd="1" destOrd="0" presId="urn:microsoft.com/office/officeart/2005/8/layout/list1"/>
    <dgm:cxn modelId="{2C3CF57C-2A6E-4E22-8756-BC3C6F7DF99A}" type="presParOf" srcId="{0A1AD235-6FD3-4F48-A651-06C32F80DF3E}" destId="{209AE10B-9119-4024-B66F-273BF7166548}" srcOrd="0" destOrd="0" presId="urn:microsoft.com/office/officeart/2005/8/layout/list1"/>
    <dgm:cxn modelId="{ADF63BFE-E63B-458C-A8B4-A1874D0D5DF5}" type="presParOf" srcId="{209AE10B-9119-4024-B66F-273BF7166548}" destId="{166B311B-5DED-43E5-97DA-A7DECB796A2D}" srcOrd="0" destOrd="0" presId="urn:microsoft.com/office/officeart/2005/8/layout/list1"/>
    <dgm:cxn modelId="{6758EF09-A730-4473-98EB-B2C5B0D9E6CB}" type="presParOf" srcId="{209AE10B-9119-4024-B66F-273BF7166548}" destId="{2111F816-63D1-47C8-96DD-1E7154967F1D}" srcOrd="1" destOrd="0" presId="urn:microsoft.com/office/officeart/2005/8/layout/list1"/>
    <dgm:cxn modelId="{D8318564-BFFB-49BC-B9D5-C20D8855ECA4}" type="presParOf" srcId="{0A1AD235-6FD3-4F48-A651-06C32F80DF3E}" destId="{5597592D-29AA-4040-A16C-610C7ABA9BE6}" srcOrd="1" destOrd="0" presId="urn:microsoft.com/office/officeart/2005/8/layout/list1"/>
    <dgm:cxn modelId="{689647CD-FEC2-4E50-93F9-ADCD2CCF7ADB}" type="presParOf" srcId="{0A1AD235-6FD3-4F48-A651-06C32F80DF3E}" destId="{6C940585-008F-4931-BCAF-45BB2DBD808A}" srcOrd="2" destOrd="0" presId="urn:microsoft.com/office/officeart/2005/8/layout/list1"/>
    <dgm:cxn modelId="{DEE8989A-AC7C-4AB1-93E1-A0A61ADEC0B7}" type="presParOf" srcId="{0A1AD235-6FD3-4F48-A651-06C32F80DF3E}" destId="{E034079C-AB54-47BF-A792-E556CB028C58}" srcOrd="3" destOrd="0" presId="urn:microsoft.com/office/officeart/2005/8/layout/list1"/>
    <dgm:cxn modelId="{40DD6ECF-4CEF-47A2-B76E-F5FC794951B0}" type="presParOf" srcId="{0A1AD235-6FD3-4F48-A651-06C32F80DF3E}" destId="{B05D29BD-8C89-4D36-86D4-2302BB0FD595}" srcOrd="4" destOrd="0" presId="urn:microsoft.com/office/officeart/2005/8/layout/list1"/>
    <dgm:cxn modelId="{69071D65-EF21-45D8-B5CD-642458816D38}" type="presParOf" srcId="{B05D29BD-8C89-4D36-86D4-2302BB0FD595}" destId="{EC0896E8-29C6-4652-9707-2A0725A0512E}" srcOrd="0" destOrd="0" presId="urn:microsoft.com/office/officeart/2005/8/layout/list1"/>
    <dgm:cxn modelId="{DF982E70-6242-44CE-A8C4-9E6326860022}" type="presParOf" srcId="{B05D29BD-8C89-4D36-86D4-2302BB0FD595}" destId="{DA362E04-F24B-4733-9EA5-F8E2C9A8ECFC}" srcOrd="1" destOrd="0" presId="urn:microsoft.com/office/officeart/2005/8/layout/list1"/>
    <dgm:cxn modelId="{63B21866-E06C-4C7A-8C2C-95A4F043DF44}" type="presParOf" srcId="{0A1AD235-6FD3-4F48-A651-06C32F80DF3E}" destId="{F6F15754-DAE9-4BAC-95F7-CCDCCB2C4C74}" srcOrd="5" destOrd="0" presId="urn:microsoft.com/office/officeart/2005/8/layout/list1"/>
    <dgm:cxn modelId="{3A45F6EF-CAB2-491C-94A5-404C5C9ACA42}" type="presParOf" srcId="{0A1AD235-6FD3-4F48-A651-06C32F80DF3E}" destId="{6B4FAC0B-312B-45F4-ADF3-0D3AC45D79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5CD29-E69F-464D-9AF6-4CEFB301E514}" type="doc">
      <dgm:prSet loTypeId="urn:microsoft.com/office/officeart/2005/8/layout/default#1" loCatId="list" qsTypeId="urn:microsoft.com/office/officeart/2005/8/quickstyle/simple1#3" qsCatId="simple" csTypeId="urn:microsoft.com/office/officeart/2005/8/colors/colorful1#6" csCatId="colorful" phldr="1"/>
      <dgm:spPr/>
      <dgm:t>
        <a:bodyPr/>
        <a:lstStyle/>
        <a:p>
          <a:endParaRPr lang="en-IE"/>
        </a:p>
      </dgm:t>
    </dgm:pt>
    <dgm:pt modelId="{6CABC256-7D36-4DBC-9E30-31F1F0EC1216}">
      <dgm:prSet phldrT="[Text]"/>
      <dgm:spPr>
        <a:noFill/>
      </dgm:spPr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Simple Observation </a:t>
          </a:r>
          <a:r>
            <a:rPr lang="en-IE" dirty="0" smtClean="0">
              <a:solidFill>
                <a:schemeClr val="tx1"/>
              </a:solidFill>
            </a:rPr>
            <a:t>e.g. “There are many types of fruits, vegetables and animals present in the picture.” (F11)</a:t>
          </a:r>
          <a:endParaRPr lang="en-IE" dirty="0">
            <a:solidFill>
              <a:schemeClr val="tx1"/>
            </a:solidFill>
          </a:endParaRPr>
        </a:p>
      </dgm:t>
    </dgm:pt>
    <dgm:pt modelId="{D2F6B3CA-98FF-410D-B5D8-2222C76244D2}" type="parTrans" cxnId="{757FC1D3-FFD2-4A25-B7C2-A12D5BC1C58D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F629B665-7678-4618-8DF8-E9BFA0A7083F}" type="sibTrans" cxnId="{757FC1D3-FFD2-4A25-B7C2-A12D5BC1C58D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663652AA-21AC-4F96-B762-45D20748FF4F}">
      <dgm:prSet phldrT="[Text]"/>
      <dgm:spPr>
        <a:noFill/>
      </dgm:spPr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Complex Observation </a:t>
          </a:r>
          <a:r>
            <a:rPr lang="en-IE" dirty="0" smtClean="0">
              <a:solidFill>
                <a:schemeClr val="tx1"/>
              </a:solidFill>
            </a:rPr>
            <a:t>e.g. “Emerging from the doves are two hands, extending in either direction, holding bouquets of flowers.” (F14)</a:t>
          </a:r>
          <a:endParaRPr lang="en-IE" dirty="0">
            <a:solidFill>
              <a:schemeClr val="tx1"/>
            </a:solidFill>
          </a:endParaRPr>
        </a:p>
      </dgm:t>
    </dgm:pt>
    <dgm:pt modelId="{4E746F6D-D3CE-40F6-B83F-D631BCE27BF8}" type="parTrans" cxnId="{89E5C206-11B3-4FE7-9375-247EA4CF06FD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6FC57B7E-585B-4947-899B-EA62E45E2D6B}" type="sibTrans" cxnId="{89E5C206-11B3-4FE7-9375-247EA4CF06FD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99593FCF-9EC7-4AF0-869D-9CF36D75AE01}">
      <dgm:prSet phldrT="[Text]"/>
      <dgm:spPr>
        <a:noFill/>
      </dgm:spPr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Observation supported by information in the image </a:t>
          </a:r>
          <a:r>
            <a:rPr lang="en-IE" dirty="0" smtClean="0">
              <a:solidFill>
                <a:schemeClr val="tx1"/>
              </a:solidFill>
            </a:rPr>
            <a:t>e.g. “It looks like this is a tropical island as it is in the middle of the ocean and we can see palm trees.” (F3)</a:t>
          </a:r>
          <a:endParaRPr lang="en-IE" dirty="0">
            <a:solidFill>
              <a:schemeClr val="tx1"/>
            </a:solidFill>
          </a:endParaRPr>
        </a:p>
      </dgm:t>
    </dgm:pt>
    <dgm:pt modelId="{52F2A2F3-7BA8-4CA4-B69B-D9224BAE2118}" type="parTrans" cxnId="{A0F8B6D3-1494-4D28-A3BA-BF4A88AEC9F0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839768D7-76A2-425A-AD31-3D1381F4A06C}" type="sibTrans" cxnId="{A0F8B6D3-1494-4D28-A3BA-BF4A88AEC9F0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933988A5-AF97-4095-A961-B1E0C45715DA}">
      <dgm:prSet phldrT="[Text]"/>
      <dgm:spPr>
        <a:noFill/>
      </dgm:spPr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Observation supported by information outside the image, or prior knowledge </a:t>
          </a:r>
          <a:r>
            <a:rPr lang="en-IE" dirty="0" smtClean="0">
              <a:solidFill>
                <a:schemeClr val="tx1"/>
              </a:solidFill>
            </a:rPr>
            <a:t>e.g. “The symbol represents harmony, love and peace between human races, animals and nature.” (M33)</a:t>
          </a:r>
          <a:endParaRPr lang="en-IE" dirty="0">
            <a:solidFill>
              <a:schemeClr val="tx1"/>
            </a:solidFill>
          </a:endParaRPr>
        </a:p>
      </dgm:t>
    </dgm:pt>
    <dgm:pt modelId="{E6B0191A-7567-496B-A8F2-7729D444D7BD}" type="parTrans" cxnId="{0A0C4E00-F195-43EB-A2D6-B48AD022C0E2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AE36E504-F1A0-4F1A-A90B-58AA70F9456E}" type="sibTrans" cxnId="{0A0C4E00-F195-43EB-A2D6-B48AD022C0E2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E771BD77-5B58-4140-9508-09C01BA6FFEE}">
      <dgm:prSet phldrT="[Text]"/>
      <dgm:spPr>
        <a:noFill/>
      </dgm:spPr>
      <dgm:t>
        <a:bodyPr/>
        <a:lstStyle/>
        <a:p>
          <a:r>
            <a:rPr lang="en-IE" b="1" dirty="0" smtClean="0">
              <a:solidFill>
                <a:schemeClr val="tx1"/>
              </a:solidFill>
            </a:rPr>
            <a:t>Speculation </a:t>
          </a:r>
          <a:r>
            <a:rPr lang="en-IE" b="0" dirty="0" smtClean="0">
              <a:solidFill>
                <a:schemeClr val="tx1"/>
              </a:solidFill>
            </a:rPr>
            <a:t>e.g. “</a:t>
          </a:r>
          <a:r>
            <a:rPr lang="en-IE" dirty="0" smtClean="0">
              <a:solidFill>
                <a:schemeClr val="tx1"/>
              </a:solidFill>
            </a:rPr>
            <a:t>Perhaps this signifies that reality is never too far away.” (F11)</a:t>
          </a:r>
          <a:endParaRPr lang="en-IE" b="1" dirty="0">
            <a:solidFill>
              <a:schemeClr val="tx1"/>
            </a:solidFill>
          </a:endParaRPr>
        </a:p>
      </dgm:t>
    </dgm:pt>
    <dgm:pt modelId="{CF6F1CCA-3BD2-41DD-B57D-CBF0098DF722}" type="parTrans" cxnId="{A7FF00AA-4F69-47C6-93EA-6BC5BD5A0FEC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BF6861F6-2FEB-4FC6-AB61-DD7805B25685}" type="sibTrans" cxnId="{A7FF00AA-4F69-47C6-93EA-6BC5BD5A0FEC}">
      <dgm:prSet/>
      <dgm:spPr/>
      <dgm:t>
        <a:bodyPr/>
        <a:lstStyle/>
        <a:p>
          <a:endParaRPr lang="en-IE">
            <a:solidFill>
              <a:schemeClr val="tx1"/>
            </a:solidFill>
          </a:endParaRPr>
        </a:p>
      </dgm:t>
    </dgm:pt>
    <dgm:pt modelId="{5CBD54A5-6681-409D-B722-D39CB5A4FC28}" type="pres">
      <dgm:prSet presAssocID="{2CA5CD29-E69F-464D-9AF6-4CEFB301E5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5C73346-6EB9-4B5A-89BB-05370748E30D}" type="pres">
      <dgm:prSet presAssocID="{6CABC256-7D36-4DBC-9E30-31F1F0EC1216}" presName="node" presStyleLbl="node1" presStyleIdx="0" presStyleCnt="5" custScaleY="139160" custLinFactNeighborY="-40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8639529-25AA-4AC7-B7C9-41FD71EBEAC3}" type="pres">
      <dgm:prSet presAssocID="{F629B665-7678-4618-8DF8-E9BFA0A7083F}" presName="sibTrans" presStyleCnt="0"/>
      <dgm:spPr/>
      <dgm:t>
        <a:bodyPr/>
        <a:lstStyle/>
        <a:p>
          <a:endParaRPr lang="en-IE"/>
        </a:p>
      </dgm:t>
    </dgm:pt>
    <dgm:pt modelId="{759B82B7-1354-4296-9D73-32EB55727FF6}" type="pres">
      <dgm:prSet presAssocID="{663652AA-21AC-4F96-B762-45D20748FF4F}" presName="node" presStyleLbl="node1" presStyleIdx="1" presStyleCnt="5" custScaleY="13916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71460DE-4600-4FFF-8660-5BB9E6A34A2D}" type="pres">
      <dgm:prSet presAssocID="{6FC57B7E-585B-4947-899B-EA62E45E2D6B}" presName="sibTrans" presStyleCnt="0"/>
      <dgm:spPr/>
      <dgm:t>
        <a:bodyPr/>
        <a:lstStyle/>
        <a:p>
          <a:endParaRPr lang="en-IE"/>
        </a:p>
      </dgm:t>
    </dgm:pt>
    <dgm:pt modelId="{FFA32CF4-5BED-4D1B-9D11-766DAE855A50}" type="pres">
      <dgm:prSet presAssocID="{99593FCF-9EC7-4AF0-869D-9CF36D75AE01}" presName="node" presStyleLbl="node1" presStyleIdx="2" presStyleCnt="5" custScaleY="13916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ACAFBEC-85EC-4AF9-8B61-BBBBECDC7D6F}" type="pres">
      <dgm:prSet presAssocID="{839768D7-76A2-425A-AD31-3D1381F4A06C}" presName="sibTrans" presStyleCnt="0"/>
      <dgm:spPr/>
      <dgm:t>
        <a:bodyPr/>
        <a:lstStyle/>
        <a:p>
          <a:endParaRPr lang="en-IE"/>
        </a:p>
      </dgm:t>
    </dgm:pt>
    <dgm:pt modelId="{0C88D0B9-3CF3-4096-8A96-F45A27D3C72B}" type="pres">
      <dgm:prSet presAssocID="{933988A5-AF97-4095-A961-B1E0C45715DA}" presName="node" presStyleLbl="node1" presStyleIdx="3" presStyleCnt="5" custScaleY="13468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FD54D04-D83F-4A69-9C35-120A0E48723E}" type="pres">
      <dgm:prSet presAssocID="{AE36E504-F1A0-4F1A-A90B-58AA70F9456E}" presName="sibTrans" presStyleCnt="0"/>
      <dgm:spPr/>
      <dgm:t>
        <a:bodyPr/>
        <a:lstStyle/>
        <a:p>
          <a:endParaRPr lang="en-IE"/>
        </a:p>
      </dgm:t>
    </dgm:pt>
    <dgm:pt modelId="{307242C5-65C6-44FC-A82F-367FE20EB79F}" type="pres">
      <dgm:prSet presAssocID="{E771BD77-5B58-4140-9508-09C01BA6FFEE}" presName="node" presStyleLbl="node1" presStyleIdx="4" presStyleCnt="5" custScaleY="13468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9E5C206-11B3-4FE7-9375-247EA4CF06FD}" srcId="{2CA5CD29-E69F-464D-9AF6-4CEFB301E514}" destId="{663652AA-21AC-4F96-B762-45D20748FF4F}" srcOrd="1" destOrd="0" parTransId="{4E746F6D-D3CE-40F6-B83F-D631BCE27BF8}" sibTransId="{6FC57B7E-585B-4947-899B-EA62E45E2D6B}"/>
    <dgm:cxn modelId="{A7FF00AA-4F69-47C6-93EA-6BC5BD5A0FEC}" srcId="{2CA5CD29-E69F-464D-9AF6-4CEFB301E514}" destId="{E771BD77-5B58-4140-9508-09C01BA6FFEE}" srcOrd="4" destOrd="0" parTransId="{CF6F1CCA-3BD2-41DD-B57D-CBF0098DF722}" sibTransId="{BF6861F6-2FEB-4FC6-AB61-DD7805B25685}"/>
    <dgm:cxn modelId="{757FC1D3-FFD2-4A25-B7C2-A12D5BC1C58D}" srcId="{2CA5CD29-E69F-464D-9AF6-4CEFB301E514}" destId="{6CABC256-7D36-4DBC-9E30-31F1F0EC1216}" srcOrd="0" destOrd="0" parTransId="{D2F6B3CA-98FF-410D-B5D8-2222C76244D2}" sibTransId="{F629B665-7678-4618-8DF8-E9BFA0A7083F}"/>
    <dgm:cxn modelId="{23EE21FB-A739-4595-AB78-D7D938A0F9B1}" type="presOf" srcId="{6CABC256-7D36-4DBC-9E30-31F1F0EC1216}" destId="{35C73346-6EB9-4B5A-89BB-05370748E30D}" srcOrd="0" destOrd="0" presId="urn:microsoft.com/office/officeart/2005/8/layout/default#1"/>
    <dgm:cxn modelId="{DBE2D126-EE3C-433C-A1E4-9C576412FFFB}" type="presOf" srcId="{99593FCF-9EC7-4AF0-869D-9CF36D75AE01}" destId="{FFA32CF4-5BED-4D1B-9D11-766DAE855A50}" srcOrd="0" destOrd="0" presId="urn:microsoft.com/office/officeart/2005/8/layout/default#1"/>
    <dgm:cxn modelId="{CD2FF7BE-8C72-4EAC-B4DA-68C9929594D5}" type="presOf" srcId="{663652AA-21AC-4F96-B762-45D20748FF4F}" destId="{759B82B7-1354-4296-9D73-32EB55727FF6}" srcOrd="0" destOrd="0" presId="urn:microsoft.com/office/officeart/2005/8/layout/default#1"/>
    <dgm:cxn modelId="{AD070A09-9F5F-4DED-B004-518BBBC0C2BA}" type="presOf" srcId="{933988A5-AF97-4095-A961-B1E0C45715DA}" destId="{0C88D0B9-3CF3-4096-8A96-F45A27D3C72B}" srcOrd="0" destOrd="0" presId="urn:microsoft.com/office/officeart/2005/8/layout/default#1"/>
    <dgm:cxn modelId="{0A0C4E00-F195-43EB-A2D6-B48AD022C0E2}" srcId="{2CA5CD29-E69F-464D-9AF6-4CEFB301E514}" destId="{933988A5-AF97-4095-A961-B1E0C45715DA}" srcOrd="3" destOrd="0" parTransId="{E6B0191A-7567-496B-A8F2-7729D444D7BD}" sibTransId="{AE36E504-F1A0-4F1A-A90B-58AA70F9456E}"/>
    <dgm:cxn modelId="{8AFDB123-6F1A-41B2-AFC1-568B7C9A210C}" type="presOf" srcId="{E771BD77-5B58-4140-9508-09C01BA6FFEE}" destId="{307242C5-65C6-44FC-A82F-367FE20EB79F}" srcOrd="0" destOrd="0" presId="urn:microsoft.com/office/officeart/2005/8/layout/default#1"/>
    <dgm:cxn modelId="{A0F8B6D3-1494-4D28-A3BA-BF4A88AEC9F0}" srcId="{2CA5CD29-E69F-464D-9AF6-4CEFB301E514}" destId="{99593FCF-9EC7-4AF0-869D-9CF36D75AE01}" srcOrd="2" destOrd="0" parTransId="{52F2A2F3-7BA8-4CA4-B69B-D9224BAE2118}" sibTransId="{839768D7-76A2-425A-AD31-3D1381F4A06C}"/>
    <dgm:cxn modelId="{AD879595-64D2-4C01-AAFE-20028EF2CFFB}" type="presOf" srcId="{2CA5CD29-E69F-464D-9AF6-4CEFB301E514}" destId="{5CBD54A5-6681-409D-B722-D39CB5A4FC28}" srcOrd="0" destOrd="0" presId="urn:microsoft.com/office/officeart/2005/8/layout/default#1"/>
    <dgm:cxn modelId="{9D5CB105-4708-45F1-BA34-4F1A1CB8215E}" type="presParOf" srcId="{5CBD54A5-6681-409D-B722-D39CB5A4FC28}" destId="{35C73346-6EB9-4B5A-89BB-05370748E30D}" srcOrd="0" destOrd="0" presId="urn:microsoft.com/office/officeart/2005/8/layout/default#1"/>
    <dgm:cxn modelId="{0FA2EBBD-8274-4318-BC3F-046535D25A2E}" type="presParOf" srcId="{5CBD54A5-6681-409D-B722-D39CB5A4FC28}" destId="{F8639529-25AA-4AC7-B7C9-41FD71EBEAC3}" srcOrd="1" destOrd="0" presId="urn:microsoft.com/office/officeart/2005/8/layout/default#1"/>
    <dgm:cxn modelId="{B2FFA4F4-4431-45AA-A2B0-C18FA8FEA3E3}" type="presParOf" srcId="{5CBD54A5-6681-409D-B722-D39CB5A4FC28}" destId="{759B82B7-1354-4296-9D73-32EB55727FF6}" srcOrd="2" destOrd="0" presId="urn:microsoft.com/office/officeart/2005/8/layout/default#1"/>
    <dgm:cxn modelId="{D4B28BBB-7E92-4952-B72D-01BADA059CC3}" type="presParOf" srcId="{5CBD54A5-6681-409D-B722-D39CB5A4FC28}" destId="{C71460DE-4600-4FFF-8660-5BB9E6A34A2D}" srcOrd="3" destOrd="0" presId="urn:microsoft.com/office/officeart/2005/8/layout/default#1"/>
    <dgm:cxn modelId="{933FB007-0B02-4146-9139-3CE516A9BE1C}" type="presParOf" srcId="{5CBD54A5-6681-409D-B722-D39CB5A4FC28}" destId="{FFA32CF4-5BED-4D1B-9D11-766DAE855A50}" srcOrd="4" destOrd="0" presId="urn:microsoft.com/office/officeart/2005/8/layout/default#1"/>
    <dgm:cxn modelId="{9C746FB5-087E-4FF5-8655-45D0544CA425}" type="presParOf" srcId="{5CBD54A5-6681-409D-B722-D39CB5A4FC28}" destId="{AACAFBEC-85EC-4AF9-8B61-BBBBECDC7D6F}" srcOrd="5" destOrd="0" presId="urn:microsoft.com/office/officeart/2005/8/layout/default#1"/>
    <dgm:cxn modelId="{44632E5A-0466-49F5-AE83-34A24EB72B55}" type="presParOf" srcId="{5CBD54A5-6681-409D-B722-D39CB5A4FC28}" destId="{0C88D0B9-3CF3-4096-8A96-F45A27D3C72B}" srcOrd="6" destOrd="0" presId="urn:microsoft.com/office/officeart/2005/8/layout/default#1"/>
    <dgm:cxn modelId="{93597C6A-9158-444B-AB9D-C4C9E752087B}" type="presParOf" srcId="{5CBD54A5-6681-409D-B722-D39CB5A4FC28}" destId="{EFD54D04-D83F-4A69-9C35-120A0E48723E}" srcOrd="7" destOrd="0" presId="urn:microsoft.com/office/officeart/2005/8/layout/default#1"/>
    <dgm:cxn modelId="{907CC1BA-D510-4AD7-B2D8-6877A2D5BCA3}" type="presParOf" srcId="{5CBD54A5-6681-409D-B722-D39CB5A4FC28}" destId="{307242C5-65C6-44FC-A82F-367FE20EB79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9745EF-6D82-494A-A0BE-A38149EF97D4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4E0F56-7F8D-4062-B3B4-244F5463F99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 ASCENSION OF SIMÓN BOLÍVAR ON MOUNT JAMAICA</a:t>
            </a:r>
          </a:p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F2927-8E8B-4E14-B570-9B9DDAEE89F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F15B-98C7-414F-9390-F4BAC067D500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EE44-5AAE-42E0-8463-07E8706A679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F187-4D3F-4214-9F20-1E738BA82722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63D2-9E8B-4C6E-A172-599F2CB830F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B9CD-4E54-4C0F-BD46-0D34466F052E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825B-E7F6-4328-BF5D-BBD67FD7A87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C5EC-0026-40B9-A1FB-DABEB650EF27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1358-2AD0-4BCE-AC4E-2C02762DC1B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B0F9-EBA3-4CCB-A190-036F14D061FC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459C-270A-4A38-BBF4-8268EC91446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C474-AB55-40FA-86BC-4ECA9639046F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88DC-D3F0-4674-A0E3-9E8C6B1C278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D487-3438-4043-8F02-0336F9A96B85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F10B-64A2-4365-A39D-3B5FBA79F89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2B7D-00DF-492D-BF1F-7290E96B3AD2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ABD1-D0FB-4AE1-BDDD-5E8D934FC13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2B02-3DE1-4AAF-8BA9-D5E10AED772F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3C69-8ACA-4621-8E26-2FBC84D09D8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983F-DA03-45DA-903E-A37244A31DCE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F4ED-9D83-4F67-B22D-2ACFCB69DDB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302D-F006-4B34-96AA-A6BEE03341D5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EACF-E5D5-48B4-A8D7-FFA3B90ED44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CB0B94-E37F-4BDC-8F02-E4B843C293A9}" type="datetimeFigureOut">
              <a:rPr lang="en-IE"/>
              <a:pPr>
                <a:defRPr/>
              </a:pPr>
              <a:t>21/07/2015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144C6-6858-47F7-93CE-2D8DF5A085F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VTS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/>
              <a:t>School of Pharmacy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Least beneficial aspect</a:t>
            </a:r>
            <a:endParaRPr lang="en-GB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IE" sz="2000" smtClean="0"/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“The first session of VTS, none of the paintings were linked to pharmacy”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“The size of the group was too large. The size of the group for the gallery i.e. 7-8 people was better as it put more pressure on everyone to speak up and voice their opinion”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“After a full hour of discussing what we thought was happening, we weren’t told what was actually going on in the images, therefore I didn’t find that this was beneficial”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“Completely unnecessary exercise. Gained nothing”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“In general, the workshops were not beneficial”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“Eating into more time on an already very heavy schedule”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000" i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smtClean="0"/>
              <a:t>Suggestions for the future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More feedback on how to apply what we learn clinically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More communication and dialogue scenarios to be used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Feedback to see if we were right with the interpretation!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Smaller groups so everyone’s idea can be heard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I liked how they were run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Start with 1st year students</a:t>
            </a:r>
          </a:p>
          <a:p>
            <a:pPr eaLnBrk="1" hangingPunct="1">
              <a:lnSpc>
                <a:spcPct val="80000"/>
              </a:lnSpc>
            </a:pPr>
            <a:endParaRPr lang="en-IE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IE" smtClean="0"/>
              <a:t>Other information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The teamwork aspect benefited everyone – it was great that anyone could give their opinion, no matter what it was.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More pictures/videos in session as otherwise I felt I was getting bored of analysing the same picture for so long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smtClean="0"/>
              <a:t>The Glucksman visit was very pharmacy-relevant. However, some of the art pieces in the class sessions didn’t spark my interest</a:t>
            </a:r>
            <a:endParaRPr lang="en-GB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to role of pharmacist</a:t>
            </a:r>
            <a:endParaRPr lang="en-GB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IE" sz="1800" b="1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IE" sz="1800" b="1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IE" sz="1800" b="1"/>
              <a:t>No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Useless exercise. Did not teach communication, only how to analyse artistic interpretations.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It hasn’t changed my view as to the role of a pharmacist.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People’s feelings and interpreting them are important but at the end of the day, it is the clinical knowledge which is paramount.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160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IE" sz="1800" b="1"/>
              <a:t>Yes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It shows that we must take time to properly survey a situation and that how we deal with someone can vary person to person.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I will apply it regularly to my judgement of patients i.e. don’t judge without looking closely at someone/a situation. It’s important not to look at the individual medicines in a prescription in isolation, but as a whole and not rushing to make a judgement about what someone might have without thinking it through.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Absolutely. These workshops have completely opened up my mind and have allowed me to assess situations in a whole other level. I feel confident that I would be able to tackle these situations now.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A glance at a patient/prescription isn’t sufficient in making a complete evaluation.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1600"/>
              <a:t>You can’t base your impression of a patient solely on first impressions. It is important to take other people’s point of view into consideration. There are many ways to communicate.</a:t>
            </a:r>
            <a:endParaRPr lang="en-GB" sz="160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187450" y="1341438"/>
            <a:ext cx="525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  <a:latin typeface="Calibri" pitchFamily="34" charset="0"/>
              </a:rPr>
              <a:t>Yes=37</a:t>
            </a:r>
            <a:r>
              <a:rPr lang="en-US">
                <a:latin typeface="Calibri" pitchFamily="34" charset="0"/>
              </a:rPr>
              <a:t>                      </a:t>
            </a:r>
            <a:r>
              <a:rPr lang="en-US">
                <a:solidFill>
                  <a:srgbClr val="FF3300"/>
                </a:solidFill>
                <a:latin typeface="Calibri" pitchFamily="34" charset="0"/>
              </a:rPr>
              <a:t>No=4 </a:t>
            </a:r>
            <a:r>
              <a:rPr lang="en-US">
                <a:latin typeface="Calibri" pitchFamily="34" charset="0"/>
              </a:rPr>
              <a:t>                 </a:t>
            </a:r>
            <a:r>
              <a:rPr lang="en-US">
                <a:solidFill>
                  <a:srgbClr val="FF9933"/>
                </a:solidFill>
                <a:latin typeface="Calibri" pitchFamily="34" charset="0"/>
              </a:rPr>
              <a:t>Unsure=2</a:t>
            </a:r>
            <a:endParaRPr lang="en-GB">
              <a:solidFill>
                <a:srgbClr val="FF9933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“Looking process”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3000" smtClean="0"/>
              <a:t>Students were asked, following the Art Gallery Visit, what they had learned about their “looking process” through engagement in the VTS workshops.</a:t>
            </a:r>
          </a:p>
          <a:p>
            <a:pPr eaLnBrk="1" hangingPunct="1"/>
            <a:r>
              <a:rPr lang="en-IE" sz="3000" smtClean="0"/>
              <a:t>The main themes that emerged were:</a:t>
            </a:r>
          </a:p>
          <a:p>
            <a:pPr lvl="1" eaLnBrk="1" hangingPunct="1"/>
            <a:r>
              <a:rPr lang="en-IE" sz="2600" smtClean="0"/>
              <a:t>Not to judge based on first impressions</a:t>
            </a:r>
          </a:p>
          <a:p>
            <a:pPr lvl="1" eaLnBrk="1" hangingPunct="1"/>
            <a:r>
              <a:rPr lang="en-IE" sz="2600" smtClean="0"/>
              <a:t>To look deeper and assess the situation before making a judgement</a:t>
            </a:r>
          </a:p>
          <a:p>
            <a:pPr lvl="1" eaLnBrk="1" hangingPunct="1"/>
            <a:r>
              <a:rPr lang="en-IE" sz="2600" smtClean="0"/>
              <a:t>Listen to other people’s opinions and interpretations</a:t>
            </a:r>
          </a:p>
          <a:p>
            <a:pPr lvl="1" eaLnBrk="1" hangingPunct="1"/>
            <a:endParaRPr lang="en-IE" sz="2600" smtClean="0"/>
          </a:p>
          <a:p>
            <a:pPr lvl="1" eaLnBrk="1" hangingPunct="1"/>
            <a:endParaRPr lang="en-IE" sz="2600" smtClean="0"/>
          </a:p>
          <a:p>
            <a:pPr lvl="1" eaLnBrk="1" hangingPunct="1"/>
            <a:endParaRPr lang="en-IE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Students’ Perceptions of the VTS Course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3</a:t>
            </a:r>
            <a:r>
              <a:rPr lang="en-IE" baseline="30000" smtClean="0"/>
              <a:t>rd</a:t>
            </a:r>
            <a:r>
              <a:rPr lang="en-IE" smtClean="0"/>
              <a:t> year undergraduate pharmacy students (n=45)</a:t>
            </a:r>
          </a:p>
          <a:p>
            <a:pPr eaLnBrk="1" hangingPunct="1"/>
            <a:r>
              <a:rPr lang="en-IE" smtClean="0"/>
              <a:t>3 x 1 hour classroom based sessions (Oct/Nov ‘12) (n=~22 per group)</a:t>
            </a:r>
          </a:p>
          <a:p>
            <a:pPr eaLnBrk="1" hangingPunct="1"/>
            <a:r>
              <a:rPr lang="en-IE" smtClean="0"/>
              <a:t>1 x  Gallery visit (Jan ‘13)</a:t>
            </a:r>
          </a:p>
          <a:p>
            <a:pPr eaLnBrk="1" hangingPunct="1"/>
            <a:r>
              <a:rPr lang="en-IE" smtClean="0"/>
              <a:t>Facilitated (2 per session): Katie Ryan, Mairead O’Grady and Suzanne McCarthy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Method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IE" smtClean="0"/>
              <a:t>VTS Classroom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8"/>
            <a:ext cx="7488238" cy="47132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Session 1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VTS discussion on pre-VTS image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VTS discussion on image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Session 2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VTS discussion on image 3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VTS discussion on image 4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Videos: Alone (depression) and Age Action</a:t>
            </a: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Session 3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VTS discussion on image 3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VTS discussion on image 4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IE" dirty="0" smtClean="0"/>
              <a:t>Videos: Role play in pharmacy (good and bad practice/interpersonal communication/observational skills)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81075"/>
            <a:ext cx="22320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1628775"/>
            <a:ext cx="18716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urrin, female with cane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997200"/>
            <a:ext cx="16541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Barney, Tina The Son (sharper)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5084763"/>
            <a:ext cx="15478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2276475"/>
            <a:ext cx="14732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VTS Glucksman Gallery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Class divided into 2 groups, each visiting on separate weeks; visit for 2 hours</a:t>
            </a:r>
          </a:p>
          <a:p>
            <a:pPr eaLnBrk="1" hangingPunct="1"/>
            <a:r>
              <a:rPr lang="en-IE" smtClean="0"/>
              <a:t>Groups subdivided into 3 groups ~7/8 per group</a:t>
            </a:r>
          </a:p>
          <a:p>
            <a:pPr eaLnBrk="1" hangingPunct="1"/>
            <a:r>
              <a:rPr lang="en-IE" smtClean="0"/>
              <a:t>VTS discussion: 2 images </a:t>
            </a:r>
          </a:p>
          <a:p>
            <a:pPr eaLnBrk="1" hangingPunct="1"/>
            <a:r>
              <a:rPr lang="en-IE" smtClean="0"/>
              <a:t>1 image: written exercise</a:t>
            </a:r>
          </a:p>
          <a:p>
            <a:pPr eaLnBrk="1" hangingPunct="1"/>
            <a:endParaRPr lang="en-IE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Post-VTS Evaluation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Written exercise from the Glucksman</a:t>
            </a:r>
          </a:p>
          <a:p>
            <a:pPr eaLnBrk="1" hangingPunct="1"/>
            <a:r>
              <a:rPr lang="en-IE" smtClean="0"/>
              <a:t>Written exercise (electronic): same image from pre-VTS</a:t>
            </a:r>
          </a:p>
          <a:p>
            <a:pPr eaLnBrk="1" hangingPunct="1"/>
            <a:r>
              <a:rPr lang="en-IE" smtClean="0"/>
              <a:t>Use of modified rubric to analyse data</a:t>
            </a:r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Evaluation Sheet completed by students</a:t>
            </a:r>
          </a:p>
          <a:p>
            <a:pPr eaLnBrk="1" hangingPunct="1">
              <a:buFont typeface="Arial" charset="0"/>
              <a:buNone/>
            </a:pPr>
            <a:endParaRPr lang="en-IE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Analysis of Pre- and Post-tests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79388" y="1557338"/>
            <a:ext cx="2736850" cy="2303462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276600" y="1557338"/>
            <a:ext cx="2735263" cy="2303462"/>
          </a:xfrm>
          <a:prstGeom prst="rect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692275" y="4149725"/>
            <a:ext cx="2808288" cy="2232025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787900" y="4149725"/>
            <a:ext cx="2736850" cy="2232025"/>
          </a:xfrm>
          <a:prstGeom prst="rect">
            <a:avLst/>
          </a:prstGeom>
          <a:noFill/>
          <a:ln w="635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300788" y="1557338"/>
            <a:ext cx="2735262" cy="230346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268413"/>
            <a:ext cx="48244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Pre-test                 Post-test</a:t>
            </a:r>
            <a:endParaRPr lang="en-GB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86275" y="1196975"/>
            <a:ext cx="4657725" cy="4525963"/>
          </a:xfr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381750"/>
            <a:ext cx="63388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661025"/>
            <a:ext cx="72040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949950"/>
            <a:ext cx="63388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beneficial aspect</a:t>
            </a:r>
            <a:endParaRPr lang="en-GB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IE" sz="2000" i="1" smtClean="0"/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“Forcing yourself to observe and analyse a picture in order to find meaning in it”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“Gaining confidence in front of my peers will increase my confidence with the public and my communication skills”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“Hearing people’s different opinions to the same visual”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“Hearing the views of other people’s interpretations in comparison to my own views”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“I found discussing the images as a group most beneficial as it made me think of things I never would have thought of if someone hadn’t suggested it. Also, the analysing of pictures on my own made me think more”</a:t>
            </a:r>
          </a:p>
          <a:p>
            <a:pPr eaLnBrk="1" hangingPunct="1">
              <a:lnSpc>
                <a:spcPct val="80000"/>
              </a:lnSpc>
            </a:pPr>
            <a:r>
              <a:rPr lang="en-IE" sz="2000" i="1" smtClean="0"/>
              <a:t>“Forced me to see my career choice in a different manner”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000" i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766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VTS</vt:lpstr>
      <vt:lpstr>Overview</vt:lpstr>
      <vt:lpstr>Method</vt:lpstr>
      <vt:lpstr>VTS Classroom Sessions</vt:lpstr>
      <vt:lpstr>VTS Glucksman Gallery</vt:lpstr>
      <vt:lpstr>Post-VTS Evaluation</vt:lpstr>
      <vt:lpstr>Analysis of Pre- and Post-tests</vt:lpstr>
      <vt:lpstr>Pre-test                 Post-test</vt:lpstr>
      <vt:lpstr>Most beneficial aspect</vt:lpstr>
      <vt:lpstr>Least beneficial aspect</vt:lpstr>
      <vt:lpstr>Slide 11</vt:lpstr>
      <vt:lpstr>Application to role of pharmacist</vt:lpstr>
      <vt:lpstr>“Looking process”</vt:lpstr>
      <vt:lpstr>Students’ Perceptions of the VTS Course</vt:lpstr>
    </vt:vector>
  </TitlesOfParts>
  <Company>University College Cork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VTS</dc:title>
  <dc:creator>smccarthy</dc:creator>
  <cp:lastModifiedBy>Sioban</cp:lastModifiedBy>
  <cp:revision>9</cp:revision>
  <dcterms:created xsi:type="dcterms:W3CDTF">2013-03-22T16:31:38Z</dcterms:created>
  <dcterms:modified xsi:type="dcterms:W3CDTF">2015-07-20T23:51:30Z</dcterms:modified>
</cp:coreProperties>
</file>