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60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F0"/>
    <a:srgbClr val="FFB500"/>
    <a:srgbClr val="003C6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14" autoAdjust="0"/>
    <p:restoredTop sz="94660"/>
  </p:normalViewPr>
  <p:slideViewPr>
    <p:cSldViewPr snapToGrid="0">
      <p:cViewPr>
        <p:scale>
          <a:sx n="75" d="100"/>
          <a:sy n="75" d="100"/>
        </p:scale>
        <p:origin x="-792" y="-8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292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D51EE8-9DC0-4E7D-916A-09EBE0B84E1A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12208B4-462E-477B-9860-BB5F5FF28E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251CD2-7F2C-4DCC-B96F-B2A9CE538809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E0A0114-FBB7-4D6A-9AD2-78C939BF5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72238" y="1576388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148513" y="425450"/>
            <a:ext cx="10810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299200" y="4125913"/>
            <a:ext cx="2587625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1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607300" y="1576388"/>
            <a:ext cx="622300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69063" y="884238"/>
            <a:ext cx="6223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/>
          <p:cNvPicPr>
            <a:picLocks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8286750" y="884238"/>
            <a:ext cx="6223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/>
          </p:cNvPicPr>
          <p:nvPr userDrawn="1"/>
        </p:nvPicPr>
        <p:blipFill>
          <a:blip r:embed="rId8"/>
          <a:srcRect t="26051"/>
          <a:stretch>
            <a:fillRect/>
          </a:stretch>
        </p:blipFill>
        <p:spPr bwMode="auto">
          <a:xfrm>
            <a:off x="600075" y="525463"/>
            <a:ext cx="359886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/>
          </p:cNvPicPr>
          <p:nvPr userDrawn="1"/>
        </p:nvPicPr>
        <p:blipFill>
          <a:blip r:embed="rId9"/>
          <a:srcRect t="10368" b="22058"/>
          <a:stretch>
            <a:fillRect/>
          </a:stretch>
        </p:blipFill>
        <p:spPr bwMode="auto">
          <a:xfrm>
            <a:off x="4605338" y="2686050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/>
          </p:cNvPicPr>
          <p:nvPr userDrawn="1"/>
        </p:nvPicPr>
        <p:blipFill>
          <a:blip r:embed="rId10"/>
          <a:srcRect t="25423" b="9221"/>
          <a:stretch>
            <a:fillRect/>
          </a:stretch>
        </p:blipFill>
        <p:spPr bwMode="auto">
          <a:xfrm>
            <a:off x="4605338" y="525463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4391526"/>
            <a:ext cx="5486400" cy="949290"/>
          </a:xfr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5538414"/>
            <a:ext cx="3348318" cy="620338"/>
          </a:xfrm>
        </p:spPr>
        <p:txBody>
          <a:bodyPr/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 userDrawn="1"/>
        </p:nvSpPr>
        <p:spPr>
          <a:xfrm>
            <a:off x="7843838" y="212725"/>
            <a:ext cx="1057275" cy="10572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4788" y="6205538"/>
            <a:ext cx="109378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B1192-927C-4C3F-8273-93DCFFD67864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http://www.ucc.ie/en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992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EC26B-2A6C-4823-BBAC-381943D54D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4788" y="6205538"/>
            <a:ext cx="109378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8"/>
          <p:cNvSpPr/>
          <p:nvPr userDrawn="1"/>
        </p:nvSpPr>
        <p:spPr>
          <a:xfrm>
            <a:off x="7843838" y="212725"/>
            <a:ext cx="1057275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3885" y="1760764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5" y="2710415"/>
            <a:ext cx="3954029" cy="35845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17971" y="1771649"/>
            <a:ext cx="3954029" cy="776971"/>
          </a:xfrm>
          <a:solidFill>
            <a:srgbClr val="003C69"/>
          </a:solidFill>
        </p:spPr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6"/>
          </p:nvPr>
        </p:nvSpPr>
        <p:spPr>
          <a:xfrm>
            <a:off x="613888" y="2718020"/>
            <a:ext cx="3962193" cy="35845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4F86-FB96-48A4-903A-577C3715B723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http://www.ucc.ie/en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6457950" y="6356350"/>
            <a:ext cx="992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FB5F9-214C-4FC2-BC1B-C3EBDF8B66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7843838" y="212725"/>
            <a:ext cx="1057275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4788" y="6205538"/>
            <a:ext cx="109378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5AE95-778D-4B47-BE06-B86ACB488EA1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http://www.ucc.ie/en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992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531A-D153-4925-8CBA-A0EFC7460F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4788" y="6205538"/>
            <a:ext cx="109378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5FBB9-D342-40EA-B8F5-F0AD4B44AC8B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http://www.ucc.ie/en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992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BB38A-D133-484D-AB6A-BFF575966E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4788" y="6205538"/>
            <a:ext cx="109378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C873C-808D-48F1-936E-143380BEE3A2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http://www.ucc.ie/en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992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78EE2-D33C-4B1F-8CD2-8C119CD315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4788" y="6205538"/>
            <a:ext cx="109378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solidFill>
            <a:srgbClr val="FFB500"/>
          </a:solidFill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5B61C-27AA-43FD-ACA6-889740963F65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http://www.ucc.ie/en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984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8F6D3-76D5-4C7B-BA04-0EB40663CB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4788" y="6205538"/>
            <a:ext cx="109378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/>
          <p:nvPr userDrawn="1"/>
        </p:nvSpPr>
        <p:spPr>
          <a:xfrm>
            <a:off x="7843838" y="212725"/>
            <a:ext cx="1057275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1825626"/>
            <a:ext cx="6822016" cy="41749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6896B-6B5A-4BC2-968A-5FCD5F40232A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http://www.ucc.ie/en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9850" y="6356350"/>
            <a:ext cx="1030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D2F8D-E4AF-4E53-BCFC-0C0BDB903F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4788" y="6205538"/>
            <a:ext cx="109378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solidFill>
            <a:srgbClr val="FFB500"/>
          </a:solidFill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B7FA9-9AF8-4349-B4FC-B7A70EB2A1BB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http://www.ucc.ie/en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9842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ADF49-638C-44CC-86BF-C835F3ED5F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4788" y="6205538"/>
            <a:ext cx="109378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 rot="5400000">
            <a:off x="6192838" y="3378200"/>
            <a:ext cx="4376738" cy="107473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8"/>
          <p:cNvSpPr/>
          <p:nvPr userDrawn="1"/>
        </p:nvSpPr>
        <p:spPr>
          <a:xfrm>
            <a:off x="7843838" y="212725"/>
            <a:ext cx="1057275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3D764-E206-4033-A559-7FC85AC3C8D5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http://www.ucc.ie/en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992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45CBE-6A63-4A88-B4DE-4B897AFBFD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6375" y="6205538"/>
            <a:ext cx="10922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 rot="5400000">
            <a:off x="6192838" y="3378200"/>
            <a:ext cx="4376738" cy="107473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8"/>
          <p:cNvSpPr/>
          <p:nvPr userDrawn="1"/>
        </p:nvSpPr>
        <p:spPr>
          <a:xfrm>
            <a:off x="7843838" y="212725"/>
            <a:ext cx="1057275" cy="1057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13210-3892-4793-AFBD-A5C4CBBFBBA1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http://www.ucc.ie/en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992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978B-6868-443D-9D93-E15B28EF66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6375" y="6205538"/>
            <a:ext cx="10922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/>
          <p:nvPr userDrawn="1"/>
        </p:nvSpPr>
        <p:spPr>
          <a:xfrm rot="5400000">
            <a:off x="6192838" y="3378200"/>
            <a:ext cx="4376738" cy="1074737"/>
          </a:xfrm>
          <a:prstGeom prst="rect">
            <a:avLst/>
          </a:prstGeom>
          <a:solidFill>
            <a:srgbClr val="EFEFF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8"/>
          <p:cNvSpPr/>
          <p:nvPr userDrawn="1"/>
        </p:nvSpPr>
        <p:spPr>
          <a:xfrm>
            <a:off x="7843838" y="212725"/>
            <a:ext cx="1057275" cy="10572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2"/>
            <a:ext cx="6822017" cy="43768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BC573-0F50-4861-A014-6F66E1909B0B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http://www.ucc.ie/en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992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DF770-0806-4D93-AE86-650BA9D975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 userDrawn="1"/>
        </p:nvSpPr>
        <p:spPr>
          <a:xfrm>
            <a:off x="7843838" y="212725"/>
            <a:ext cx="1057275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4788" y="6205538"/>
            <a:ext cx="109378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932FA-170D-4C46-9492-CE9C7F4D070D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http://www.ucc.ie/en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992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54B7F-F6FC-4B81-A798-9BE1967F3A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 userDrawn="1"/>
        </p:nvSpPr>
        <p:spPr>
          <a:xfrm>
            <a:off x="7843838" y="212725"/>
            <a:ext cx="1057275" cy="10572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4788" y="6205538"/>
            <a:ext cx="109378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5372" y="1727651"/>
            <a:ext cx="2554964" cy="4216400"/>
          </a:xfrm>
          <a:noFill/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DEAD9-8CB6-417B-B965-2EC98969A341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http://www.ucc.ie/en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992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9E43D-7731-4F52-A855-D14D0447F8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 userDrawn="1"/>
        </p:nvSpPr>
        <p:spPr>
          <a:xfrm>
            <a:off x="7843838" y="212725"/>
            <a:ext cx="1057275" cy="10572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824788" y="6205538"/>
            <a:ext cx="109378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2159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11504" y="1727200"/>
            <a:ext cx="2588831" cy="4216400"/>
          </a:xfrm>
          <a:noFill/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9A187-EEA2-4D74-B2AE-B8892149F719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http://www.ucc.ie/en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457950" y="6356350"/>
            <a:ext cx="9921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B76A8-6D52-4401-BEAE-D804DBB6F5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08713" y="1727200"/>
            <a:ext cx="26924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1"/>
          <p:cNvSpPr/>
          <p:nvPr userDrawn="1"/>
        </p:nvSpPr>
        <p:spPr>
          <a:xfrm>
            <a:off x="7843838" y="212725"/>
            <a:ext cx="1057275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824788" y="6205538"/>
            <a:ext cx="1093787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651"/>
            <a:ext cx="5486400" cy="41996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212726"/>
            <a:ext cx="6822017" cy="1057274"/>
          </a:xfrm>
          <a:solidFill>
            <a:srgbClr val="EFEFF0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F6E6-0E19-42C8-914E-2777CF9ED5EA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http://www.ucc.ie/en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10048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10B42-91B2-4995-B771-88EDC730BA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299200" y="4133850"/>
            <a:ext cx="25860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2609"/>
            <a:ext cx="6094880" cy="2956391"/>
          </a:xfrm>
          <a:solidFill>
            <a:srgbClr val="FFB500"/>
          </a:solidFill>
        </p:spPr>
        <p:txBody>
          <a:bodyPr anchor="t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9985"/>
            <a:ext cx="6094880" cy="109901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5FE17-160D-45E7-B488-A5A887D7DDB1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http://www.ucc.ie/en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1770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1770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66DB78-7646-4442-9398-7D5910A19B7D}" type="datetimeFigureOut">
              <a:rPr lang="en-GB"/>
              <a:pPr>
                <a:defRPr/>
              </a:pPr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http://www.ucc.ie/en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DD0BCD-577C-4126-8D06-03B67E65FC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Verdana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ctrTitle"/>
          </p:nvPr>
        </p:nvSpPr>
        <p:spPr>
          <a:xfrm>
            <a:off x="327025" y="4391025"/>
            <a:ext cx="5902325" cy="457200"/>
          </a:xfrm>
        </p:spPr>
        <p:txBody>
          <a:bodyPr/>
          <a:lstStyle/>
          <a:p>
            <a:r>
              <a:rPr lang="en-GB" sz="2400" smtClean="0"/>
              <a:t>VTS summary – School of Pharmacy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27025" y="4902200"/>
            <a:ext cx="3349625" cy="62071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err="1" smtClean="0"/>
              <a:t>Dr.</a:t>
            </a:r>
            <a:r>
              <a:rPr lang="en-GB" dirty="0" smtClean="0"/>
              <a:t> Katie Ryan - July 2 2015</a:t>
            </a:r>
            <a:endParaRPr lang="en-GB" dirty="0"/>
          </a:p>
        </p:txBody>
      </p:sp>
      <p:pic>
        <p:nvPicPr>
          <p:cNvPr id="21507" name="Picture 3" descr="E4274_Pharmacy Logo_RGB_hi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63" y="5578475"/>
            <a:ext cx="4033837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138" y="5303838"/>
            <a:ext cx="208121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200"/>
            <a:ext cx="5060950" cy="42164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 dirty="0"/>
              <a:t>Delivered to </a:t>
            </a:r>
            <a:r>
              <a:rPr lang="en-IE" sz="1600" dirty="0" err="1" smtClean="0"/>
              <a:t>BPharm</a:t>
            </a:r>
            <a:r>
              <a:rPr lang="en-IE" sz="1600" dirty="0" smtClean="0"/>
              <a:t> </a:t>
            </a:r>
            <a:r>
              <a:rPr lang="en-IE" sz="1600" dirty="0"/>
              <a:t>3 (</a:t>
            </a:r>
            <a:r>
              <a:rPr lang="en-IE" sz="1600" dirty="0" smtClean="0"/>
              <a:t>2012-2013 &amp; 2013-2014)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 smtClean="0"/>
              <a:t>Module: PF3106 – Clinical Practice I</a:t>
            </a:r>
            <a:endParaRPr lang="en-IE" sz="12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/>
              <a:t>45 </a:t>
            </a:r>
            <a:r>
              <a:rPr lang="en-IE" sz="1200" dirty="0" smtClean="0"/>
              <a:t>students (2012-2013), 53 students (2013-2014)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 smtClean="0"/>
              <a:t>3 x 1h VTS sessions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 err="1" smtClean="0"/>
              <a:t>Glucksman</a:t>
            </a:r>
            <a:r>
              <a:rPr lang="en-IE" sz="1200" dirty="0" smtClean="0"/>
              <a:t> gallery exhibition</a:t>
            </a:r>
            <a:r>
              <a:rPr lang="en-IE" sz="1200" dirty="0"/>
              <a:t> visit</a:t>
            </a:r>
            <a:r>
              <a:rPr lang="en-IE" sz="1200" dirty="0" smtClean="0"/>
              <a:t> “The experience of illness in Art” (2012-2013)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 dirty="0" smtClean="0"/>
              <a:t>Research a</a:t>
            </a:r>
            <a:r>
              <a:rPr lang="en-IE" sz="1600" dirty="0"/>
              <a:t>ssessment </a:t>
            </a:r>
            <a:r>
              <a:rPr lang="en-IE" sz="1600" dirty="0" smtClean="0"/>
              <a:t>(2012-2013)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 smtClean="0"/>
              <a:t>Pre- &amp; post-test evaluation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 smtClean="0"/>
              <a:t>Questionnaire of attitudes &amp; thematic analysis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 dirty="0" smtClean="0"/>
              <a:t>Poster presentation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 smtClean="0"/>
              <a:t>“Visual </a:t>
            </a:r>
            <a:r>
              <a:rPr lang="en-IE" sz="1200" dirty="0"/>
              <a:t>Thinking Strategies as </a:t>
            </a:r>
            <a:r>
              <a:rPr lang="en-IE" sz="1200" dirty="0" smtClean="0"/>
              <a:t>a teaching and learning </a:t>
            </a:r>
            <a:r>
              <a:rPr lang="en-IE" sz="1200" dirty="0"/>
              <a:t>tool to develop pharmacy </a:t>
            </a:r>
            <a:r>
              <a:rPr lang="en-IE" sz="1200" dirty="0" smtClean="0"/>
              <a:t>students’ skills </a:t>
            </a:r>
            <a:r>
              <a:rPr lang="en-IE" sz="1200" dirty="0"/>
              <a:t>in the affective </a:t>
            </a:r>
            <a:r>
              <a:rPr lang="en-IE" sz="1200" dirty="0" smtClean="0"/>
              <a:t>domain”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 smtClean="0"/>
              <a:t>International </a:t>
            </a:r>
            <a:r>
              <a:rPr lang="en-IE" sz="1200" dirty="0"/>
              <a:t>Pharmaceutical Federation (</a:t>
            </a:r>
            <a:r>
              <a:rPr lang="en-IE" sz="1200" dirty="0" smtClean="0"/>
              <a:t>FIP), World </a:t>
            </a:r>
            <a:r>
              <a:rPr lang="en-IE" sz="1200" dirty="0"/>
              <a:t>Congress of Pharmacy and Pharmaceutical </a:t>
            </a:r>
            <a:r>
              <a:rPr lang="en-IE" sz="1200" dirty="0" smtClean="0"/>
              <a:t>Sciences, Dublin Sept 2013. 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28650" y="212725"/>
            <a:ext cx="6821488" cy="1057275"/>
          </a:xfrm>
        </p:spPr>
        <p:txBody>
          <a:bodyPr/>
          <a:lstStyle/>
          <a:p>
            <a:r>
              <a:rPr lang="en-IE" smtClean="0"/>
              <a:t>BPharm 3</a:t>
            </a:r>
          </a:p>
        </p:txBody>
      </p:sp>
      <p:pic>
        <p:nvPicPr>
          <p:cNvPr id="22531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7050" y="1727200"/>
            <a:ext cx="3459163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27200"/>
            <a:ext cx="5060950" cy="42164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 dirty="0"/>
              <a:t>Delivered to </a:t>
            </a:r>
            <a:r>
              <a:rPr lang="en-IE" sz="1600" dirty="0" err="1" smtClean="0"/>
              <a:t>BPharm</a:t>
            </a:r>
            <a:r>
              <a:rPr lang="en-IE" sz="1600" dirty="0" smtClean="0"/>
              <a:t> 1 </a:t>
            </a:r>
            <a:r>
              <a:rPr lang="en-IE" sz="1600" dirty="0"/>
              <a:t>(</a:t>
            </a:r>
            <a:r>
              <a:rPr lang="en-IE" sz="1600" dirty="0" smtClean="0"/>
              <a:t>2014-2015)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 smtClean="0"/>
              <a:t>Module: PF1011 – Pharmacy Practice I</a:t>
            </a:r>
            <a:endParaRPr lang="en-IE" sz="1200" dirty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 smtClean="0"/>
              <a:t>65 students</a:t>
            </a:r>
            <a:r>
              <a:rPr lang="en-IE" sz="1200" dirty="0"/>
              <a:t> </a:t>
            </a:r>
            <a:r>
              <a:rPr lang="en-IE" sz="1200" dirty="0" smtClean="0"/>
              <a:t>(2014-2015</a:t>
            </a:r>
            <a:r>
              <a:rPr lang="en-IE" sz="1200" dirty="0"/>
              <a:t>)</a:t>
            </a:r>
            <a:endParaRPr lang="en-IE" sz="1200" dirty="0" smtClean="0"/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/>
              <a:t>4</a:t>
            </a:r>
            <a:r>
              <a:rPr lang="en-IE" sz="1200" dirty="0" smtClean="0"/>
              <a:t> VTS sessions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 smtClean="0"/>
              <a:t>1 session using poetry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 dirty="0" smtClean="0"/>
              <a:t>Research assessment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 smtClean="0"/>
              <a:t>Shown 6 x images of pigmented lesions and asked to assign benign or malignant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 smtClean="0"/>
              <a:t>Match skin disorder description with images of dermatological conditions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 smtClean="0"/>
              <a:t>Questionnaire of attitudes &amp; thematic analysis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IE" sz="1600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600" dirty="0" smtClean="0"/>
              <a:t>Poster presentation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 smtClean="0"/>
              <a:t>“</a:t>
            </a:r>
            <a:r>
              <a:rPr lang="en-IE" altLang="en-US" sz="1200" dirty="0"/>
              <a:t>Using Art and Poetry to Develop Observation and Thinking Skills in Undergraduate Pharmacy </a:t>
            </a:r>
            <a:r>
              <a:rPr lang="en-IE" altLang="en-US" sz="1200" dirty="0" smtClean="0"/>
              <a:t>Students</a:t>
            </a:r>
            <a:r>
              <a:rPr lang="en-IE" sz="1200" dirty="0" smtClean="0"/>
              <a:t>”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 smtClean="0"/>
              <a:t>European Conference on Scholarship of Teaching &amp; Learning (Euro SOTL), Cork June 2015.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IE" sz="1200" dirty="0" smtClean="0"/>
              <a:t>Awarded best poster prize. 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28650" y="212725"/>
            <a:ext cx="6821488" cy="1057275"/>
          </a:xfrm>
        </p:spPr>
        <p:txBody>
          <a:bodyPr/>
          <a:lstStyle/>
          <a:p>
            <a:r>
              <a:rPr lang="en-IE" smtClean="0"/>
              <a:t>BPharm 1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9550" y="1371600"/>
            <a:ext cx="3854450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C Branded Template Traditional Ratio2013">
  <a:themeElements>
    <a:clrScheme name="UC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C69"/>
      </a:accent1>
      <a:accent2>
        <a:srgbClr val="CE222C"/>
      </a:accent2>
      <a:accent3>
        <a:srgbClr val="BBBCBC"/>
      </a:accent3>
      <a:accent4>
        <a:srgbClr val="FFB500"/>
      </a:accent4>
      <a:accent5>
        <a:srgbClr val="69B3E7"/>
      </a:accent5>
      <a:accent6>
        <a:srgbClr val="74AA50"/>
      </a:accent6>
      <a:hlink>
        <a:srgbClr val="C6893F"/>
      </a:hlink>
      <a:folHlink>
        <a:srgbClr val="7566DC"/>
      </a:folHlink>
    </a:clrScheme>
    <a:fontScheme name="UCC 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4ADAA851-3C50-435C-8D35-7A3FE90B677A}" vid="{C90C547B-2A2A-4A95-AA93-3E36506A6A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UCC Branded Template Traditional Ratio2013</Template>
  <TotalTime>44</TotalTime>
  <Words>175</Words>
  <Application>Microsoft Office PowerPoint</Application>
  <PresentationFormat>On-screen Show (4:3)</PresentationFormat>
  <Paragraphs>32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18</vt:i4>
      </vt:variant>
      <vt:variant>
        <vt:lpstr>Slide Titles</vt:lpstr>
      </vt:variant>
      <vt:variant>
        <vt:i4>3</vt:i4>
      </vt:variant>
    </vt:vector>
  </HeadingPairs>
  <TitlesOfParts>
    <vt:vector size="24" baseType="lpstr">
      <vt:lpstr>Verdana</vt:lpstr>
      <vt:lpstr>Arial</vt:lpstr>
      <vt:lpstr>Calibri</vt:lpstr>
      <vt:lpstr>UCC Branded Template Traditional Ratio2013</vt:lpstr>
      <vt:lpstr>UCC Branded Template Traditional Ratio2013</vt:lpstr>
      <vt:lpstr>UCC Branded Template Traditional Ratio2013</vt:lpstr>
      <vt:lpstr>UCC Branded Template Traditional Ratio2013</vt:lpstr>
      <vt:lpstr>UCC Branded Template Traditional Ratio2013</vt:lpstr>
      <vt:lpstr>UCC Branded Template Traditional Ratio2013</vt:lpstr>
      <vt:lpstr>UCC Branded Template Traditional Ratio2013</vt:lpstr>
      <vt:lpstr>UCC Branded Template Traditional Ratio2013</vt:lpstr>
      <vt:lpstr>UCC Branded Template Traditional Ratio2013</vt:lpstr>
      <vt:lpstr>UCC Branded Template Traditional Ratio2013</vt:lpstr>
      <vt:lpstr>UCC Branded Template Traditional Ratio2013</vt:lpstr>
      <vt:lpstr>UCC Branded Template Traditional Ratio2013</vt:lpstr>
      <vt:lpstr>UCC Branded Template Traditional Ratio2013</vt:lpstr>
      <vt:lpstr>UCC Branded Template Traditional Ratio2013</vt:lpstr>
      <vt:lpstr>UCC Branded Template Traditional Ratio2013</vt:lpstr>
      <vt:lpstr>UCC Branded Template Traditional Ratio2013</vt:lpstr>
      <vt:lpstr>UCC Branded Template Traditional Ratio2013</vt:lpstr>
      <vt:lpstr>UCC Branded Template Traditional Ratio2013</vt:lpstr>
      <vt:lpstr>VTS summary – School of Pharmacy</vt:lpstr>
      <vt:lpstr>BPharm 3</vt:lpstr>
      <vt:lpstr>BPharm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katieryan</dc:creator>
  <cp:lastModifiedBy>Sioban</cp:lastModifiedBy>
  <cp:revision>14</cp:revision>
  <dcterms:created xsi:type="dcterms:W3CDTF">2014-09-16T16:28:28Z</dcterms:created>
  <dcterms:modified xsi:type="dcterms:W3CDTF">2015-07-06T17:58:54Z</dcterms:modified>
</cp:coreProperties>
</file>