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264" r:id="rId3"/>
    <p:sldId id="281" r:id="rId4"/>
    <p:sldId id="277" r:id="rId5"/>
    <p:sldId id="288" r:id="rId6"/>
    <p:sldId id="278" r:id="rId7"/>
    <p:sldId id="279" r:id="rId8"/>
    <p:sldId id="266" r:id="rId9"/>
    <p:sldId id="282" r:id="rId10"/>
    <p:sldId id="283" r:id="rId11"/>
    <p:sldId id="284" r:id="rId12"/>
    <p:sldId id="285" r:id="rId13"/>
    <p:sldId id="287" r:id="rId14"/>
    <p:sldId id="286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96" y="-24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2/27/2014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2/27/2014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D3-B21C-44A5-B112-096C4377DAFC}" type="datetime1">
              <a:rPr lang="en-US" smtClean="0"/>
              <a:t>2/27/2014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CA02-F6EA-4D33-8706-73F91D4334DD}" type="datetime1">
              <a:rPr lang="en-US" smtClean="0"/>
              <a:t>2/27/2014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194-B20D-4753-8417-A9B81123D9FA}" type="datetime1">
              <a:rPr lang="en-US" smtClean="0"/>
              <a:t>2/27/2014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A5C-E54C-4CEE-AE2E-394D9B037A98}" type="datetime1">
              <a:rPr lang="en-US" smtClean="0"/>
              <a:t>2/27/2014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C65-639D-42BA-9A9C-83F82E21FB8F}" type="datetime1">
              <a:rPr lang="en-US" smtClean="0"/>
              <a:t>2/27/2014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4655-FAF3-4ED2-8DC7-64BBD0736C78}" type="datetime1">
              <a:rPr lang="en-US" smtClean="0"/>
              <a:t>2/27/2014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CB5B-596E-4657-BA73-6D992B54C80E}" type="datetime1">
              <a:rPr lang="en-US" smtClean="0"/>
              <a:t>2/27/2014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6A5-A970-445C-8061-E4A576722A58}" type="datetime1">
              <a:rPr lang="en-US" smtClean="0"/>
              <a:t>2/27/2014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F88-C523-41E8-9427-551B58B2C0CD}" type="datetime1">
              <a:rPr lang="en-US" smtClean="0"/>
              <a:t>2/27/2014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68675BB-F2B7-4A71-B29A-C674644DB196}" type="datetime1">
              <a:rPr lang="en-US" smtClean="0"/>
              <a:t>2/27/2014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 smtClean="0"/>
              <a:t>Improving Conceptualization Teaching &amp; Learning Skills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8826" y="1124744"/>
            <a:ext cx="6696744" cy="230453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ambria" panose="02040503050406030204" pitchFamily="18" charset="0"/>
              </a:rPr>
              <a:t>Improving </a:t>
            </a:r>
            <a:r>
              <a:rPr lang="en-GB" b="1" dirty="0" smtClean="0">
                <a:latin typeface="Cambria" panose="02040503050406030204" pitchFamily="18" charset="0"/>
              </a:rPr>
              <a:t>Conceptualization</a:t>
            </a:r>
            <a:br>
              <a:rPr lang="en-GB" b="1" dirty="0" smtClean="0">
                <a:latin typeface="Cambria" panose="02040503050406030204" pitchFamily="18" charset="0"/>
              </a:rPr>
            </a:br>
            <a:r>
              <a:rPr lang="en-GB" b="1" dirty="0" smtClean="0">
                <a:latin typeface="Cambria" panose="02040503050406030204" pitchFamily="18" charset="0"/>
              </a:rPr>
              <a:t>Skills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6180" y="3356992"/>
            <a:ext cx="7848872" cy="57606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Traditional Challenge </a:t>
            </a:r>
            <a:r>
              <a:rPr lang="en-GB" dirty="0">
                <a:latin typeface="Cambria" panose="02040503050406030204" pitchFamily="18" charset="0"/>
              </a:rPr>
              <a:t>in Data Modelling </a:t>
            </a:r>
            <a:r>
              <a:rPr lang="en-GB" dirty="0" smtClean="0">
                <a:latin typeface="Cambria" panose="02040503050406030204" pitchFamily="18" charset="0"/>
              </a:rPr>
              <a:t>Learning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65939" y="4293096"/>
            <a:ext cx="3960440" cy="2016224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Laleh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Kasraian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BIS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PhD Candidate – 3</a:t>
            </a:r>
            <a:r>
              <a:rPr lang="en-US" sz="1800" b="1" baseline="30000" dirty="0">
                <a:solidFill>
                  <a:schemeClr val="accent2">
                    <a:lumMod val="50000"/>
                  </a:schemeClr>
                </a:solidFill>
              </a:rPr>
              <a:t>rd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Year</a:t>
            </a:r>
          </a:p>
          <a:p>
            <a:pPr algn="ctr"/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l.Kasraian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@ umail.ucc.ie</a:t>
            </a:r>
          </a:p>
          <a:p>
            <a:pPr algn="ctr"/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IE" sz="1800" dirty="0" smtClean="0">
                <a:solidFill>
                  <a:schemeClr val="accent2">
                    <a:lumMod val="50000"/>
                  </a:schemeClr>
                </a:solidFill>
              </a:rPr>
              <a:t>27</a:t>
            </a:r>
            <a:r>
              <a:rPr lang="en-IE" sz="1800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IE" sz="1800" dirty="0" smtClean="0">
                <a:solidFill>
                  <a:schemeClr val="accent2">
                    <a:lumMod val="50000"/>
                  </a:schemeClr>
                </a:solidFill>
              </a:rPr>
              <a:t> February 2014</a:t>
            </a:r>
            <a:endParaRPr lang="en-IE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IE" sz="1800" dirty="0"/>
          </a:p>
        </p:txBody>
      </p:sp>
      <p:pic>
        <p:nvPicPr>
          <p:cNvPr id="2050" name="Picture 2" descr="C:\Users\111220155.BIS.037\AppData\Local\Microsoft\Windows\Temporary Internet Files\Content.IE5\ZDFRFXRL\MP90007278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02" y="4077072"/>
            <a:ext cx="5328592" cy="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286100" y="144056"/>
            <a:ext cx="7848872" cy="28803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75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Teaching and Learning for Graduate Studies (PG6003)</a:t>
            </a:r>
            <a:endParaRPr lang="en-I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7AA3-0368-4AA6-8963-F3835A16EE2C}" type="datetime1">
              <a:rPr lang="en-US" smtClean="0"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IE" smtClean="0"/>
              <a:t>10</a:t>
            </a:fld>
            <a:endParaRPr lang="en-IE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89756" y="116632"/>
            <a:ext cx="11986818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Proposed Method – Students’ Active Participation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at tutoring sessions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405780" y="1052736"/>
            <a:ext cx="8280920" cy="223224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93712" y="1196752"/>
            <a:ext cx="9401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Bolding the  main key concepts  via each </a:t>
            </a:r>
            <a:r>
              <a:rPr lang="en-US" dirty="0"/>
              <a:t>technical narrative </a:t>
            </a:r>
            <a:r>
              <a:rPr lang="en-US" dirty="0" smtClean="0"/>
              <a:t>context as starting point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Then, asking the students to </a:t>
            </a:r>
            <a:r>
              <a:rPr lang="en-US" dirty="0"/>
              <a:t>write down the bolded concepts as </a:t>
            </a:r>
            <a:r>
              <a:rPr lang="en-US" dirty="0" smtClean="0"/>
              <a:t>assumptions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Categorizing the derived main key concepts at  </a:t>
            </a:r>
            <a:r>
              <a:rPr lang="en-US" dirty="0"/>
              <a:t>next step </a:t>
            </a:r>
            <a:endParaRPr lang="en-US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Classifying </a:t>
            </a:r>
            <a:r>
              <a:rPr lang="en-US" dirty="0"/>
              <a:t>the </a:t>
            </a:r>
            <a:r>
              <a:rPr lang="en-US" dirty="0" smtClean="0"/>
              <a:t>other concepts </a:t>
            </a:r>
            <a:r>
              <a:rPr lang="en-US" dirty="0"/>
              <a:t>as subordinate </a:t>
            </a:r>
            <a:r>
              <a:rPr lang="en-US" dirty="0" smtClean="0"/>
              <a:t>key levels </a:t>
            </a:r>
            <a:r>
              <a:rPr lang="en-US" dirty="0"/>
              <a:t>of </a:t>
            </a:r>
            <a:r>
              <a:rPr lang="en-US" dirty="0" smtClean="0"/>
              <a:t>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Drawing out the </a:t>
            </a:r>
            <a:r>
              <a:rPr lang="en-US" dirty="0"/>
              <a:t>relationship between those main levels of concepts </a:t>
            </a:r>
            <a:r>
              <a:rPr lang="en-US" dirty="0" smtClean="0"/>
              <a:t>through a simple diagram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Finally, requesting  students to </a:t>
            </a:r>
            <a:r>
              <a:rPr lang="en-US" dirty="0"/>
              <a:t>find out the place of subordinate </a:t>
            </a:r>
            <a:r>
              <a:rPr lang="en-US" dirty="0"/>
              <a:t>key comments and </a:t>
            </a:r>
            <a:r>
              <a:rPr lang="en-US" dirty="0" smtClean="0"/>
              <a:t>the relationships </a:t>
            </a:r>
            <a:r>
              <a:rPr lang="en-US" dirty="0" smtClean="0"/>
              <a:t>through </a:t>
            </a:r>
            <a:r>
              <a:rPr lang="en-US" dirty="0"/>
              <a:t>the </a:t>
            </a:r>
            <a:r>
              <a:rPr lang="en-US" dirty="0" smtClean="0"/>
              <a:t>pointed  </a:t>
            </a:r>
            <a:r>
              <a:rPr lang="en-US" dirty="0"/>
              <a:t>simple </a:t>
            </a:r>
            <a:r>
              <a:rPr lang="en-US" dirty="0" smtClean="0"/>
              <a:t>diagram which finally they can identify the “</a:t>
            </a:r>
            <a:r>
              <a:rPr lang="en-US" dirty="0"/>
              <a:t>Entity Relationship </a:t>
            </a:r>
            <a:r>
              <a:rPr lang="en-US" dirty="0" smtClean="0"/>
              <a:t>Conceptual  model” </a:t>
            </a:r>
            <a:r>
              <a:rPr lang="en-US" dirty="0"/>
              <a:t>as  final resolution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69" y="3570625"/>
            <a:ext cx="2422005" cy="28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1"/>
          </p:cNvSpPr>
          <p:nvPr>
            <p:ph type="title"/>
          </p:nvPr>
        </p:nvSpPr>
        <p:spPr>
          <a:xfrm>
            <a:off x="369777" y="8400"/>
            <a:ext cx="7632848" cy="780504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Interventions &amp; Evidence</a:t>
            </a:r>
            <a:endParaRPr lang="en-US" sz="4900" b="1" dirty="0">
              <a:solidFill>
                <a:schemeClr val="accent4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239794" y="764704"/>
            <a:ext cx="7992890" cy="396044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75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Repeating the  mentioned </a:t>
            </a:r>
            <a:r>
              <a:rPr lang="en-US" dirty="0"/>
              <a:t>phases as an iterative manner </a:t>
            </a:r>
            <a:r>
              <a:rPr lang="en-US" dirty="0" smtClean="0"/>
              <a:t>for  problem-based narratives</a:t>
            </a:r>
          </a:p>
          <a:p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Students’ active participation simultaneously  and </a:t>
            </a:r>
            <a:r>
              <a:rPr lang="en-US" dirty="0"/>
              <a:t>step by </a:t>
            </a:r>
            <a:r>
              <a:rPr lang="en-US" dirty="0" smtClean="0"/>
              <a:t>step with tutors whom could  easily </a:t>
            </a:r>
            <a:r>
              <a:rPr lang="en-US" dirty="0"/>
              <a:t>traced </a:t>
            </a:r>
            <a:r>
              <a:rPr lang="en-US" dirty="0" smtClean="0"/>
              <a:t>their activities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Providing richer </a:t>
            </a:r>
            <a:r>
              <a:rPr lang="en-US" dirty="0"/>
              <a:t>problem </a:t>
            </a:r>
            <a:r>
              <a:rPr lang="en-US" dirty="0" smtClean="0"/>
              <a:t>contexts with </a:t>
            </a:r>
            <a:r>
              <a:rPr lang="en-US" dirty="0"/>
              <a:t>no bolded key </a:t>
            </a:r>
            <a:r>
              <a:rPr lang="en-US" dirty="0" smtClean="0"/>
              <a:t>concepts  </a:t>
            </a:r>
            <a:r>
              <a:rPr lang="en-US" dirty="0"/>
              <a:t>where students needed to analyze and visualize the concepts by </a:t>
            </a:r>
            <a:r>
              <a:rPr lang="en-US" dirty="0" smtClean="0"/>
              <a:t>themselves</a:t>
            </a:r>
            <a:endParaRPr lang="en-US" dirty="0"/>
          </a:p>
          <a:p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Surprisingly </a:t>
            </a:r>
            <a:r>
              <a:rPr lang="en-GB" dirty="0"/>
              <a:t>the students were able to apply </a:t>
            </a:r>
            <a:r>
              <a:rPr lang="en-GB" dirty="0" smtClean="0"/>
              <a:t>the practiced and proposed method and the knowledge they gained  at  </a:t>
            </a:r>
            <a:r>
              <a:rPr lang="en-GB" dirty="0"/>
              <a:t>the mentioned </a:t>
            </a:r>
            <a:r>
              <a:rPr lang="en-GB" dirty="0" smtClean="0"/>
              <a:t>situations</a:t>
            </a:r>
            <a:endParaRPr lang="en-GB" dirty="0"/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7807" y="472376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GB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evidence of their understanding of </a:t>
            </a:r>
            <a:r>
              <a:rPr lang="en-GB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whole </a:t>
            </a:r>
            <a:r>
              <a:rPr lang="en-GB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processes </a:t>
            </a:r>
            <a:r>
              <a:rPr lang="en-GB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was </a:t>
            </a:r>
            <a:r>
              <a:rPr lang="en-GB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presented and introduced as a method to reach </a:t>
            </a:r>
            <a:r>
              <a:rPr lang="en-GB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conceptual </a:t>
            </a:r>
            <a:r>
              <a:rPr lang="en-GB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model as final </a:t>
            </a:r>
            <a:r>
              <a:rPr lang="en-GB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resolution …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7AA3-0368-4AA6-8963-F3835A16EE2C}" type="datetime1">
              <a:rPr lang="en-US" smtClean="0"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IE" smtClean="0"/>
              <a:t>12</a:t>
            </a:fld>
            <a:endParaRPr lang="en-IE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333772" y="229644"/>
            <a:ext cx="7632848" cy="6790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References</a:t>
            </a:r>
            <a:endParaRPr lang="en-US" sz="4900" b="1" dirty="0">
              <a:solidFill>
                <a:schemeClr val="accent4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269320" y="1196752"/>
            <a:ext cx="8280920" cy="4464496"/>
          </a:xfrm>
          <a:prstGeom prst="rect">
            <a:avLst/>
          </a:prstGeom>
        </p:spPr>
        <p:txBody>
          <a:bodyPr vert="horz" lIns="121899" tIns="60949" rIns="121899" bIns="60949" rtlCol="0" anchor="b">
            <a:normAutofit lnSpcReduction="1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200" dirty="0" err="1">
                <a:latin typeface="Cambria" pitchFamily="18" charset="0"/>
                <a:cs typeface="Arial" pitchFamily="34" charset="0"/>
              </a:rPr>
              <a:t>Arnheim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, R. (1969). </a:t>
            </a:r>
            <a:r>
              <a:rPr lang="en-IE" sz="2200" i="1" dirty="0">
                <a:latin typeface="Cambria" pitchFamily="18" charset="0"/>
                <a:cs typeface="Arial" pitchFamily="34" charset="0"/>
              </a:rPr>
              <a:t>Visual thinking.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 University of California Pr</a:t>
            </a:r>
            <a:r>
              <a:rPr lang="en-IE" sz="2200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endParaRPr lang="en-US" sz="2200" dirty="0">
              <a:latin typeface="Cambria" pitchFamily="18" charset="0"/>
              <a:cs typeface="Arial" pitchFamily="34" charset="0"/>
            </a:endParaRPr>
          </a:p>
          <a:p>
            <a:r>
              <a:rPr lang="en-IE" sz="2200" dirty="0" err="1">
                <a:latin typeface="Cambria" pitchFamily="18" charset="0"/>
                <a:cs typeface="Arial" pitchFamily="34" charset="0"/>
              </a:rPr>
              <a:t>Bonwell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, C. C., &amp; </a:t>
            </a:r>
            <a:r>
              <a:rPr lang="en-IE" sz="2200" dirty="0" err="1">
                <a:latin typeface="Cambria" pitchFamily="18" charset="0"/>
                <a:cs typeface="Arial" pitchFamily="34" charset="0"/>
              </a:rPr>
              <a:t>Eison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, J. (1991). </a:t>
            </a:r>
            <a:r>
              <a:rPr lang="en-IE" sz="2200" i="1" dirty="0">
                <a:latin typeface="Cambria" pitchFamily="18" charset="0"/>
                <a:cs typeface="Arial" pitchFamily="34" charset="0"/>
              </a:rPr>
              <a:t>Active learning: Creating excitement in the classroom.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 Washington, DC: School of Education and Human Development, George Washington University</a:t>
            </a:r>
            <a:r>
              <a:rPr lang="en-IE" sz="2200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endParaRPr lang="en-US" sz="2200" dirty="0">
              <a:latin typeface="Cambria" pitchFamily="18" charset="0"/>
              <a:cs typeface="Arial" pitchFamily="34" charset="0"/>
            </a:endParaRPr>
          </a:p>
          <a:p>
            <a:r>
              <a:rPr lang="en-IE" sz="2200" dirty="0" err="1">
                <a:latin typeface="Cambria" pitchFamily="18" charset="0"/>
                <a:cs typeface="Arial" pitchFamily="34" charset="0"/>
              </a:rPr>
              <a:t>Deza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, M., &amp; </a:t>
            </a:r>
            <a:r>
              <a:rPr lang="en-IE" sz="2200" dirty="0" err="1">
                <a:latin typeface="Cambria" pitchFamily="18" charset="0"/>
                <a:cs typeface="Arial" pitchFamily="34" charset="0"/>
              </a:rPr>
              <a:t>Deza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, E. (2009). </a:t>
            </a:r>
            <a:r>
              <a:rPr lang="en-IE" sz="2200" i="1" dirty="0" err="1">
                <a:latin typeface="Cambria" pitchFamily="18" charset="0"/>
                <a:cs typeface="Arial" pitchFamily="34" charset="0"/>
              </a:rPr>
              <a:t>Encyclopedia</a:t>
            </a:r>
            <a:r>
              <a:rPr lang="en-IE" sz="2200" i="1" dirty="0">
                <a:latin typeface="Cambria" pitchFamily="18" charset="0"/>
                <a:cs typeface="Arial" pitchFamily="34" charset="0"/>
              </a:rPr>
              <a:t> of distances.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 Berlin Heidelberg: Springer </a:t>
            </a:r>
            <a:r>
              <a:rPr lang="en-IE" sz="2200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endParaRPr lang="en-US" sz="2200" dirty="0">
              <a:latin typeface="Cambria" pitchFamily="18" charset="0"/>
              <a:cs typeface="Arial" pitchFamily="34" charset="0"/>
            </a:endParaRPr>
          </a:p>
          <a:p>
            <a:r>
              <a:rPr lang="en-IE" sz="2200" dirty="0">
                <a:latin typeface="Cambria" pitchFamily="18" charset="0"/>
                <a:cs typeface="Arial" pitchFamily="34" charset="0"/>
              </a:rPr>
              <a:t>Felder, R. M. (2010). Are learning styles </a:t>
            </a:r>
            <a:r>
              <a:rPr lang="en-IE" sz="2200" dirty="0" smtClean="0">
                <a:latin typeface="Cambria" pitchFamily="18" charset="0"/>
                <a:cs typeface="Arial" pitchFamily="34" charset="0"/>
              </a:rPr>
              <a:t>invalid. </a:t>
            </a:r>
            <a:r>
              <a:rPr lang="en-IE" sz="2200" i="1" dirty="0">
                <a:latin typeface="Cambria" pitchFamily="18" charset="0"/>
                <a:cs typeface="Arial" pitchFamily="34" charset="0"/>
              </a:rPr>
              <a:t>On-Course Newsletter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, 1-7</a:t>
            </a:r>
            <a:r>
              <a:rPr lang="en-IE" sz="2200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endParaRPr lang="en-US" sz="2200" dirty="0">
              <a:latin typeface="Cambria" pitchFamily="18" charset="0"/>
              <a:cs typeface="Arial" pitchFamily="34" charset="0"/>
            </a:endParaRPr>
          </a:p>
          <a:p>
            <a:r>
              <a:rPr lang="en-IE" sz="2200" dirty="0" err="1">
                <a:latin typeface="Cambria" pitchFamily="18" charset="0"/>
                <a:cs typeface="Arial" pitchFamily="34" charset="0"/>
              </a:rPr>
              <a:t>Hauswirth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, M. (2012). Moving from Visualization for Teaching to Visualization for Learning. </a:t>
            </a:r>
            <a:r>
              <a:rPr lang="en-IE" sz="2200" i="1" dirty="0">
                <a:latin typeface="Cambria" pitchFamily="18" charset="0"/>
                <a:cs typeface="Arial" pitchFamily="34" charset="0"/>
              </a:rPr>
              <a:t>CSERC Visualization Workshop</a:t>
            </a:r>
            <a:r>
              <a:rPr lang="en-IE" sz="2200" dirty="0">
                <a:latin typeface="Cambria" pitchFamily="18" charset="0"/>
                <a:cs typeface="Arial" pitchFamily="34" charset="0"/>
              </a:rPr>
              <a:t>.</a:t>
            </a:r>
            <a:endParaRPr lang="en-US" sz="2200" dirty="0">
              <a:latin typeface="Cambria" pitchFamily="18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30262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1"/>
          </p:cNvSpPr>
          <p:nvPr>
            <p:ph type="title"/>
          </p:nvPr>
        </p:nvSpPr>
        <p:spPr>
          <a:xfrm>
            <a:off x="837828" y="1844824"/>
            <a:ext cx="7416824" cy="252028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Thanks For Your Patience</a:t>
            </a:r>
            <a:b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Any Questions?</a:t>
            </a:r>
            <a:b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3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77788" y="548680"/>
            <a:ext cx="3672408" cy="7805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Agenda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133055" y="1484784"/>
            <a:ext cx="8496944" cy="45365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850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Data Modeling Processes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Main Objective - Recognizing Key Concepts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Visual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Active Learning</a:t>
            </a:r>
          </a:p>
          <a:p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Proposed Method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Interventions and Evidence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References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52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B8AD-E4D0-4BA0-9EAF-544B5324D9C1}" type="datetime1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Improving Conceptualization Teaching &amp; Learning Skills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IE" smtClean="0"/>
              <a:t>3</a:t>
            </a:fld>
            <a:endParaRPr lang="en-IE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549796" y="260648"/>
            <a:ext cx="7200800" cy="780504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half" idx="4294967295"/>
          </p:nvPr>
        </p:nvSpPr>
        <p:spPr>
          <a:xfrm>
            <a:off x="621804" y="1340768"/>
            <a:ext cx="6264696" cy="5040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Tutoring </a:t>
            </a:r>
            <a:r>
              <a:rPr lang="en-US" dirty="0"/>
              <a:t>“Data Modeling and Database systems</a:t>
            </a:r>
            <a:r>
              <a:rPr lang="en-US" dirty="0" smtClean="0"/>
              <a:t>” for students at  postgraduate </a:t>
            </a:r>
            <a:r>
              <a:rPr lang="en-US" dirty="0"/>
              <a:t>level 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r>
              <a:rPr lang="en-US" b="1" dirty="0" smtClean="0"/>
              <a:t>Towards the resolution - Main steps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Learning </a:t>
            </a:r>
            <a:r>
              <a:rPr lang="en-US" dirty="0"/>
              <a:t>how to solve the received problem as a narrative </a:t>
            </a:r>
            <a:r>
              <a:rPr lang="en-US" dirty="0" smtClean="0"/>
              <a:t>context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Specifying </a:t>
            </a:r>
            <a:r>
              <a:rPr lang="en-US" dirty="0"/>
              <a:t>the main issues of the problem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Being </a:t>
            </a:r>
            <a:r>
              <a:rPr lang="en-US" dirty="0"/>
              <a:t>able to solve the pointed problem by designing (visualizing) a conceptual model as the final resolution</a:t>
            </a:r>
            <a:endParaRPr lang="en-US" dirty="0" smtClean="0"/>
          </a:p>
          <a:p>
            <a:pPr marL="426645" lvl="1" indent="0">
              <a:buNone/>
            </a:pPr>
            <a:endParaRPr lang="en-US" dirty="0" smtClean="0"/>
          </a:p>
        </p:txBody>
      </p:sp>
      <p:graphicFrame>
        <p:nvGraphicFramePr>
          <p:cNvPr id="17" name="Content Placeholder 5" descr="Sample table with 3 columns, 4 rows" title="Table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91065768"/>
              </p:ext>
            </p:extLst>
          </p:nvPr>
        </p:nvGraphicFramePr>
        <p:xfrm>
          <a:off x="6886500" y="1484784"/>
          <a:ext cx="4976811" cy="2413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8937"/>
                <a:gridCol w="1658937"/>
                <a:gridCol w="1658937"/>
              </a:tblGrid>
              <a:tr h="603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 anchor="ctr"/>
                </a:tc>
              </a:tr>
              <a:tr h="60325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ISBP</a:t>
                      </a:r>
                      <a:r>
                        <a:rPr lang="en-US" b="1" dirty="0" smtClean="0"/>
                        <a:t> 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 anchor="ctr"/>
                </a:tc>
              </a:tr>
              <a:tr h="60325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EBus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194-B20D-4753-8417-A9B81123D9FA}" type="datetime1">
              <a:rPr lang="en-US" smtClean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Improving Conceptualization Teaching &amp; Learning Skills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IE" smtClean="0"/>
              <a:t>4</a:t>
            </a:fld>
            <a:endParaRPr lang="en-IE" dirty="0"/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549796" y="260648"/>
            <a:ext cx="7488832" cy="7805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Data Modeling Processes</a:t>
            </a:r>
            <a:endParaRPr lang="en-US" sz="4900" b="1" dirty="0">
              <a:solidFill>
                <a:schemeClr val="accent4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124744"/>
            <a:ext cx="788714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7787" y="1844824"/>
            <a:ext cx="7747867" cy="29523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With reference to </a:t>
            </a:r>
            <a:r>
              <a:rPr lang="en-US" sz="2600" dirty="0"/>
              <a:t>teaching and </a:t>
            </a:r>
            <a:r>
              <a:rPr lang="en-US" sz="2600" dirty="0" smtClean="0"/>
              <a:t>learning literature review and researches;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200" b="1" dirty="0" smtClean="0"/>
              <a:t>How </a:t>
            </a:r>
            <a:r>
              <a:rPr lang="en-US" sz="3200" b="1" dirty="0"/>
              <a:t>tutors may assist  students to improve their skills to recognize </a:t>
            </a:r>
            <a:r>
              <a:rPr lang="en-US" sz="3200" b="1" dirty="0" smtClean="0"/>
              <a:t>the </a:t>
            </a:r>
            <a:r>
              <a:rPr lang="en-US" sz="3200" b="1" dirty="0"/>
              <a:t>main key </a:t>
            </a:r>
            <a:r>
              <a:rPr lang="en-US" sz="3200" b="1" dirty="0" smtClean="0"/>
              <a:t>concepts </a:t>
            </a:r>
            <a:r>
              <a:rPr lang="en-US" sz="3300" b="1" dirty="0"/>
              <a:t>towards the resolution as final conceptual model in Information systems (IS) </a:t>
            </a:r>
            <a:r>
              <a:rPr lang="en-US" sz="3300" b="1" dirty="0" smtClean="0"/>
              <a:t>domain?</a:t>
            </a:r>
            <a:endParaRPr lang="en-US" sz="3300" b="1" dirty="0"/>
          </a:p>
          <a:p>
            <a:pPr marL="0" indent="0">
              <a:lnSpc>
                <a:spcPct val="170000"/>
              </a:lnSpc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7304-B8F4-43FC-AB08-D411AE1C7523}" type="datetime1">
              <a:rPr lang="en-US" smtClean="0"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IE" smtClean="0"/>
              <a:t>5</a:t>
            </a:fld>
            <a:endParaRPr lang="en-IE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405780" y="404664"/>
            <a:ext cx="7200800" cy="780504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Main objective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55" y="692696"/>
            <a:ext cx="3629397" cy="54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677-B62C-4ECE-8173-231C88A60F98}" type="datetime1">
              <a:rPr lang="en-US" smtClean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IE" smtClean="0"/>
              <a:t>6</a:t>
            </a:fld>
            <a:endParaRPr lang="en-IE" dirty="0"/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405780" y="116632"/>
            <a:ext cx="7200800" cy="780504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Visual Thinking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4437112"/>
            <a:ext cx="10058400" cy="1722509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half" idx="4294967295"/>
          </p:nvPr>
        </p:nvSpPr>
        <p:spPr>
          <a:xfrm>
            <a:off x="549796" y="1124744"/>
            <a:ext cx="11017224" cy="86409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Visual/spatial </a:t>
            </a:r>
            <a:r>
              <a:rPr lang="en-US" dirty="0"/>
              <a:t>learning </a:t>
            </a:r>
            <a:r>
              <a:rPr lang="en-US" dirty="0" smtClean="0"/>
              <a:t>is </a:t>
            </a:r>
            <a:r>
              <a:rPr lang="en-US" dirty="0"/>
              <a:t>a type of non-verbal thinking and relates to visual processing of things and the learner uses the part of the brain that is creative and organizes the information in a simultaneous manner (</a:t>
            </a:r>
            <a:r>
              <a:rPr lang="en-US" dirty="0" err="1"/>
              <a:t>Deza</a:t>
            </a:r>
            <a:r>
              <a:rPr lang="en-US" dirty="0"/>
              <a:t> &amp; </a:t>
            </a:r>
            <a:r>
              <a:rPr lang="en-US" dirty="0" err="1"/>
              <a:t>Deza</a:t>
            </a:r>
            <a:r>
              <a:rPr lang="en-US" dirty="0"/>
              <a:t>, 2009)</a:t>
            </a:r>
            <a:endParaRPr lang="en-US" dirty="0" smtClean="0"/>
          </a:p>
          <a:p>
            <a:pPr marL="426645" lvl="1" indent="0">
              <a:buNone/>
            </a:pPr>
            <a:endParaRPr lang="en-US" dirty="0" smtClean="0"/>
          </a:p>
        </p:txBody>
      </p:sp>
      <p:sp>
        <p:nvSpPr>
          <p:cNvPr id="16" name="Content Placeholder 5"/>
          <p:cNvSpPr>
            <a:spLocks noGrp="1"/>
          </p:cNvSpPr>
          <p:nvPr>
            <p:ph sz="half" idx="4294967295"/>
          </p:nvPr>
        </p:nvSpPr>
        <p:spPr>
          <a:xfrm>
            <a:off x="549796" y="2204864"/>
            <a:ext cx="11013694" cy="18722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Some </a:t>
            </a:r>
            <a:r>
              <a:rPr lang="en-US" dirty="0" smtClean="0"/>
              <a:t>students prefer </a:t>
            </a:r>
            <a:r>
              <a:rPr lang="en-US" dirty="0"/>
              <a:t>to receive more visual information rather than verbal explanations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Some students also try </a:t>
            </a:r>
            <a:r>
              <a:rPr lang="en-US" dirty="0"/>
              <a:t>to find out more about things </a:t>
            </a:r>
            <a:r>
              <a:rPr lang="en-US" dirty="0" smtClean="0"/>
              <a:t>in </a:t>
            </a:r>
            <a:r>
              <a:rPr lang="en-US" dirty="0"/>
              <a:t>a relatively sequential manner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Or </a:t>
            </a:r>
            <a:r>
              <a:rPr lang="en-US" dirty="0"/>
              <a:t>some of them may feel comfortable with concrete “real world” information which may guide them to abstract theories or symbolisms (Felder, 2010)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1"/>
          </p:cNvSpPr>
          <p:nvPr>
            <p:ph type="title"/>
          </p:nvPr>
        </p:nvSpPr>
        <p:spPr>
          <a:xfrm>
            <a:off x="477788" y="260648"/>
            <a:ext cx="5112568" cy="780504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Active Learning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05780" y="1268760"/>
            <a:ext cx="8208912" cy="237626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A teacher knows how </a:t>
            </a:r>
            <a:r>
              <a:rPr lang="en-US" dirty="0"/>
              <a:t>to acquire a complete </a:t>
            </a:r>
            <a:r>
              <a:rPr lang="en-US" dirty="0" smtClean="0"/>
              <a:t>understanding of concepts </a:t>
            </a:r>
            <a:r>
              <a:rPr lang="en-US" dirty="0"/>
              <a:t>including all the relevant aspects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A teacher also knows how to eliminate all </a:t>
            </a:r>
            <a:r>
              <a:rPr lang="en-US" dirty="0"/>
              <a:t>irrelevant or distracting aspects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Who also </a:t>
            </a:r>
            <a:r>
              <a:rPr lang="en-US" dirty="0"/>
              <a:t>knows well around the key insights that the students need to </a:t>
            </a:r>
            <a:r>
              <a:rPr lang="en-US" dirty="0" smtClean="0"/>
              <a:t>learn </a:t>
            </a:r>
            <a:r>
              <a:rPr lang="en-US" dirty="0"/>
              <a:t>in order to be able to grasp the idea</a:t>
            </a:r>
            <a:endParaRPr lang="en-US" dirty="0" smtClean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765820" y="2780928"/>
            <a:ext cx="7272808" cy="115212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Why not taking advantage of the reverse method …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1"/>
          </p:cNvSpPr>
          <p:nvPr>
            <p:ph type="title"/>
          </p:nvPr>
        </p:nvSpPr>
        <p:spPr>
          <a:xfrm>
            <a:off x="477788" y="260648"/>
            <a:ext cx="7632848" cy="780504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Active Learning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370170" y="1124744"/>
            <a:ext cx="7992890" cy="522058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lnSpcReduction="1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b="1" dirty="0" smtClean="0"/>
              <a:t>A Pedagogical Approach as </a:t>
            </a:r>
          </a:p>
          <a:p>
            <a:r>
              <a:rPr lang="en-US" dirty="0"/>
              <a:t> </a:t>
            </a:r>
            <a:r>
              <a:rPr lang="en-US" dirty="0" smtClean="0"/>
              <a:t>   “</a:t>
            </a:r>
            <a:r>
              <a:rPr lang="en-US" b="1" dirty="0" smtClean="0"/>
              <a:t>Learning by visualizing</a:t>
            </a:r>
            <a:r>
              <a:rPr lang="en-US" dirty="0" smtClean="0"/>
              <a:t>” </a:t>
            </a:r>
            <a:r>
              <a:rPr lang="en-US" dirty="0"/>
              <a:t>(</a:t>
            </a:r>
            <a:r>
              <a:rPr lang="en-US" dirty="0" err="1"/>
              <a:t>Hauswirth</a:t>
            </a:r>
            <a:r>
              <a:rPr lang="en-US" dirty="0"/>
              <a:t>, 2012</a:t>
            </a:r>
            <a:r>
              <a:rPr lang="en-US" dirty="0" smtClean="0"/>
              <a:t>) </a:t>
            </a:r>
          </a:p>
          <a:p>
            <a:endParaRPr lang="en-US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/>
              <a:t>And </a:t>
            </a:r>
            <a:r>
              <a:rPr lang="en-US" dirty="0" smtClean="0"/>
              <a:t> ‘</a:t>
            </a:r>
            <a:r>
              <a:rPr lang="en-US" b="1" dirty="0" smtClean="0"/>
              <a:t>Active Involvement’ </a:t>
            </a:r>
            <a:r>
              <a:rPr lang="en-US" b="1" dirty="0"/>
              <a:t>of </a:t>
            </a:r>
            <a:r>
              <a:rPr lang="en-US" b="1" dirty="0" smtClean="0"/>
              <a:t>students that is called “Active Learning”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/>
              <a:t>The student will be an active participant instead of passive  consumer of information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Many approaches to active learning would benefit from student-developed visualizations </a:t>
            </a:r>
            <a:r>
              <a:rPr lang="en-US" dirty="0"/>
              <a:t>(</a:t>
            </a:r>
            <a:r>
              <a:rPr lang="en-US" dirty="0" err="1"/>
              <a:t>Bonwell</a:t>
            </a:r>
            <a:r>
              <a:rPr lang="en-US" dirty="0"/>
              <a:t> &amp; </a:t>
            </a:r>
            <a:r>
              <a:rPr lang="en-US" dirty="0" err="1"/>
              <a:t>Eison</a:t>
            </a:r>
            <a:r>
              <a:rPr lang="en-US" dirty="0"/>
              <a:t>, 1991)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36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7AA3-0368-4AA6-8963-F3835A16EE2C}" type="datetime1">
              <a:rPr lang="en-US" smtClean="0"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Improving Conceptualization Teaching &amp; Learning Skills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IE" smtClean="0"/>
              <a:t>9</a:t>
            </a:fld>
            <a:endParaRPr lang="en-IE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333772" y="229644"/>
            <a:ext cx="7632848" cy="6790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Proposed Method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405780" y="1052736"/>
            <a:ext cx="8280920" cy="223224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Active Learning and Visual Thinking Urge students as Constant and Active participant for the proposed method as step by step intervention method …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2924944"/>
            <a:ext cx="427555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70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788</Words>
  <Application>Microsoft Office PowerPoint</Application>
  <PresentationFormat>Custom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TS102787940</vt:lpstr>
      <vt:lpstr>Improving Conceptualization Skills</vt:lpstr>
      <vt:lpstr>Agenda</vt:lpstr>
      <vt:lpstr>Introduction</vt:lpstr>
      <vt:lpstr>PowerPoint Presentation</vt:lpstr>
      <vt:lpstr>Main objective</vt:lpstr>
      <vt:lpstr>Visual Thinking</vt:lpstr>
      <vt:lpstr>Active Learning</vt:lpstr>
      <vt:lpstr>Active Learning</vt:lpstr>
      <vt:lpstr>PowerPoint Presentation</vt:lpstr>
      <vt:lpstr>PowerPoint Presentation</vt:lpstr>
      <vt:lpstr>Interventions &amp; Evidence</vt:lpstr>
      <vt:lpstr>PowerPoint Presentation</vt:lpstr>
      <vt:lpstr>Thanks For Your Patience  Any 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2014-02-26T15:23:07Z</dcterms:created>
  <dcterms:modified xsi:type="dcterms:W3CDTF">2014-02-27T14:51:39Z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