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8" r:id="rId4"/>
    <p:sldId id="260" r:id="rId5"/>
    <p:sldId id="258" r:id="rId6"/>
    <p:sldId id="270" r:id="rId7"/>
    <p:sldId id="261" r:id="rId8"/>
    <p:sldId id="271" r:id="rId9"/>
    <p:sldId id="273" r:id="rId10"/>
    <p:sldId id="275" r:id="rId11"/>
    <p:sldId id="274" r:id="rId12"/>
    <p:sldId id="279" r:id="rId13"/>
    <p:sldId id="281" r:id="rId14"/>
    <p:sldId id="276" r:id="rId15"/>
    <p:sldId id="277" r:id="rId16"/>
    <p:sldId id="267" r:id="rId17"/>
    <p:sldId id="278" r:id="rId18"/>
    <p:sldId id="263" r:id="rId19"/>
    <p:sldId id="262" r:id="rId20"/>
  </p:sldIdLst>
  <p:sldSz cx="12204700" cy="6858000"/>
  <p:notesSz cx="122047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D3D"/>
    <a:srgbClr val="002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830"/>
  </p:normalViewPr>
  <p:slideViewPr>
    <p:cSldViewPr>
      <p:cViewPr varScale="1">
        <p:scale>
          <a:sx n="68" d="100"/>
          <a:sy n="68" d="100"/>
        </p:scale>
        <p:origin x="78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82B08-8E91-4352-9E90-EB010B8CF54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IE"/>
        </a:p>
      </dgm:t>
    </dgm:pt>
    <dgm:pt modelId="{893774BF-D021-4EAE-943C-F8309F2034EB}">
      <dgm:prSet phldrT="[Text]"/>
      <dgm:spPr>
        <a:solidFill>
          <a:schemeClr val="bg2">
            <a:lumMod val="75000"/>
          </a:schemeClr>
        </a:solidFill>
      </dgm:spPr>
      <dgm:t>
        <a:bodyPr/>
        <a:lstStyle/>
        <a:p>
          <a:r>
            <a:rPr lang="en-IE" b="1" dirty="0">
              <a:solidFill>
                <a:schemeClr val="tx1"/>
              </a:solidFill>
            </a:rPr>
            <a:t>Three Fold Framework  (Banks et al,2021)  </a:t>
          </a:r>
        </a:p>
      </dgm:t>
    </dgm:pt>
    <dgm:pt modelId="{65120D0E-10DB-4E55-9F05-DC190A8746A0}" type="parTrans" cxnId="{C229CFD3-4E19-48A5-BFAF-2148617BD18E}">
      <dgm:prSet/>
      <dgm:spPr/>
      <dgm:t>
        <a:bodyPr/>
        <a:lstStyle/>
        <a:p>
          <a:endParaRPr lang="en-IE"/>
        </a:p>
      </dgm:t>
    </dgm:pt>
    <dgm:pt modelId="{AAF08A7D-6804-44EB-8130-9DF4B2D06F91}" type="sibTrans" cxnId="{C229CFD3-4E19-48A5-BFAF-2148617BD18E}">
      <dgm:prSet/>
      <dgm:spPr/>
      <dgm:t>
        <a:bodyPr/>
        <a:lstStyle/>
        <a:p>
          <a:endParaRPr lang="en-IE"/>
        </a:p>
      </dgm:t>
    </dgm:pt>
    <dgm:pt modelId="{9B39FDFE-10A1-4ABC-AEC9-BD7A3762A3BD}">
      <dgm:prSet phldrT="[Text]"/>
      <dgm:spPr>
        <a:solidFill>
          <a:srgbClr val="FFFF00"/>
        </a:solidFill>
      </dgm:spPr>
      <dgm:t>
        <a:bodyPr/>
        <a:lstStyle/>
        <a:p>
          <a:r>
            <a:rPr lang="en-IE" b="1" dirty="0">
              <a:solidFill>
                <a:schemeClr val="tx1"/>
              </a:solidFill>
            </a:rPr>
            <a:t>Ethical Vigilance </a:t>
          </a:r>
        </a:p>
      </dgm:t>
    </dgm:pt>
    <dgm:pt modelId="{348984A4-D115-48D8-881D-86B6C2B0D8D3}" type="parTrans" cxnId="{88DA0C92-A066-4423-AD3C-618D7012C6EA}">
      <dgm:prSet/>
      <dgm:spPr/>
      <dgm:t>
        <a:bodyPr/>
        <a:lstStyle/>
        <a:p>
          <a:endParaRPr lang="en-IE"/>
        </a:p>
      </dgm:t>
    </dgm:pt>
    <dgm:pt modelId="{032D081C-E42E-4709-92D7-21578415A2EF}" type="sibTrans" cxnId="{88DA0C92-A066-4423-AD3C-618D7012C6EA}">
      <dgm:prSet/>
      <dgm:spPr/>
      <dgm:t>
        <a:bodyPr/>
        <a:lstStyle/>
        <a:p>
          <a:endParaRPr lang="en-IE"/>
        </a:p>
      </dgm:t>
    </dgm:pt>
    <dgm:pt modelId="{45C41AA7-E9E3-4B2C-9A97-11A2CDC8AE5D}">
      <dgm:prSet phldrT="[Text]"/>
      <dgm:spPr>
        <a:solidFill>
          <a:schemeClr val="accent6">
            <a:lumMod val="20000"/>
            <a:lumOff val="80000"/>
          </a:schemeClr>
        </a:solidFill>
      </dgm:spPr>
      <dgm:t>
        <a:bodyPr/>
        <a:lstStyle/>
        <a:p>
          <a:r>
            <a:rPr lang="en-IE" b="1" dirty="0">
              <a:solidFill>
                <a:schemeClr val="tx1"/>
              </a:solidFill>
            </a:rPr>
            <a:t>Ethical Reasoning </a:t>
          </a:r>
        </a:p>
      </dgm:t>
    </dgm:pt>
    <dgm:pt modelId="{EEA5A036-AB20-4ACF-BBFE-479E1345C388}" type="parTrans" cxnId="{C40058D5-D0AF-451C-A94F-4DC4866BAF08}">
      <dgm:prSet/>
      <dgm:spPr/>
      <dgm:t>
        <a:bodyPr/>
        <a:lstStyle/>
        <a:p>
          <a:endParaRPr lang="en-IE"/>
        </a:p>
      </dgm:t>
    </dgm:pt>
    <dgm:pt modelId="{842C9865-F055-4D4C-8D5E-BA8A072A66B0}" type="sibTrans" cxnId="{C40058D5-D0AF-451C-A94F-4DC4866BAF08}">
      <dgm:prSet/>
      <dgm:spPr/>
      <dgm:t>
        <a:bodyPr/>
        <a:lstStyle/>
        <a:p>
          <a:endParaRPr lang="en-IE"/>
        </a:p>
      </dgm:t>
    </dgm:pt>
    <dgm:pt modelId="{911F87BE-80ED-4F8E-8D35-2A280AE5FD43}">
      <dgm:prSet phldrT="[Text]"/>
      <dgm:spPr>
        <a:solidFill>
          <a:schemeClr val="tx2">
            <a:lumMod val="20000"/>
            <a:lumOff val="80000"/>
          </a:schemeClr>
        </a:solidFill>
      </dgm:spPr>
      <dgm:t>
        <a:bodyPr/>
        <a:lstStyle/>
        <a:p>
          <a:r>
            <a:rPr lang="en-IE" b="1" dirty="0">
              <a:solidFill>
                <a:schemeClr val="tx1"/>
              </a:solidFill>
            </a:rPr>
            <a:t>Ethical Logistics </a:t>
          </a:r>
        </a:p>
      </dgm:t>
    </dgm:pt>
    <dgm:pt modelId="{D20F8702-8A79-45FC-94C7-5BF41251B7F9}" type="parTrans" cxnId="{CBBFE8E6-C996-467D-9980-C49CB7905EEC}">
      <dgm:prSet/>
      <dgm:spPr/>
      <dgm:t>
        <a:bodyPr/>
        <a:lstStyle/>
        <a:p>
          <a:endParaRPr lang="en-IE"/>
        </a:p>
      </dgm:t>
    </dgm:pt>
    <dgm:pt modelId="{A27F1878-4F9F-4257-AA27-A5E1261A2934}" type="sibTrans" cxnId="{CBBFE8E6-C996-467D-9980-C49CB7905EEC}">
      <dgm:prSet/>
      <dgm:spPr/>
      <dgm:t>
        <a:bodyPr/>
        <a:lstStyle/>
        <a:p>
          <a:endParaRPr lang="en-IE"/>
        </a:p>
      </dgm:t>
    </dgm:pt>
    <dgm:pt modelId="{4C861427-920F-4859-A66B-42C6CCB7BDCA}">
      <dgm:prSet/>
      <dgm:spPr/>
    </dgm:pt>
    <dgm:pt modelId="{C7D43E09-F2BE-4DD0-BCB3-C1CC0D21D69E}" type="parTrans" cxnId="{85509A51-0970-4B13-9F81-B8F9432B2BB2}">
      <dgm:prSet/>
      <dgm:spPr/>
      <dgm:t>
        <a:bodyPr/>
        <a:lstStyle/>
        <a:p>
          <a:endParaRPr lang="en-IE"/>
        </a:p>
      </dgm:t>
    </dgm:pt>
    <dgm:pt modelId="{14F6B0BC-9638-4AA6-8CFD-645C91A23CAA}" type="sibTrans" cxnId="{85509A51-0970-4B13-9F81-B8F9432B2BB2}">
      <dgm:prSet/>
      <dgm:spPr/>
      <dgm:t>
        <a:bodyPr/>
        <a:lstStyle/>
        <a:p>
          <a:endParaRPr lang="en-IE"/>
        </a:p>
      </dgm:t>
    </dgm:pt>
    <dgm:pt modelId="{B7D11EB8-88D5-4D04-AF3E-F1A44298894B}">
      <dgm:prSet/>
      <dgm:spPr/>
      <dgm:t>
        <a:bodyPr/>
        <a:lstStyle/>
        <a:p>
          <a:endParaRPr lang="en-IE"/>
        </a:p>
      </dgm:t>
    </dgm:pt>
    <dgm:pt modelId="{E1935D3F-928C-4007-9574-04EE965F1861}" type="parTrans" cxnId="{8255A4DD-8316-4F87-9762-BA2B430F9D13}">
      <dgm:prSet/>
      <dgm:spPr/>
      <dgm:t>
        <a:bodyPr/>
        <a:lstStyle/>
        <a:p>
          <a:endParaRPr lang="en-IE"/>
        </a:p>
      </dgm:t>
    </dgm:pt>
    <dgm:pt modelId="{834B83D9-C996-4C06-A931-3F76F1BF41BA}" type="sibTrans" cxnId="{8255A4DD-8316-4F87-9762-BA2B430F9D13}">
      <dgm:prSet/>
      <dgm:spPr/>
      <dgm:t>
        <a:bodyPr/>
        <a:lstStyle/>
        <a:p>
          <a:endParaRPr lang="en-IE"/>
        </a:p>
      </dgm:t>
    </dgm:pt>
    <dgm:pt modelId="{F83F25AD-21C8-48F1-83EC-39368C7E124A}" type="pres">
      <dgm:prSet presAssocID="{6AA82B08-8E91-4352-9E90-EB010B8CF546}" presName="Name0" presStyleCnt="0">
        <dgm:presLayoutVars>
          <dgm:chMax val="1"/>
          <dgm:dir/>
          <dgm:animLvl val="ctr"/>
          <dgm:resizeHandles val="exact"/>
        </dgm:presLayoutVars>
      </dgm:prSet>
      <dgm:spPr/>
    </dgm:pt>
    <dgm:pt modelId="{C034B5FA-82AC-472D-AA5B-13329AD8082D}" type="pres">
      <dgm:prSet presAssocID="{893774BF-D021-4EAE-943C-F8309F2034EB}" presName="centerShape" presStyleLbl="node0" presStyleIdx="0" presStyleCnt="1"/>
      <dgm:spPr/>
    </dgm:pt>
    <dgm:pt modelId="{DBFF804F-541A-4AED-ADAC-D74516B6D2F1}" type="pres">
      <dgm:prSet presAssocID="{9B39FDFE-10A1-4ABC-AEC9-BD7A3762A3BD}" presName="node" presStyleLbl="node1" presStyleIdx="0" presStyleCnt="3" custRadScaleRad="96336" custRadScaleInc="-15949">
        <dgm:presLayoutVars>
          <dgm:bulletEnabled val="1"/>
        </dgm:presLayoutVars>
      </dgm:prSet>
      <dgm:spPr/>
    </dgm:pt>
    <dgm:pt modelId="{15A22979-4631-4B40-859A-B27A4ABDD9CC}" type="pres">
      <dgm:prSet presAssocID="{9B39FDFE-10A1-4ABC-AEC9-BD7A3762A3BD}" presName="dummy" presStyleCnt="0"/>
      <dgm:spPr/>
    </dgm:pt>
    <dgm:pt modelId="{C3D79F3E-49CB-41DF-B5A6-96E7C264D9AA}" type="pres">
      <dgm:prSet presAssocID="{032D081C-E42E-4709-92D7-21578415A2EF}" presName="sibTrans" presStyleLbl="sibTrans2D1" presStyleIdx="0" presStyleCnt="3"/>
      <dgm:spPr/>
    </dgm:pt>
    <dgm:pt modelId="{309B5942-439A-42A5-B1A1-CC67F4899A52}" type="pres">
      <dgm:prSet presAssocID="{45C41AA7-E9E3-4B2C-9A97-11A2CDC8AE5D}" presName="node" presStyleLbl="node1" presStyleIdx="1" presStyleCnt="3">
        <dgm:presLayoutVars>
          <dgm:bulletEnabled val="1"/>
        </dgm:presLayoutVars>
      </dgm:prSet>
      <dgm:spPr/>
    </dgm:pt>
    <dgm:pt modelId="{EBC0C3AA-85FF-43C6-8217-3F1D2A72FEBD}" type="pres">
      <dgm:prSet presAssocID="{45C41AA7-E9E3-4B2C-9A97-11A2CDC8AE5D}" presName="dummy" presStyleCnt="0"/>
      <dgm:spPr/>
    </dgm:pt>
    <dgm:pt modelId="{AFA73D72-2490-4A70-B183-7740200D4186}" type="pres">
      <dgm:prSet presAssocID="{842C9865-F055-4D4C-8D5E-BA8A072A66B0}" presName="sibTrans" presStyleLbl="sibTrans2D1" presStyleIdx="1" presStyleCnt="3"/>
      <dgm:spPr/>
    </dgm:pt>
    <dgm:pt modelId="{BD488B31-23D1-4294-9368-DF841A98B4F2}" type="pres">
      <dgm:prSet presAssocID="{911F87BE-80ED-4F8E-8D35-2A280AE5FD43}" presName="node" presStyleLbl="node1" presStyleIdx="2" presStyleCnt="3" custRadScaleRad="96821" custRadScaleInc="-467">
        <dgm:presLayoutVars>
          <dgm:bulletEnabled val="1"/>
        </dgm:presLayoutVars>
      </dgm:prSet>
      <dgm:spPr/>
    </dgm:pt>
    <dgm:pt modelId="{77F948E4-F854-4A66-8912-39879B3DBA75}" type="pres">
      <dgm:prSet presAssocID="{911F87BE-80ED-4F8E-8D35-2A280AE5FD43}" presName="dummy" presStyleCnt="0"/>
      <dgm:spPr/>
    </dgm:pt>
    <dgm:pt modelId="{7D987A05-3282-47CC-8B1A-9A793E285134}" type="pres">
      <dgm:prSet presAssocID="{A27F1878-4F9F-4257-AA27-A5E1261A2934}" presName="sibTrans" presStyleLbl="sibTrans2D1" presStyleIdx="2" presStyleCnt="3"/>
      <dgm:spPr/>
    </dgm:pt>
  </dgm:ptLst>
  <dgm:cxnLst>
    <dgm:cxn modelId="{3A26CA3F-C4D1-4935-9268-2708C61D75F1}" type="presOf" srcId="{911F87BE-80ED-4F8E-8D35-2A280AE5FD43}" destId="{BD488B31-23D1-4294-9368-DF841A98B4F2}" srcOrd="0" destOrd="0" presId="urn:microsoft.com/office/officeart/2005/8/layout/radial6"/>
    <dgm:cxn modelId="{8B212D60-B558-4739-9CF1-68197040803B}" type="presOf" srcId="{842C9865-F055-4D4C-8D5E-BA8A072A66B0}" destId="{AFA73D72-2490-4A70-B183-7740200D4186}" srcOrd="0" destOrd="0" presId="urn:microsoft.com/office/officeart/2005/8/layout/radial6"/>
    <dgm:cxn modelId="{DFE7C944-C13A-4E4A-8D1F-A8EBF6597262}" type="presOf" srcId="{6AA82B08-8E91-4352-9E90-EB010B8CF546}" destId="{F83F25AD-21C8-48F1-83EC-39368C7E124A}" srcOrd="0" destOrd="0" presId="urn:microsoft.com/office/officeart/2005/8/layout/radial6"/>
    <dgm:cxn modelId="{85509A51-0970-4B13-9F81-B8F9432B2BB2}" srcId="{6AA82B08-8E91-4352-9E90-EB010B8CF546}" destId="{4C861427-920F-4859-A66B-42C6CCB7BDCA}" srcOrd="1" destOrd="0" parTransId="{C7D43E09-F2BE-4DD0-BCB3-C1CC0D21D69E}" sibTransId="{14F6B0BC-9638-4AA6-8CFD-645C91A23CAA}"/>
    <dgm:cxn modelId="{34C4507E-BAD3-4481-842B-FF7F3CAFC933}" type="presOf" srcId="{9B39FDFE-10A1-4ABC-AEC9-BD7A3762A3BD}" destId="{DBFF804F-541A-4AED-ADAC-D74516B6D2F1}" srcOrd="0" destOrd="0" presId="urn:microsoft.com/office/officeart/2005/8/layout/radial6"/>
    <dgm:cxn modelId="{88DA0C92-A066-4423-AD3C-618D7012C6EA}" srcId="{893774BF-D021-4EAE-943C-F8309F2034EB}" destId="{9B39FDFE-10A1-4ABC-AEC9-BD7A3762A3BD}" srcOrd="0" destOrd="0" parTransId="{348984A4-D115-48D8-881D-86B6C2B0D8D3}" sibTransId="{032D081C-E42E-4709-92D7-21578415A2EF}"/>
    <dgm:cxn modelId="{4ADB12A5-83A4-448D-AEF5-C3E864436C31}" type="presOf" srcId="{893774BF-D021-4EAE-943C-F8309F2034EB}" destId="{C034B5FA-82AC-472D-AA5B-13329AD8082D}" srcOrd="0" destOrd="0" presId="urn:microsoft.com/office/officeart/2005/8/layout/radial6"/>
    <dgm:cxn modelId="{00E220AB-99E7-4DC4-AD54-5AE1DFEC2659}" type="presOf" srcId="{45C41AA7-E9E3-4B2C-9A97-11A2CDC8AE5D}" destId="{309B5942-439A-42A5-B1A1-CC67F4899A52}" srcOrd="0" destOrd="0" presId="urn:microsoft.com/office/officeart/2005/8/layout/radial6"/>
    <dgm:cxn modelId="{5B4BB0CB-0E62-4D8E-B9D6-E9A1715A3598}" type="presOf" srcId="{A27F1878-4F9F-4257-AA27-A5E1261A2934}" destId="{7D987A05-3282-47CC-8B1A-9A793E285134}" srcOrd="0" destOrd="0" presId="urn:microsoft.com/office/officeart/2005/8/layout/radial6"/>
    <dgm:cxn modelId="{C229CFD3-4E19-48A5-BFAF-2148617BD18E}" srcId="{6AA82B08-8E91-4352-9E90-EB010B8CF546}" destId="{893774BF-D021-4EAE-943C-F8309F2034EB}" srcOrd="0" destOrd="0" parTransId="{65120D0E-10DB-4E55-9F05-DC190A8746A0}" sibTransId="{AAF08A7D-6804-44EB-8130-9DF4B2D06F91}"/>
    <dgm:cxn modelId="{C40058D5-D0AF-451C-A94F-4DC4866BAF08}" srcId="{893774BF-D021-4EAE-943C-F8309F2034EB}" destId="{45C41AA7-E9E3-4B2C-9A97-11A2CDC8AE5D}" srcOrd="1" destOrd="0" parTransId="{EEA5A036-AB20-4ACF-BBFE-479E1345C388}" sibTransId="{842C9865-F055-4D4C-8D5E-BA8A072A66B0}"/>
    <dgm:cxn modelId="{8255A4DD-8316-4F87-9762-BA2B430F9D13}" srcId="{6AA82B08-8E91-4352-9E90-EB010B8CF546}" destId="{B7D11EB8-88D5-4D04-AF3E-F1A44298894B}" srcOrd="2" destOrd="0" parTransId="{E1935D3F-928C-4007-9574-04EE965F1861}" sibTransId="{834B83D9-C996-4C06-A931-3F76F1BF41BA}"/>
    <dgm:cxn modelId="{CBBFE8E6-C996-467D-9980-C49CB7905EEC}" srcId="{893774BF-D021-4EAE-943C-F8309F2034EB}" destId="{911F87BE-80ED-4F8E-8D35-2A280AE5FD43}" srcOrd="2" destOrd="0" parTransId="{D20F8702-8A79-45FC-94C7-5BF41251B7F9}" sibTransId="{A27F1878-4F9F-4257-AA27-A5E1261A2934}"/>
    <dgm:cxn modelId="{AFDDC1F1-6A74-4E4A-A107-4DA39C68B72B}" type="presOf" srcId="{032D081C-E42E-4709-92D7-21578415A2EF}" destId="{C3D79F3E-49CB-41DF-B5A6-96E7C264D9AA}" srcOrd="0" destOrd="0" presId="urn:microsoft.com/office/officeart/2005/8/layout/radial6"/>
    <dgm:cxn modelId="{5F506145-F43A-4229-A37E-6BE76E5B7542}" type="presParOf" srcId="{F83F25AD-21C8-48F1-83EC-39368C7E124A}" destId="{C034B5FA-82AC-472D-AA5B-13329AD8082D}" srcOrd="0" destOrd="0" presId="urn:microsoft.com/office/officeart/2005/8/layout/radial6"/>
    <dgm:cxn modelId="{E1BD4572-74D7-401E-9D21-E85F2EA0CF50}" type="presParOf" srcId="{F83F25AD-21C8-48F1-83EC-39368C7E124A}" destId="{DBFF804F-541A-4AED-ADAC-D74516B6D2F1}" srcOrd="1" destOrd="0" presId="urn:microsoft.com/office/officeart/2005/8/layout/radial6"/>
    <dgm:cxn modelId="{AD50EF97-0354-4535-9E62-0CB0DB109853}" type="presParOf" srcId="{F83F25AD-21C8-48F1-83EC-39368C7E124A}" destId="{15A22979-4631-4B40-859A-B27A4ABDD9CC}" srcOrd="2" destOrd="0" presId="urn:microsoft.com/office/officeart/2005/8/layout/radial6"/>
    <dgm:cxn modelId="{907132D0-C16E-4152-809F-5EC0B3A67ED2}" type="presParOf" srcId="{F83F25AD-21C8-48F1-83EC-39368C7E124A}" destId="{C3D79F3E-49CB-41DF-B5A6-96E7C264D9AA}" srcOrd="3" destOrd="0" presId="urn:microsoft.com/office/officeart/2005/8/layout/radial6"/>
    <dgm:cxn modelId="{D3A9AECE-411D-4349-A6D8-14CDAFBA801C}" type="presParOf" srcId="{F83F25AD-21C8-48F1-83EC-39368C7E124A}" destId="{309B5942-439A-42A5-B1A1-CC67F4899A52}" srcOrd="4" destOrd="0" presId="urn:microsoft.com/office/officeart/2005/8/layout/radial6"/>
    <dgm:cxn modelId="{D739EFF6-4603-42A3-9148-371DBCD1BBE6}" type="presParOf" srcId="{F83F25AD-21C8-48F1-83EC-39368C7E124A}" destId="{EBC0C3AA-85FF-43C6-8217-3F1D2A72FEBD}" srcOrd="5" destOrd="0" presId="urn:microsoft.com/office/officeart/2005/8/layout/radial6"/>
    <dgm:cxn modelId="{6C2B2F64-D480-4B50-B6DA-FCD19D12C156}" type="presParOf" srcId="{F83F25AD-21C8-48F1-83EC-39368C7E124A}" destId="{AFA73D72-2490-4A70-B183-7740200D4186}" srcOrd="6" destOrd="0" presId="urn:microsoft.com/office/officeart/2005/8/layout/radial6"/>
    <dgm:cxn modelId="{063710D2-5768-4F9D-8F07-A5DE85243D41}" type="presParOf" srcId="{F83F25AD-21C8-48F1-83EC-39368C7E124A}" destId="{BD488B31-23D1-4294-9368-DF841A98B4F2}" srcOrd="7" destOrd="0" presId="urn:microsoft.com/office/officeart/2005/8/layout/radial6"/>
    <dgm:cxn modelId="{9FC4B4B3-0673-48B1-8081-B4E16709FFDE}" type="presParOf" srcId="{F83F25AD-21C8-48F1-83EC-39368C7E124A}" destId="{77F948E4-F854-4A66-8912-39879B3DBA75}" srcOrd="8" destOrd="0" presId="urn:microsoft.com/office/officeart/2005/8/layout/radial6"/>
    <dgm:cxn modelId="{A5AF39D9-70B8-439C-AA64-E45DD9478DBE}" type="presParOf" srcId="{F83F25AD-21C8-48F1-83EC-39368C7E124A}" destId="{7D987A05-3282-47CC-8B1A-9A793E28513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87A05-3282-47CC-8B1A-9A793E285134}">
      <dsp:nvSpPr>
        <dsp:cNvPr id="0" name=""/>
        <dsp:cNvSpPr/>
      </dsp:nvSpPr>
      <dsp:spPr>
        <a:xfrm>
          <a:off x="3873557" y="563534"/>
          <a:ext cx="3432217" cy="3432217"/>
        </a:xfrm>
        <a:prstGeom prst="blockArc">
          <a:avLst>
            <a:gd name="adj1" fmla="val 9168205"/>
            <a:gd name="adj2" fmla="val 15649064"/>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A73D72-2490-4A70-B183-7740200D4186}">
      <dsp:nvSpPr>
        <dsp:cNvPr id="0" name=""/>
        <dsp:cNvSpPr/>
      </dsp:nvSpPr>
      <dsp:spPr>
        <a:xfrm>
          <a:off x="3816693" y="461746"/>
          <a:ext cx="3432217" cy="3432217"/>
        </a:xfrm>
        <a:prstGeom prst="blockArc">
          <a:avLst>
            <a:gd name="adj1" fmla="val 1924101"/>
            <a:gd name="adj2" fmla="val 8929046"/>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79F3E-49CB-41DF-B5A6-96E7C264D9AA}">
      <dsp:nvSpPr>
        <dsp:cNvPr id="0" name=""/>
        <dsp:cNvSpPr/>
      </dsp:nvSpPr>
      <dsp:spPr>
        <a:xfrm>
          <a:off x="3749731" y="578846"/>
          <a:ext cx="3432217" cy="3432217"/>
        </a:xfrm>
        <a:prstGeom prst="blockArc">
          <a:avLst>
            <a:gd name="adj1" fmla="val 15904997"/>
            <a:gd name="adj2" fmla="val 1647386"/>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34B5FA-82AC-472D-AA5B-13329AD8082D}">
      <dsp:nvSpPr>
        <dsp:cNvPr id="0" name=""/>
        <dsp:cNvSpPr/>
      </dsp:nvSpPr>
      <dsp:spPr>
        <a:xfrm>
          <a:off x="4711825" y="1439922"/>
          <a:ext cx="1579562" cy="1579562"/>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E" sz="1700" b="1" kern="1200" dirty="0">
              <a:solidFill>
                <a:schemeClr val="tx1"/>
              </a:solidFill>
            </a:rPr>
            <a:t>Three Fold Framework  (Banks et al,2021)  </a:t>
          </a:r>
        </a:p>
      </dsp:txBody>
      <dsp:txXfrm>
        <a:off x="4943146" y="1671243"/>
        <a:ext cx="1116920" cy="1116920"/>
      </dsp:txXfrm>
    </dsp:sp>
    <dsp:sp modelId="{DBFF804F-541A-4AED-ADAC-D74516B6D2F1}">
      <dsp:nvSpPr>
        <dsp:cNvPr id="0" name=""/>
        <dsp:cNvSpPr/>
      </dsp:nvSpPr>
      <dsp:spPr>
        <a:xfrm>
          <a:off x="4769321" y="71973"/>
          <a:ext cx="1105693" cy="1105693"/>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chemeClr val="tx1"/>
              </a:solidFill>
            </a:rPr>
            <a:t>Ethical Vigilance </a:t>
          </a:r>
        </a:p>
      </dsp:txBody>
      <dsp:txXfrm>
        <a:off x="4931246" y="233898"/>
        <a:ext cx="781843" cy="781843"/>
      </dsp:txXfrm>
    </dsp:sp>
    <dsp:sp modelId="{309B5942-439A-42A5-B1A1-CC67F4899A52}">
      <dsp:nvSpPr>
        <dsp:cNvPr id="0" name=""/>
        <dsp:cNvSpPr/>
      </dsp:nvSpPr>
      <dsp:spPr>
        <a:xfrm>
          <a:off x="6400481" y="2515009"/>
          <a:ext cx="1105693" cy="1105693"/>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chemeClr val="tx1"/>
              </a:solidFill>
            </a:rPr>
            <a:t>Ethical Reasoning </a:t>
          </a:r>
        </a:p>
      </dsp:txBody>
      <dsp:txXfrm>
        <a:off x="6562406" y="2676934"/>
        <a:ext cx="781843" cy="781843"/>
      </dsp:txXfrm>
    </dsp:sp>
    <dsp:sp modelId="{BD488B31-23D1-4294-9368-DF841A98B4F2}">
      <dsp:nvSpPr>
        <dsp:cNvPr id="0" name=""/>
        <dsp:cNvSpPr/>
      </dsp:nvSpPr>
      <dsp:spPr>
        <a:xfrm>
          <a:off x="3545841" y="2492942"/>
          <a:ext cx="1105693" cy="1105693"/>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chemeClr val="tx1"/>
              </a:solidFill>
            </a:rPr>
            <a:t>Ethical Logistics </a:t>
          </a:r>
        </a:p>
      </dsp:txBody>
      <dsp:txXfrm>
        <a:off x="3707766" y="2654867"/>
        <a:ext cx="781843" cy="7818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21540"/>
            <a:ext cx="12204065" cy="1136650"/>
          </a:xfrm>
          <a:custGeom>
            <a:avLst/>
            <a:gdLst/>
            <a:ahLst/>
            <a:cxnLst/>
            <a:rect l="l" t="t" r="r" b="b"/>
            <a:pathLst>
              <a:path w="12204065" h="1136650">
                <a:moveTo>
                  <a:pt x="12203988" y="0"/>
                </a:moveTo>
                <a:lnTo>
                  <a:pt x="0" y="0"/>
                </a:lnTo>
                <a:lnTo>
                  <a:pt x="0" y="1136459"/>
                </a:lnTo>
                <a:lnTo>
                  <a:pt x="12203988" y="1136459"/>
                </a:lnTo>
                <a:lnTo>
                  <a:pt x="12203988" y="0"/>
                </a:lnTo>
                <a:close/>
              </a:path>
            </a:pathLst>
          </a:custGeom>
          <a:solidFill>
            <a:srgbClr val="002436"/>
          </a:solidFill>
        </p:spPr>
        <p:txBody>
          <a:bodyPr wrap="square" lIns="0" tIns="0" rIns="0" bIns="0" rtlCol="0"/>
          <a:lstStyle/>
          <a:p>
            <a:endParaRPr/>
          </a:p>
        </p:txBody>
      </p:sp>
      <p:sp>
        <p:nvSpPr>
          <p:cNvPr id="17" name="bg object 17"/>
          <p:cNvSpPr/>
          <p:nvPr/>
        </p:nvSpPr>
        <p:spPr>
          <a:xfrm>
            <a:off x="324001" y="6110972"/>
            <a:ext cx="481330" cy="481330"/>
          </a:xfrm>
          <a:custGeom>
            <a:avLst/>
            <a:gdLst/>
            <a:ahLst/>
            <a:cxnLst/>
            <a:rect l="l" t="t" r="r" b="b"/>
            <a:pathLst>
              <a:path w="481330" h="481329">
                <a:moveTo>
                  <a:pt x="240525" y="0"/>
                </a:moveTo>
                <a:lnTo>
                  <a:pt x="192050" y="4887"/>
                </a:lnTo>
                <a:lnTo>
                  <a:pt x="146900" y="18903"/>
                </a:lnTo>
                <a:lnTo>
                  <a:pt x="106043" y="41081"/>
                </a:lnTo>
                <a:lnTo>
                  <a:pt x="70446" y="70453"/>
                </a:lnTo>
                <a:lnTo>
                  <a:pt x="41077" y="106052"/>
                </a:lnTo>
                <a:lnTo>
                  <a:pt x="18901" y="146911"/>
                </a:lnTo>
                <a:lnTo>
                  <a:pt x="4886" y="192062"/>
                </a:lnTo>
                <a:lnTo>
                  <a:pt x="0" y="240537"/>
                </a:lnTo>
                <a:lnTo>
                  <a:pt x="4886" y="289013"/>
                </a:lnTo>
                <a:lnTo>
                  <a:pt x="18901" y="334164"/>
                </a:lnTo>
                <a:lnTo>
                  <a:pt x="41077" y="375023"/>
                </a:lnTo>
                <a:lnTo>
                  <a:pt x="70446" y="410622"/>
                </a:lnTo>
                <a:lnTo>
                  <a:pt x="106043" y="439994"/>
                </a:lnTo>
                <a:lnTo>
                  <a:pt x="146900" y="462172"/>
                </a:lnTo>
                <a:lnTo>
                  <a:pt x="192050" y="476188"/>
                </a:lnTo>
                <a:lnTo>
                  <a:pt x="240525" y="481075"/>
                </a:lnTo>
                <a:lnTo>
                  <a:pt x="289004" y="476188"/>
                </a:lnTo>
                <a:lnTo>
                  <a:pt x="334157" y="462172"/>
                </a:lnTo>
                <a:lnTo>
                  <a:pt x="375016" y="439994"/>
                </a:lnTo>
                <a:lnTo>
                  <a:pt x="410614" y="410622"/>
                </a:lnTo>
                <a:lnTo>
                  <a:pt x="439985" y="375023"/>
                </a:lnTo>
                <a:lnTo>
                  <a:pt x="462161" y="334164"/>
                </a:lnTo>
                <a:lnTo>
                  <a:pt x="476176" y="289013"/>
                </a:lnTo>
                <a:lnTo>
                  <a:pt x="481063" y="240537"/>
                </a:lnTo>
                <a:lnTo>
                  <a:pt x="476176" y="192062"/>
                </a:lnTo>
                <a:lnTo>
                  <a:pt x="462161" y="146911"/>
                </a:lnTo>
                <a:lnTo>
                  <a:pt x="439985" y="106052"/>
                </a:lnTo>
                <a:lnTo>
                  <a:pt x="410614" y="70453"/>
                </a:lnTo>
                <a:lnTo>
                  <a:pt x="375016" y="41081"/>
                </a:lnTo>
                <a:lnTo>
                  <a:pt x="334157" y="18903"/>
                </a:lnTo>
                <a:lnTo>
                  <a:pt x="289004" y="4887"/>
                </a:lnTo>
                <a:lnTo>
                  <a:pt x="240525" y="0"/>
                </a:lnTo>
                <a:close/>
              </a:path>
            </a:pathLst>
          </a:custGeom>
          <a:solidFill>
            <a:srgbClr val="00AD87"/>
          </a:solidFill>
        </p:spPr>
        <p:txBody>
          <a:bodyPr wrap="square" lIns="0" tIns="0" rIns="0" bIns="0" rtlCol="0"/>
          <a:lstStyle/>
          <a:p>
            <a:endParaRPr/>
          </a:p>
        </p:txBody>
      </p:sp>
      <p:sp>
        <p:nvSpPr>
          <p:cNvPr id="18" name="bg object 18"/>
          <p:cNvSpPr/>
          <p:nvPr/>
        </p:nvSpPr>
        <p:spPr>
          <a:xfrm>
            <a:off x="573213" y="5666710"/>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8E55A2"/>
          </a:solidFill>
        </p:spPr>
        <p:txBody>
          <a:bodyPr wrap="square" lIns="0" tIns="0" rIns="0" bIns="0" rtlCol="0"/>
          <a:lstStyle/>
          <a:p>
            <a:endParaRPr/>
          </a:p>
        </p:txBody>
      </p:sp>
      <p:sp>
        <p:nvSpPr>
          <p:cNvPr id="19" name="bg object 19"/>
          <p:cNvSpPr/>
          <p:nvPr/>
        </p:nvSpPr>
        <p:spPr>
          <a:xfrm>
            <a:off x="992489" y="5870451"/>
            <a:ext cx="481330" cy="481330"/>
          </a:xfrm>
          <a:custGeom>
            <a:avLst/>
            <a:gdLst/>
            <a:ahLst/>
            <a:cxnLst/>
            <a:rect l="l" t="t" r="r" b="b"/>
            <a:pathLst>
              <a:path w="481330" h="481329">
                <a:moveTo>
                  <a:pt x="240525" y="0"/>
                </a:moveTo>
                <a:lnTo>
                  <a:pt x="192050" y="4886"/>
                </a:lnTo>
                <a:lnTo>
                  <a:pt x="146900" y="18901"/>
                </a:lnTo>
                <a:lnTo>
                  <a:pt x="106043" y="41077"/>
                </a:lnTo>
                <a:lnTo>
                  <a:pt x="70446" y="70446"/>
                </a:lnTo>
                <a:lnTo>
                  <a:pt x="41077" y="106043"/>
                </a:lnTo>
                <a:lnTo>
                  <a:pt x="18901" y="146900"/>
                </a:lnTo>
                <a:lnTo>
                  <a:pt x="4886" y="192050"/>
                </a:lnTo>
                <a:lnTo>
                  <a:pt x="0" y="240525"/>
                </a:lnTo>
                <a:lnTo>
                  <a:pt x="4886" y="289001"/>
                </a:lnTo>
                <a:lnTo>
                  <a:pt x="18901" y="334152"/>
                </a:lnTo>
                <a:lnTo>
                  <a:pt x="41077" y="375010"/>
                </a:lnTo>
                <a:lnTo>
                  <a:pt x="70446" y="410610"/>
                </a:lnTo>
                <a:lnTo>
                  <a:pt x="106043" y="439982"/>
                </a:lnTo>
                <a:lnTo>
                  <a:pt x="146900" y="462160"/>
                </a:lnTo>
                <a:lnTo>
                  <a:pt x="192050" y="476176"/>
                </a:lnTo>
                <a:lnTo>
                  <a:pt x="240525" y="481063"/>
                </a:lnTo>
                <a:lnTo>
                  <a:pt x="289004" y="476176"/>
                </a:lnTo>
                <a:lnTo>
                  <a:pt x="334157" y="462160"/>
                </a:lnTo>
                <a:lnTo>
                  <a:pt x="375016" y="439982"/>
                </a:lnTo>
                <a:lnTo>
                  <a:pt x="410614" y="410610"/>
                </a:lnTo>
                <a:lnTo>
                  <a:pt x="439985" y="375010"/>
                </a:lnTo>
                <a:lnTo>
                  <a:pt x="462161" y="334152"/>
                </a:lnTo>
                <a:lnTo>
                  <a:pt x="476176" y="289001"/>
                </a:lnTo>
                <a:lnTo>
                  <a:pt x="481063" y="240525"/>
                </a:lnTo>
                <a:lnTo>
                  <a:pt x="476176" y="192050"/>
                </a:lnTo>
                <a:lnTo>
                  <a:pt x="462161" y="146900"/>
                </a:lnTo>
                <a:lnTo>
                  <a:pt x="439985" y="106043"/>
                </a:lnTo>
                <a:lnTo>
                  <a:pt x="410614" y="70446"/>
                </a:lnTo>
                <a:lnTo>
                  <a:pt x="375016" y="41077"/>
                </a:lnTo>
                <a:lnTo>
                  <a:pt x="334157" y="18901"/>
                </a:lnTo>
                <a:lnTo>
                  <a:pt x="289004" y="4886"/>
                </a:lnTo>
                <a:lnTo>
                  <a:pt x="240525" y="0"/>
                </a:lnTo>
                <a:close/>
              </a:path>
            </a:pathLst>
          </a:custGeom>
          <a:solidFill>
            <a:srgbClr val="00B7DF"/>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10690330" y="6543189"/>
            <a:ext cx="957337" cy="192394"/>
          </a:xfrm>
          <a:prstGeom prst="rect">
            <a:avLst/>
          </a:prstGeom>
        </p:spPr>
      </p:pic>
      <p:sp>
        <p:nvSpPr>
          <p:cNvPr id="21" name="bg object 21"/>
          <p:cNvSpPr/>
          <p:nvPr/>
        </p:nvSpPr>
        <p:spPr>
          <a:xfrm>
            <a:off x="10833481" y="6007836"/>
            <a:ext cx="774700" cy="271145"/>
          </a:xfrm>
          <a:custGeom>
            <a:avLst/>
            <a:gdLst/>
            <a:ahLst/>
            <a:cxnLst/>
            <a:rect l="l" t="t" r="r" b="b"/>
            <a:pathLst>
              <a:path w="774700" h="271145">
                <a:moveTo>
                  <a:pt x="92824" y="46405"/>
                </a:moveTo>
                <a:lnTo>
                  <a:pt x="89166" y="28346"/>
                </a:lnTo>
                <a:lnTo>
                  <a:pt x="79222" y="13589"/>
                </a:lnTo>
                <a:lnTo>
                  <a:pt x="64477" y="3644"/>
                </a:lnTo>
                <a:lnTo>
                  <a:pt x="46418" y="0"/>
                </a:lnTo>
                <a:lnTo>
                  <a:pt x="28346" y="3644"/>
                </a:lnTo>
                <a:lnTo>
                  <a:pt x="13589" y="13589"/>
                </a:lnTo>
                <a:lnTo>
                  <a:pt x="3644" y="28346"/>
                </a:lnTo>
                <a:lnTo>
                  <a:pt x="0" y="46405"/>
                </a:lnTo>
                <a:lnTo>
                  <a:pt x="3644" y="64465"/>
                </a:lnTo>
                <a:lnTo>
                  <a:pt x="13589" y="79222"/>
                </a:lnTo>
                <a:lnTo>
                  <a:pt x="28346" y="89166"/>
                </a:lnTo>
                <a:lnTo>
                  <a:pt x="46418" y="92811"/>
                </a:lnTo>
                <a:lnTo>
                  <a:pt x="64477" y="89166"/>
                </a:lnTo>
                <a:lnTo>
                  <a:pt x="79222" y="79222"/>
                </a:lnTo>
                <a:lnTo>
                  <a:pt x="89166" y="64465"/>
                </a:lnTo>
                <a:lnTo>
                  <a:pt x="92824" y="46405"/>
                </a:lnTo>
                <a:close/>
              </a:path>
              <a:path w="774700" h="271145">
                <a:moveTo>
                  <a:pt x="774369" y="224294"/>
                </a:moveTo>
                <a:lnTo>
                  <a:pt x="770724" y="206235"/>
                </a:lnTo>
                <a:lnTo>
                  <a:pt x="760780" y="191490"/>
                </a:lnTo>
                <a:lnTo>
                  <a:pt x="746023" y="181546"/>
                </a:lnTo>
                <a:lnTo>
                  <a:pt x="727964" y="177888"/>
                </a:lnTo>
                <a:lnTo>
                  <a:pt x="709891" y="181546"/>
                </a:lnTo>
                <a:lnTo>
                  <a:pt x="695134" y="191490"/>
                </a:lnTo>
                <a:lnTo>
                  <a:pt x="685190" y="206235"/>
                </a:lnTo>
                <a:lnTo>
                  <a:pt x="681545" y="224294"/>
                </a:lnTo>
                <a:lnTo>
                  <a:pt x="685190" y="242366"/>
                </a:lnTo>
                <a:lnTo>
                  <a:pt x="695134" y="257111"/>
                </a:lnTo>
                <a:lnTo>
                  <a:pt x="709891" y="267055"/>
                </a:lnTo>
                <a:lnTo>
                  <a:pt x="727964" y="270700"/>
                </a:lnTo>
                <a:lnTo>
                  <a:pt x="746023" y="267055"/>
                </a:lnTo>
                <a:lnTo>
                  <a:pt x="760780" y="257111"/>
                </a:lnTo>
                <a:lnTo>
                  <a:pt x="770724" y="242366"/>
                </a:lnTo>
                <a:lnTo>
                  <a:pt x="774369" y="224294"/>
                </a:lnTo>
                <a:close/>
              </a:path>
            </a:pathLst>
          </a:custGeom>
          <a:solidFill>
            <a:srgbClr val="00B7DF"/>
          </a:solidFill>
        </p:spPr>
        <p:txBody>
          <a:bodyPr wrap="square" lIns="0" tIns="0" rIns="0" bIns="0" rtlCol="0"/>
          <a:lstStyle/>
          <a:p>
            <a:endParaRPr/>
          </a:p>
        </p:txBody>
      </p:sp>
      <p:sp>
        <p:nvSpPr>
          <p:cNvPr id="22" name="bg object 22"/>
          <p:cNvSpPr/>
          <p:nvPr/>
        </p:nvSpPr>
        <p:spPr>
          <a:xfrm>
            <a:off x="10705630" y="5843943"/>
            <a:ext cx="452755" cy="334010"/>
          </a:xfrm>
          <a:custGeom>
            <a:avLst/>
            <a:gdLst/>
            <a:ahLst/>
            <a:cxnLst/>
            <a:rect l="l" t="t" r="r" b="b"/>
            <a:pathLst>
              <a:path w="452754" h="334010">
                <a:moveTo>
                  <a:pt x="52082" y="307492"/>
                </a:moveTo>
                <a:lnTo>
                  <a:pt x="50038" y="297357"/>
                </a:lnTo>
                <a:lnTo>
                  <a:pt x="44450" y="289077"/>
                </a:lnTo>
                <a:lnTo>
                  <a:pt x="36169" y="283489"/>
                </a:lnTo>
                <a:lnTo>
                  <a:pt x="26035" y="281444"/>
                </a:lnTo>
                <a:lnTo>
                  <a:pt x="15900" y="283489"/>
                </a:lnTo>
                <a:lnTo>
                  <a:pt x="7620" y="289077"/>
                </a:lnTo>
                <a:lnTo>
                  <a:pt x="2044" y="297357"/>
                </a:lnTo>
                <a:lnTo>
                  <a:pt x="0" y="307492"/>
                </a:lnTo>
                <a:lnTo>
                  <a:pt x="2044" y="317627"/>
                </a:lnTo>
                <a:lnTo>
                  <a:pt x="7620" y="325907"/>
                </a:lnTo>
                <a:lnTo>
                  <a:pt x="15900" y="331495"/>
                </a:lnTo>
                <a:lnTo>
                  <a:pt x="26035" y="333540"/>
                </a:lnTo>
                <a:lnTo>
                  <a:pt x="36169" y="331495"/>
                </a:lnTo>
                <a:lnTo>
                  <a:pt x="44450" y="325907"/>
                </a:lnTo>
                <a:lnTo>
                  <a:pt x="50038" y="317627"/>
                </a:lnTo>
                <a:lnTo>
                  <a:pt x="52082" y="307492"/>
                </a:lnTo>
                <a:close/>
              </a:path>
              <a:path w="452754" h="334010">
                <a:moveTo>
                  <a:pt x="303631" y="139941"/>
                </a:moveTo>
                <a:lnTo>
                  <a:pt x="299986" y="121881"/>
                </a:lnTo>
                <a:lnTo>
                  <a:pt x="290042" y="107124"/>
                </a:lnTo>
                <a:lnTo>
                  <a:pt x="275285" y="97180"/>
                </a:lnTo>
                <a:lnTo>
                  <a:pt x="257225" y="93535"/>
                </a:lnTo>
                <a:lnTo>
                  <a:pt x="239153" y="97180"/>
                </a:lnTo>
                <a:lnTo>
                  <a:pt x="224396" y="107124"/>
                </a:lnTo>
                <a:lnTo>
                  <a:pt x="214452" y="121881"/>
                </a:lnTo>
                <a:lnTo>
                  <a:pt x="210807" y="139941"/>
                </a:lnTo>
                <a:lnTo>
                  <a:pt x="214452" y="158000"/>
                </a:lnTo>
                <a:lnTo>
                  <a:pt x="224396" y="172758"/>
                </a:lnTo>
                <a:lnTo>
                  <a:pt x="239153" y="182702"/>
                </a:lnTo>
                <a:lnTo>
                  <a:pt x="257225" y="186347"/>
                </a:lnTo>
                <a:lnTo>
                  <a:pt x="275285" y="182702"/>
                </a:lnTo>
                <a:lnTo>
                  <a:pt x="290042" y="172758"/>
                </a:lnTo>
                <a:lnTo>
                  <a:pt x="299986" y="158000"/>
                </a:lnTo>
                <a:lnTo>
                  <a:pt x="303631" y="139941"/>
                </a:lnTo>
                <a:close/>
              </a:path>
              <a:path w="452754" h="334010">
                <a:moveTo>
                  <a:pt x="429082" y="26047"/>
                </a:moveTo>
                <a:lnTo>
                  <a:pt x="427037" y="15913"/>
                </a:lnTo>
                <a:lnTo>
                  <a:pt x="421462" y="7632"/>
                </a:lnTo>
                <a:lnTo>
                  <a:pt x="413181" y="2044"/>
                </a:lnTo>
                <a:lnTo>
                  <a:pt x="403034" y="0"/>
                </a:lnTo>
                <a:lnTo>
                  <a:pt x="392899" y="2044"/>
                </a:lnTo>
                <a:lnTo>
                  <a:pt x="384632" y="7632"/>
                </a:lnTo>
                <a:lnTo>
                  <a:pt x="379044" y="15913"/>
                </a:lnTo>
                <a:lnTo>
                  <a:pt x="376999" y="26047"/>
                </a:lnTo>
                <a:lnTo>
                  <a:pt x="379044" y="36195"/>
                </a:lnTo>
                <a:lnTo>
                  <a:pt x="384632" y="44475"/>
                </a:lnTo>
                <a:lnTo>
                  <a:pt x="392899" y="50050"/>
                </a:lnTo>
                <a:lnTo>
                  <a:pt x="403034" y="52095"/>
                </a:lnTo>
                <a:lnTo>
                  <a:pt x="413181" y="50050"/>
                </a:lnTo>
                <a:lnTo>
                  <a:pt x="421462" y="44475"/>
                </a:lnTo>
                <a:lnTo>
                  <a:pt x="427037" y="36195"/>
                </a:lnTo>
                <a:lnTo>
                  <a:pt x="429082" y="26047"/>
                </a:lnTo>
                <a:close/>
              </a:path>
              <a:path w="452754" h="334010">
                <a:moveTo>
                  <a:pt x="452183" y="178854"/>
                </a:moveTo>
                <a:lnTo>
                  <a:pt x="450138" y="168706"/>
                </a:lnTo>
                <a:lnTo>
                  <a:pt x="444563" y="160426"/>
                </a:lnTo>
                <a:lnTo>
                  <a:pt x="436283" y="154851"/>
                </a:lnTo>
                <a:lnTo>
                  <a:pt x="426135" y="152806"/>
                </a:lnTo>
                <a:lnTo>
                  <a:pt x="416013" y="154851"/>
                </a:lnTo>
                <a:lnTo>
                  <a:pt x="407733" y="160426"/>
                </a:lnTo>
                <a:lnTo>
                  <a:pt x="402158" y="168706"/>
                </a:lnTo>
                <a:lnTo>
                  <a:pt x="400100" y="178854"/>
                </a:lnTo>
                <a:lnTo>
                  <a:pt x="402158" y="188988"/>
                </a:lnTo>
                <a:lnTo>
                  <a:pt x="407733" y="197269"/>
                </a:lnTo>
                <a:lnTo>
                  <a:pt x="416013" y="202844"/>
                </a:lnTo>
                <a:lnTo>
                  <a:pt x="426135" y="204901"/>
                </a:lnTo>
                <a:lnTo>
                  <a:pt x="436283" y="202844"/>
                </a:lnTo>
                <a:lnTo>
                  <a:pt x="444563" y="197269"/>
                </a:lnTo>
                <a:lnTo>
                  <a:pt x="450138" y="188988"/>
                </a:lnTo>
                <a:lnTo>
                  <a:pt x="452183" y="178854"/>
                </a:lnTo>
                <a:close/>
              </a:path>
            </a:pathLst>
          </a:custGeom>
          <a:solidFill>
            <a:srgbClr val="00AD87"/>
          </a:solidFill>
        </p:spPr>
        <p:txBody>
          <a:bodyPr wrap="square" lIns="0" tIns="0" rIns="0" bIns="0" rtlCol="0"/>
          <a:lstStyle/>
          <a:p>
            <a:endParaRPr/>
          </a:p>
        </p:txBody>
      </p:sp>
      <p:sp>
        <p:nvSpPr>
          <p:cNvPr id="23" name="bg object 23"/>
          <p:cNvSpPr/>
          <p:nvPr/>
        </p:nvSpPr>
        <p:spPr>
          <a:xfrm>
            <a:off x="10674005" y="6242048"/>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AC8A"/>
          </a:solidFill>
        </p:spPr>
        <p:txBody>
          <a:bodyPr wrap="square" lIns="0" tIns="0" rIns="0" bIns="0" rtlCol="0"/>
          <a:lstStyle/>
          <a:p>
            <a:endParaRPr/>
          </a:p>
        </p:txBody>
      </p:sp>
      <p:sp>
        <p:nvSpPr>
          <p:cNvPr id="24" name="bg object 24"/>
          <p:cNvSpPr/>
          <p:nvPr/>
        </p:nvSpPr>
        <p:spPr>
          <a:xfrm>
            <a:off x="11330470" y="5880696"/>
            <a:ext cx="298450" cy="297180"/>
          </a:xfrm>
          <a:custGeom>
            <a:avLst/>
            <a:gdLst/>
            <a:ahLst/>
            <a:cxnLst/>
            <a:rect l="l" t="t" r="r" b="b"/>
            <a:pathLst>
              <a:path w="298450" h="297179">
                <a:moveTo>
                  <a:pt x="52082" y="26047"/>
                </a:moveTo>
                <a:lnTo>
                  <a:pt x="50038" y="15913"/>
                </a:lnTo>
                <a:lnTo>
                  <a:pt x="44450" y="7632"/>
                </a:lnTo>
                <a:lnTo>
                  <a:pt x="36169"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69" y="50050"/>
                </a:lnTo>
                <a:lnTo>
                  <a:pt x="44450" y="44475"/>
                </a:lnTo>
                <a:lnTo>
                  <a:pt x="50038" y="36195"/>
                </a:lnTo>
                <a:lnTo>
                  <a:pt x="52082" y="26047"/>
                </a:lnTo>
                <a:close/>
              </a:path>
              <a:path w="298450" h="297179">
                <a:moveTo>
                  <a:pt x="298348" y="270738"/>
                </a:moveTo>
                <a:lnTo>
                  <a:pt x="296303" y="260604"/>
                </a:lnTo>
                <a:lnTo>
                  <a:pt x="290715" y="252323"/>
                </a:lnTo>
                <a:lnTo>
                  <a:pt x="282435" y="246735"/>
                </a:lnTo>
                <a:lnTo>
                  <a:pt x="272300" y="244690"/>
                </a:lnTo>
                <a:lnTo>
                  <a:pt x="262166" y="246735"/>
                </a:lnTo>
                <a:lnTo>
                  <a:pt x="253885" y="252323"/>
                </a:lnTo>
                <a:lnTo>
                  <a:pt x="248310" y="260604"/>
                </a:lnTo>
                <a:lnTo>
                  <a:pt x="246265" y="270738"/>
                </a:lnTo>
                <a:lnTo>
                  <a:pt x="248310" y="280873"/>
                </a:lnTo>
                <a:lnTo>
                  <a:pt x="253885" y="289153"/>
                </a:lnTo>
                <a:lnTo>
                  <a:pt x="262166" y="294741"/>
                </a:lnTo>
                <a:lnTo>
                  <a:pt x="272300" y="296786"/>
                </a:lnTo>
                <a:lnTo>
                  <a:pt x="282435" y="294741"/>
                </a:lnTo>
                <a:lnTo>
                  <a:pt x="290715" y="289153"/>
                </a:lnTo>
                <a:lnTo>
                  <a:pt x="296303" y="280873"/>
                </a:lnTo>
                <a:lnTo>
                  <a:pt x="298348" y="270738"/>
                </a:lnTo>
                <a:close/>
              </a:path>
            </a:pathLst>
          </a:custGeom>
          <a:solidFill>
            <a:srgbClr val="00AD87"/>
          </a:solidFill>
        </p:spPr>
        <p:txBody>
          <a:bodyPr wrap="square" lIns="0" tIns="0" rIns="0" bIns="0" rtlCol="0"/>
          <a:lstStyle/>
          <a:p>
            <a:endParaRPr/>
          </a:p>
        </p:txBody>
      </p:sp>
      <p:sp>
        <p:nvSpPr>
          <p:cNvPr id="25" name="bg object 25"/>
          <p:cNvSpPr/>
          <p:nvPr/>
        </p:nvSpPr>
        <p:spPr>
          <a:xfrm>
            <a:off x="11200781" y="5846314"/>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B7DF"/>
          </a:solidFill>
        </p:spPr>
        <p:txBody>
          <a:bodyPr wrap="square" lIns="0" tIns="0" rIns="0" bIns="0" rtlCol="0"/>
          <a:lstStyle/>
          <a:p>
            <a:endParaRPr/>
          </a:p>
        </p:txBody>
      </p:sp>
      <p:sp>
        <p:nvSpPr>
          <p:cNvPr id="26" name="bg object 26"/>
          <p:cNvSpPr/>
          <p:nvPr/>
        </p:nvSpPr>
        <p:spPr>
          <a:xfrm>
            <a:off x="10764177" y="6019901"/>
            <a:ext cx="900430" cy="288290"/>
          </a:xfrm>
          <a:custGeom>
            <a:avLst/>
            <a:gdLst/>
            <a:ahLst/>
            <a:cxnLst/>
            <a:rect l="l" t="t" r="r" b="b"/>
            <a:pathLst>
              <a:path w="900429" h="288289">
                <a:moveTo>
                  <a:pt x="52082" y="26047"/>
                </a:moveTo>
                <a:lnTo>
                  <a:pt x="50025" y="15913"/>
                </a:lnTo>
                <a:lnTo>
                  <a:pt x="44450" y="7632"/>
                </a:lnTo>
                <a:lnTo>
                  <a:pt x="36169" y="2044"/>
                </a:lnTo>
                <a:lnTo>
                  <a:pt x="26035" y="0"/>
                </a:lnTo>
                <a:lnTo>
                  <a:pt x="15900" y="2044"/>
                </a:lnTo>
                <a:lnTo>
                  <a:pt x="7620" y="7632"/>
                </a:lnTo>
                <a:lnTo>
                  <a:pt x="2044" y="15913"/>
                </a:lnTo>
                <a:lnTo>
                  <a:pt x="0" y="26047"/>
                </a:lnTo>
                <a:lnTo>
                  <a:pt x="2044" y="36195"/>
                </a:lnTo>
                <a:lnTo>
                  <a:pt x="7620" y="44475"/>
                </a:lnTo>
                <a:lnTo>
                  <a:pt x="15900" y="50050"/>
                </a:lnTo>
                <a:lnTo>
                  <a:pt x="26035" y="52095"/>
                </a:lnTo>
                <a:lnTo>
                  <a:pt x="36169" y="50050"/>
                </a:lnTo>
                <a:lnTo>
                  <a:pt x="44450" y="44475"/>
                </a:lnTo>
                <a:lnTo>
                  <a:pt x="50025" y="36195"/>
                </a:lnTo>
                <a:lnTo>
                  <a:pt x="52082" y="26047"/>
                </a:lnTo>
                <a:close/>
              </a:path>
              <a:path w="900429" h="288289">
                <a:moveTo>
                  <a:pt x="899820" y="262026"/>
                </a:moveTo>
                <a:lnTo>
                  <a:pt x="897775" y="251891"/>
                </a:lnTo>
                <a:lnTo>
                  <a:pt x="892187" y="243611"/>
                </a:lnTo>
                <a:lnTo>
                  <a:pt x="883907" y="238023"/>
                </a:lnTo>
                <a:lnTo>
                  <a:pt x="873772" y="235978"/>
                </a:lnTo>
                <a:lnTo>
                  <a:pt x="863638" y="238023"/>
                </a:lnTo>
                <a:lnTo>
                  <a:pt x="855357" y="243611"/>
                </a:lnTo>
                <a:lnTo>
                  <a:pt x="849782" y="251891"/>
                </a:lnTo>
                <a:lnTo>
                  <a:pt x="847737" y="262026"/>
                </a:lnTo>
                <a:lnTo>
                  <a:pt x="849782" y="272173"/>
                </a:lnTo>
                <a:lnTo>
                  <a:pt x="855357" y="280441"/>
                </a:lnTo>
                <a:lnTo>
                  <a:pt x="863638" y="286029"/>
                </a:lnTo>
                <a:lnTo>
                  <a:pt x="873772" y="288074"/>
                </a:lnTo>
                <a:lnTo>
                  <a:pt x="883907" y="286029"/>
                </a:lnTo>
                <a:lnTo>
                  <a:pt x="892187" y="280441"/>
                </a:lnTo>
                <a:lnTo>
                  <a:pt x="897775" y="272173"/>
                </a:lnTo>
                <a:lnTo>
                  <a:pt x="899820" y="262026"/>
                </a:lnTo>
                <a:close/>
              </a:path>
            </a:pathLst>
          </a:custGeom>
          <a:solidFill>
            <a:srgbClr val="0082A6"/>
          </a:solidFill>
        </p:spPr>
        <p:txBody>
          <a:bodyPr wrap="square" lIns="0" tIns="0" rIns="0" bIns="0" rtlCol="0"/>
          <a:lstStyle/>
          <a:p>
            <a:endParaRPr/>
          </a:p>
        </p:txBody>
      </p:sp>
      <p:sp>
        <p:nvSpPr>
          <p:cNvPr id="27" name="bg object 27"/>
          <p:cNvSpPr/>
          <p:nvPr/>
        </p:nvSpPr>
        <p:spPr>
          <a:xfrm>
            <a:off x="11023295" y="6007823"/>
            <a:ext cx="546735" cy="101600"/>
          </a:xfrm>
          <a:custGeom>
            <a:avLst/>
            <a:gdLst/>
            <a:ahLst/>
            <a:cxnLst/>
            <a:rect l="l" t="t" r="r" b="b"/>
            <a:pathLst>
              <a:path w="546734" h="101600">
                <a:moveTo>
                  <a:pt x="52082" y="26047"/>
                </a:moveTo>
                <a:lnTo>
                  <a:pt x="50038" y="15913"/>
                </a:lnTo>
                <a:lnTo>
                  <a:pt x="44462" y="7632"/>
                </a:lnTo>
                <a:lnTo>
                  <a:pt x="36182"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82" y="50050"/>
                </a:lnTo>
                <a:lnTo>
                  <a:pt x="44462" y="44475"/>
                </a:lnTo>
                <a:lnTo>
                  <a:pt x="50038" y="36195"/>
                </a:lnTo>
                <a:lnTo>
                  <a:pt x="52082" y="26047"/>
                </a:lnTo>
                <a:close/>
              </a:path>
              <a:path w="546734" h="101600">
                <a:moveTo>
                  <a:pt x="370814" y="75412"/>
                </a:moveTo>
                <a:lnTo>
                  <a:pt x="368757" y="65265"/>
                </a:lnTo>
                <a:lnTo>
                  <a:pt x="363181" y="56984"/>
                </a:lnTo>
                <a:lnTo>
                  <a:pt x="354901" y="51409"/>
                </a:lnTo>
                <a:lnTo>
                  <a:pt x="344766" y="49364"/>
                </a:lnTo>
                <a:lnTo>
                  <a:pt x="334632" y="51409"/>
                </a:lnTo>
                <a:lnTo>
                  <a:pt x="326351" y="56984"/>
                </a:lnTo>
                <a:lnTo>
                  <a:pt x="320776" y="65265"/>
                </a:lnTo>
                <a:lnTo>
                  <a:pt x="318731" y="75412"/>
                </a:lnTo>
                <a:lnTo>
                  <a:pt x="320776" y="85547"/>
                </a:lnTo>
                <a:lnTo>
                  <a:pt x="326351" y="93827"/>
                </a:lnTo>
                <a:lnTo>
                  <a:pt x="334632" y="99415"/>
                </a:lnTo>
                <a:lnTo>
                  <a:pt x="344766" y="101460"/>
                </a:lnTo>
                <a:lnTo>
                  <a:pt x="354901" y="99415"/>
                </a:lnTo>
                <a:lnTo>
                  <a:pt x="363181" y="93827"/>
                </a:lnTo>
                <a:lnTo>
                  <a:pt x="368757" y="85547"/>
                </a:lnTo>
                <a:lnTo>
                  <a:pt x="370814" y="75412"/>
                </a:lnTo>
                <a:close/>
              </a:path>
              <a:path w="546734" h="101600">
                <a:moveTo>
                  <a:pt x="546188" y="41008"/>
                </a:moveTo>
                <a:lnTo>
                  <a:pt x="544144" y="30873"/>
                </a:lnTo>
                <a:lnTo>
                  <a:pt x="538556" y="22593"/>
                </a:lnTo>
                <a:lnTo>
                  <a:pt x="530275" y="17005"/>
                </a:lnTo>
                <a:lnTo>
                  <a:pt x="520141" y="14960"/>
                </a:lnTo>
                <a:lnTo>
                  <a:pt x="510006" y="17005"/>
                </a:lnTo>
                <a:lnTo>
                  <a:pt x="501726" y="22593"/>
                </a:lnTo>
                <a:lnTo>
                  <a:pt x="496150" y="30873"/>
                </a:lnTo>
                <a:lnTo>
                  <a:pt x="494106" y="41008"/>
                </a:lnTo>
                <a:lnTo>
                  <a:pt x="496150" y="51155"/>
                </a:lnTo>
                <a:lnTo>
                  <a:pt x="501726" y="59436"/>
                </a:lnTo>
                <a:lnTo>
                  <a:pt x="510006" y="65011"/>
                </a:lnTo>
                <a:lnTo>
                  <a:pt x="520141" y="67056"/>
                </a:lnTo>
                <a:lnTo>
                  <a:pt x="530275" y="65011"/>
                </a:lnTo>
                <a:lnTo>
                  <a:pt x="538556" y="59436"/>
                </a:lnTo>
                <a:lnTo>
                  <a:pt x="544144" y="51155"/>
                </a:lnTo>
                <a:lnTo>
                  <a:pt x="546188" y="41008"/>
                </a:lnTo>
                <a:close/>
              </a:path>
            </a:pathLst>
          </a:custGeom>
          <a:solidFill>
            <a:srgbClr val="00676D"/>
          </a:solidFill>
        </p:spPr>
        <p:txBody>
          <a:bodyPr wrap="square" lIns="0" tIns="0" rIns="0" bIns="0" rtlCol="0"/>
          <a:lstStyle/>
          <a:p>
            <a:endParaRPr/>
          </a:p>
        </p:txBody>
      </p:sp>
      <p:sp>
        <p:nvSpPr>
          <p:cNvPr id="28" name="bg object 28"/>
          <p:cNvSpPr/>
          <p:nvPr/>
        </p:nvSpPr>
        <p:spPr>
          <a:xfrm>
            <a:off x="10952416" y="6019901"/>
            <a:ext cx="497840" cy="146685"/>
          </a:xfrm>
          <a:custGeom>
            <a:avLst/>
            <a:gdLst/>
            <a:ahLst/>
            <a:cxnLst/>
            <a:rect l="l" t="t" r="r" b="b"/>
            <a:pathLst>
              <a:path w="497840" h="146685">
                <a:moveTo>
                  <a:pt x="52082" y="63334"/>
                </a:moveTo>
                <a:lnTo>
                  <a:pt x="50038" y="53187"/>
                </a:lnTo>
                <a:lnTo>
                  <a:pt x="44450" y="44907"/>
                </a:lnTo>
                <a:lnTo>
                  <a:pt x="36169" y="39331"/>
                </a:lnTo>
                <a:lnTo>
                  <a:pt x="26035" y="37287"/>
                </a:lnTo>
                <a:lnTo>
                  <a:pt x="15900" y="39331"/>
                </a:lnTo>
                <a:lnTo>
                  <a:pt x="7620" y="44907"/>
                </a:lnTo>
                <a:lnTo>
                  <a:pt x="2044" y="53187"/>
                </a:lnTo>
                <a:lnTo>
                  <a:pt x="0" y="63334"/>
                </a:lnTo>
                <a:lnTo>
                  <a:pt x="2044" y="73469"/>
                </a:lnTo>
                <a:lnTo>
                  <a:pt x="7620" y="81749"/>
                </a:lnTo>
                <a:lnTo>
                  <a:pt x="15900" y="87337"/>
                </a:lnTo>
                <a:lnTo>
                  <a:pt x="26035" y="89382"/>
                </a:lnTo>
                <a:lnTo>
                  <a:pt x="36169" y="87337"/>
                </a:lnTo>
                <a:lnTo>
                  <a:pt x="44450" y="81749"/>
                </a:lnTo>
                <a:lnTo>
                  <a:pt x="50038" y="73469"/>
                </a:lnTo>
                <a:lnTo>
                  <a:pt x="52082" y="63334"/>
                </a:lnTo>
                <a:close/>
              </a:path>
              <a:path w="497840" h="146685">
                <a:moveTo>
                  <a:pt x="368884" y="26047"/>
                </a:moveTo>
                <a:lnTo>
                  <a:pt x="366839" y="15913"/>
                </a:lnTo>
                <a:lnTo>
                  <a:pt x="361264" y="7632"/>
                </a:lnTo>
                <a:lnTo>
                  <a:pt x="352983" y="2044"/>
                </a:lnTo>
                <a:lnTo>
                  <a:pt x="342836" y="0"/>
                </a:lnTo>
                <a:lnTo>
                  <a:pt x="332701" y="2044"/>
                </a:lnTo>
                <a:lnTo>
                  <a:pt x="324434" y="7632"/>
                </a:lnTo>
                <a:lnTo>
                  <a:pt x="318846" y="15913"/>
                </a:lnTo>
                <a:lnTo>
                  <a:pt x="316801" y="26047"/>
                </a:lnTo>
                <a:lnTo>
                  <a:pt x="318846" y="36195"/>
                </a:lnTo>
                <a:lnTo>
                  <a:pt x="324434" y="44475"/>
                </a:lnTo>
                <a:lnTo>
                  <a:pt x="332701" y="50050"/>
                </a:lnTo>
                <a:lnTo>
                  <a:pt x="342836" y="52095"/>
                </a:lnTo>
                <a:lnTo>
                  <a:pt x="352983" y="50050"/>
                </a:lnTo>
                <a:lnTo>
                  <a:pt x="361264" y="44475"/>
                </a:lnTo>
                <a:lnTo>
                  <a:pt x="366839" y="36195"/>
                </a:lnTo>
                <a:lnTo>
                  <a:pt x="368884" y="26047"/>
                </a:lnTo>
                <a:close/>
              </a:path>
              <a:path w="497840" h="146685">
                <a:moveTo>
                  <a:pt x="497535" y="120561"/>
                </a:moveTo>
                <a:lnTo>
                  <a:pt x="495490" y="110426"/>
                </a:lnTo>
                <a:lnTo>
                  <a:pt x="489902" y="102146"/>
                </a:lnTo>
                <a:lnTo>
                  <a:pt x="481622" y="96570"/>
                </a:lnTo>
                <a:lnTo>
                  <a:pt x="471487" y="94513"/>
                </a:lnTo>
                <a:lnTo>
                  <a:pt x="461352" y="96570"/>
                </a:lnTo>
                <a:lnTo>
                  <a:pt x="453072" y="102146"/>
                </a:lnTo>
                <a:lnTo>
                  <a:pt x="447497" y="110426"/>
                </a:lnTo>
                <a:lnTo>
                  <a:pt x="445452" y="120561"/>
                </a:lnTo>
                <a:lnTo>
                  <a:pt x="447497" y="130708"/>
                </a:lnTo>
                <a:lnTo>
                  <a:pt x="453072" y="138988"/>
                </a:lnTo>
                <a:lnTo>
                  <a:pt x="461352" y="144564"/>
                </a:lnTo>
                <a:lnTo>
                  <a:pt x="471487" y="146608"/>
                </a:lnTo>
                <a:lnTo>
                  <a:pt x="481622" y="144564"/>
                </a:lnTo>
                <a:lnTo>
                  <a:pt x="489902" y="138988"/>
                </a:lnTo>
                <a:lnTo>
                  <a:pt x="495490" y="130708"/>
                </a:lnTo>
                <a:lnTo>
                  <a:pt x="497535" y="120561"/>
                </a:lnTo>
                <a:close/>
              </a:path>
            </a:pathLst>
          </a:custGeom>
          <a:solidFill>
            <a:srgbClr val="00A94F"/>
          </a:solidFill>
        </p:spPr>
        <p:txBody>
          <a:bodyPr wrap="square" lIns="0" tIns="0" rIns="0" bIns="0" rtlCol="0"/>
          <a:lstStyle/>
          <a:p>
            <a:endParaRPr/>
          </a:p>
        </p:txBody>
      </p:sp>
      <p:sp>
        <p:nvSpPr>
          <p:cNvPr id="29" name="bg object 29"/>
          <p:cNvSpPr/>
          <p:nvPr/>
        </p:nvSpPr>
        <p:spPr>
          <a:xfrm>
            <a:off x="10882059" y="5880696"/>
            <a:ext cx="134620" cy="286385"/>
          </a:xfrm>
          <a:custGeom>
            <a:avLst/>
            <a:gdLst/>
            <a:ahLst/>
            <a:cxnLst/>
            <a:rect l="l" t="t" r="r" b="b"/>
            <a:pathLst>
              <a:path w="134620" h="286385">
                <a:moveTo>
                  <a:pt x="52082" y="259765"/>
                </a:moveTo>
                <a:lnTo>
                  <a:pt x="50025" y="249631"/>
                </a:lnTo>
                <a:lnTo>
                  <a:pt x="44450" y="241350"/>
                </a:lnTo>
                <a:lnTo>
                  <a:pt x="36169" y="235775"/>
                </a:lnTo>
                <a:lnTo>
                  <a:pt x="26035" y="233718"/>
                </a:lnTo>
                <a:lnTo>
                  <a:pt x="15900" y="235775"/>
                </a:lnTo>
                <a:lnTo>
                  <a:pt x="7620" y="241350"/>
                </a:lnTo>
                <a:lnTo>
                  <a:pt x="2044" y="249631"/>
                </a:lnTo>
                <a:lnTo>
                  <a:pt x="0" y="259765"/>
                </a:lnTo>
                <a:lnTo>
                  <a:pt x="2044" y="269913"/>
                </a:lnTo>
                <a:lnTo>
                  <a:pt x="7620" y="278193"/>
                </a:lnTo>
                <a:lnTo>
                  <a:pt x="15900" y="283768"/>
                </a:lnTo>
                <a:lnTo>
                  <a:pt x="26035" y="285813"/>
                </a:lnTo>
                <a:lnTo>
                  <a:pt x="36169" y="283768"/>
                </a:lnTo>
                <a:lnTo>
                  <a:pt x="44450" y="278193"/>
                </a:lnTo>
                <a:lnTo>
                  <a:pt x="50025" y="269913"/>
                </a:lnTo>
                <a:lnTo>
                  <a:pt x="52082" y="259765"/>
                </a:lnTo>
                <a:close/>
              </a:path>
              <a:path w="134620" h="286385">
                <a:moveTo>
                  <a:pt x="134518" y="26047"/>
                </a:moveTo>
                <a:lnTo>
                  <a:pt x="132461" y="15913"/>
                </a:lnTo>
                <a:lnTo>
                  <a:pt x="126885" y="7632"/>
                </a:lnTo>
                <a:lnTo>
                  <a:pt x="118605" y="2057"/>
                </a:lnTo>
                <a:lnTo>
                  <a:pt x="108470" y="0"/>
                </a:lnTo>
                <a:lnTo>
                  <a:pt x="98336" y="2057"/>
                </a:lnTo>
                <a:lnTo>
                  <a:pt x="90055" y="7632"/>
                </a:lnTo>
                <a:lnTo>
                  <a:pt x="84480" y="15913"/>
                </a:lnTo>
                <a:lnTo>
                  <a:pt x="82435" y="26047"/>
                </a:lnTo>
                <a:lnTo>
                  <a:pt x="84480" y="36195"/>
                </a:lnTo>
                <a:lnTo>
                  <a:pt x="90055" y="44475"/>
                </a:lnTo>
                <a:lnTo>
                  <a:pt x="98336" y="50050"/>
                </a:lnTo>
                <a:lnTo>
                  <a:pt x="108470" y="52095"/>
                </a:lnTo>
                <a:lnTo>
                  <a:pt x="118605" y="50050"/>
                </a:lnTo>
                <a:lnTo>
                  <a:pt x="126885" y="44475"/>
                </a:lnTo>
                <a:lnTo>
                  <a:pt x="132461" y="36195"/>
                </a:lnTo>
                <a:lnTo>
                  <a:pt x="134518" y="26047"/>
                </a:lnTo>
                <a:close/>
              </a:path>
            </a:pathLst>
          </a:custGeom>
          <a:solidFill>
            <a:srgbClr val="8E55A2"/>
          </a:solidFill>
        </p:spPr>
        <p:txBody>
          <a:bodyPr wrap="square" lIns="0" tIns="0" rIns="0" bIns="0" rtlCol="0"/>
          <a:lstStyle/>
          <a:p>
            <a:endParaRPr/>
          </a:p>
        </p:txBody>
      </p:sp>
      <p:sp>
        <p:nvSpPr>
          <p:cNvPr id="30" name="bg object 30"/>
          <p:cNvSpPr/>
          <p:nvPr/>
        </p:nvSpPr>
        <p:spPr>
          <a:xfrm>
            <a:off x="10847928" y="5939562"/>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EF4744"/>
          </a:solidFill>
        </p:spPr>
        <p:txBody>
          <a:bodyPr wrap="square" lIns="0" tIns="0" rIns="0" bIns="0" rtlCol="0"/>
          <a:lstStyle/>
          <a:p>
            <a:endParaRPr/>
          </a:p>
        </p:txBody>
      </p:sp>
      <p:sp>
        <p:nvSpPr>
          <p:cNvPr id="31" name="bg object 31"/>
          <p:cNvSpPr/>
          <p:nvPr/>
        </p:nvSpPr>
        <p:spPr>
          <a:xfrm>
            <a:off x="10847921" y="5939574"/>
            <a:ext cx="640080" cy="309880"/>
          </a:xfrm>
          <a:custGeom>
            <a:avLst/>
            <a:gdLst/>
            <a:ahLst/>
            <a:cxnLst/>
            <a:rect l="l" t="t" r="r" b="b"/>
            <a:pathLst>
              <a:path w="640079" h="309879">
                <a:moveTo>
                  <a:pt x="52082" y="272199"/>
                </a:moveTo>
                <a:lnTo>
                  <a:pt x="50038" y="262051"/>
                </a:lnTo>
                <a:lnTo>
                  <a:pt x="44450" y="253771"/>
                </a:lnTo>
                <a:lnTo>
                  <a:pt x="36182" y="248196"/>
                </a:lnTo>
                <a:lnTo>
                  <a:pt x="26035" y="246151"/>
                </a:lnTo>
                <a:lnTo>
                  <a:pt x="15900" y="248196"/>
                </a:lnTo>
                <a:lnTo>
                  <a:pt x="7632" y="253771"/>
                </a:lnTo>
                <a:lnTo>
                  <a:pt x="2044" y="262051"/>
                </a:lnTo>
                <a:lnTo>
                  <a:pt x="0" y="272199"/>
                </a:lnTo>
                <a:lnTo>
                  <a:pt x="2044" y="282333"/>
                </a:lnTo>
                <a:lnTo>
                  <a:pt x="7632" y="290614"/>
                </a:lnTo>
                <a:lnTo>
                  <a:pt x="15900" y="296202"/>
                </a:lnTo>
                <a:lnTo>
                  <a:pt x="26035" y="298246"/>
                </a:lnTo>
                <a:lnTo>
                  <a:pt x="36182" y="296202"/>
                </a:lnTo>
                <a:lnTo>
                  <a:pt x="44450" y="290614"/>
                </a:lnTo>
                <a:lnTo>
                  <a:pt x="50038" y="282333"/>
                </a:lnTo>
                <a:lnTo>
                  <a:pt x="52082" y="272199"/>
                </a:lnTo>
                <a:close/>
              </a:path>
              <a:path w="640079" h="309879">
                <a:moveTo>
                  <a:pt x="391680" y="83223"/>
                </a:moveTo>
                <a:lnTo>
                  <a:pt x="389636" y="73075"/>
                </a:lnTo>
                <a:lnTo>
                  <a:pt x="384060" y="64795"/>
                </a:lnTo>
                <a:lnTo>
                  <a:pt x="375780" y="59220"/>
                </a:lnTo>
                <a:lnTo>
                  <a:pt x="365633" y="57175"/>
                </a:lnTo>
                <a:lnTo>
                  <a:pt x="355498" y="59220"/>
                </a:lnTo>
                <a:lnTo>
                  <a:pt x="347230" y="64795"/>
                </a:lnTo>
                <a:lnTo>
                  <a:pt x="341642" y="73075"/>
                </a:lnTo>
                <a:lnTo>
                  <a:pt x="339598" y="83223"/>
                </a:lnTo>
                <a:lnTo>
                  <a:pt x="341642" y="93357"/>
                </a:lnTo>
                <a:lnTo>
                  <a:pt x="347230" y="101638"/>
                </a:lnTo>
                <a:lnTo>
                  <a:pt x="355498" y="107213"/>
                </a:lnTo>
                <a:lnTo>
                  <a:pt x="365633" y="109270"/>
                </a:lnTo>
                <a:lnTo>
                  <a:pt x="375780" y="107213"/>
                </a:lnTo>
                <a:lnTo>
                  <a:pt x="384060" y="101638"/>
                </a:lnTo>
                <a:lnTo>
                  <a:pt x="389636" y="93357"/>
                </a:lnTo>
                <a:lnTo>
                  <a:pt x="391680" y="83223"/>
                </a:lnTo>
                <a:close/>
              </a:path>
              <a:path w="640079" h="309879">
                <a:moveTo>
                  <a:pt x="639521" y="283273"/>
                </a:moveTo>
                <a:lnTo>
                  <a:pt x="637476" y="273126"/>
                </a:lnTo>
                <a:lnTo>
                  <a:pt x="631888" y="264858"/>
                </a:lnTo>
                <a:lnTo>
                  <a:pt x="623608" y="259270"/>
                </a:lnTo>
                <a:lnTo>
                  <a:pt x="613473" y="257225"/>
                </a:lnTo>
                <a:lnTo>
                  <a:pt x="603338" y="259270"/>
                </a:lnTo>
                <a:lnTo>
                  <a:pt x="595058" y="264858"/>
                </a:lnTo>
                <a:lnTo>
                  <a:pt x="589483" y="273126"/>
                </a:lnTo>
                <a:lnTo>
                  <a:pt x="587438" y="283273"/>
                </a:lnTo>
                <a:lnTo>
                  <a:pt x="589483" y="293408"/>
                </a:lnTo>
                <a:lnTo>
                  <a:pt x="595058" y="301688"/>
                </a:lnTo>
                <a:lnTo>
                  <a:pt x="603338" y="307276"/>
                </a:lnTo>
                <a:lnTo>
                  <a:pt x="613473" y="309321"/>
                </a:lnTo>
                <a:lnTo>
                  <a:pt x="623608" y="307276"/>
                </a:lnTo>
                <a:lnTo>
                  <a:pt x="631888" y="301688"/>
                </a:lnTo>
                <a:lnTo>
                  <a:pt x="637476" y="293408"/>
                </a:lnTo>
                <a:lnTo>
                  <a:pt x="639521" y="283273"/>
                </a:lnTo>
                <a:close/>
              </a:path>
              <a:path w="640079" h="309879">
                <a:moveTo>
                  <a:pt x="639521" y="26047"/>
                </a:moveTo>
                <a:lnTo>
                  <a:pt x="637476" y="15900"/>
                </a:lnTo>
                <a:lnTo>
                  <a:pt x="631888" y="7620"/>
                </a:lnTo>
                <a:lnTo>
                  <a:pt x="623608" y="2044"/>
                </a:lnTo>
                <a:lnTo>
                  <a:pt x="613473" y="0"/>
                </a:lnTo>
                <a:lnTo>
                  <a:pt x="603338" y="2044"/>
                </a:lnTo>
                <a:lnTo>
                  <a:pt x="595058" y="7620"/>
                </a:lnTo>
                <a:lnTo>
                  <a:pt x="589483" y="15900"/>
                </a:lnTo>
                <a:lnTo>
                  <a:pt x="587438" y="26047"/>
                </a:lnTo>
                <a:lnTo>
                  <a:pt x="589483" y="36182"/>
                </a:lnTo>
                <a:lnTo>
                  <a:pt x="595058" y="44462"/>
                </a:lnTo>
                <a:lnTo>
                  <a:pt x="603338" y="50038"/>
                </a:lnTo>
                <a:lnTo>
                  <a:pt x="613473" y="52095"/>
                </a:lnTo>
                <a:lnTo>
                  <a:pt x="623608" y="50038"/>
                </a:lnTo>
                <a:lnTo>
                  <a:pt x="631888" y="44462"/>
                </a:lnTo>
                <a:lnTo>
                  <a:pt x="637476" y="36182"/>
                </a:lnTo>
                <a:lnTo>
                  <a:pt x="639521" y="26047"/>
                </a:lnTo>
                <a:close/>
              </a:path>
            </a:pathLst>
          </a:custGeom>
          <a:solidFill>
            <a:srgbClr val="FFDD63"/>
          </a:solidFill>
        </p:spPr>
        <p:txBody>
          <a:bodyPr wrap="square" lIns="0" tIns="0" rIns="0" bIns="0" rtlCol="0"/>
          <a:lstStyle/>
          <a:p>
            <a:endParaRPr/>
          </a:p>
        </p:txBody>
      </p:sp>
      <p:sp>
        <p:nvSpPr>
          <p:cNvPr id="32" name="bg object 32"/>
          <p:cNvSpPr/>
          <p:nvPr/>
        </p:nvSpPr>
        <p:spPr>
          <a:xfrm>
            <a:off x="10764164" y="6007836"/>
            <a:ext cx="739140" cy="175260"/>
          </a:xfrm>
          <a:custGeom>
            <a:avLst/>
            <a:gdLst/>
            <a:ahLst/>
            <a:cxnLst/>
            <a:rect l="l" t="t" r="r" b="b"/>
            <a:pathLst>
              <a:path w="739140" h="175260">
                <a:moveTo>
                  <a:pt x="92824" y="128320"/>
                </a:moveTo>
                <a:lnTo>
                  <a:pt x="89179" y="110261"/>
                </a:lnTo>
                <a:lnTo>
                  <a:pt x="79235" y="95504"/>
                </a:lnTo>
                <a:lnTo>
                  <a:pt x="64477" y="85559"/>
                </a:lnTo>
                <a:lnTo>
                  <a:pt x="46418" y="81915"/>
                </a:lnTo>
                <a:lnTo>
                  <a:pt x="28346" y="85559"/>
                </a:lnTo>
                <a:lnTo>
                  <a:pt x="13589" y="95504"/>
                </a:lnTo>
                <a:lnTo>
                  <a:pt x="3644" y="110261"/>
                </a:lnTo>
                <a:lnTo>
                  <a:pt x="0" y="128320"/>
                </a:lnTo>
                <a:lnTo>
                  <a:pt x="3644" y="146380"/>
                </a:lnTo>
                <a:lnTo>
                  <a:pt x="13589" y="161137"/>
                </a:lnTo>
                <a:lnTo>
                  <a:pt x="28346" y="171081"/>
                </a:lnTo>
                <a:lnTo>
                  <a:pt x="46418" y="174726"/>
                </a:lnTo>
                <a:lnTo>
                  <a:pt x="64477" y="171081"/>
                </a:lnTo>
                <a:lnTo>
                  <a:pt x="79235" y="161137"/>
                </a:lnTo>
                <a:lnTo>
                  <a:pt x="89179" y="146380"/>
                </a:lnTo>
                <a:lnTo>
                  <a:pt x="92824" y="128320"/>
                </a:lnTo>
                <a:close/>
              </a:path>
              <a:path w="739140" h="175260">
                <a:moveTo>
                  <a:pt x="738670" y="46405"/>
                </a:moveTo>
                <a:lnTo>
                  <a:pt x="735025" y="28346"/>
                </a:lnTo>
                <a:lnTo>
                  <a:pt x="725081" y="13589"/>
                </a:lnTo>
                <a:lnTo>
                  <a:pt x="710323" y="3644"/>
                </a:lnTo>
                <a:lnTo>
                  <a:pt x="692264" y="0"/>
                </a:lnTo>
                <a:lnTo>
                  <a:pt x="674192" y="3644"/>
                </a:lnTo>
                <a:lnTo>
                  <a:pt x="659434" y="13589"/>
                </a:lnTo>
                <a:lnTo>
                  <a:pt x="649490" y="28346"/>
                </a:lnTo>
                <a:lnTo>
                  <a:pt x="645845" y="46405"/>
                </a:lnTo>
                <a:lnTo>
                  <a:pt x="649490" y="64465"/>
                </a:lnTo>
                <a:lnTo>
                  <a:pt x="659434" y="79222"/>
                </a:lnTo>
                <a:lnTo>
                  <a:pt x="674192" y="89166"/>
                </a:lnTo>
                <a:lnTo>
                  <a:pt x="692264" y="92811"/>
                </a:lnTo>
                <a:lnTo>
                  <a:pt x="710323" y="89166"/>
                </a:lnTo>
                <a:lnTo>
                  <a:pt x="725081" y="79222"/>
                </a:lnTo>
                <a:lnTo>
                  <a:pt x="735025" y="64465"/>
                </a:lnTo>
                <a:lnTo>
                  <a:pt x="738670" y="46405"/>
                </a:lnTo>
                <a:close/>
              </a:path>
            </a:pathLst>
          </a:custGeom>
          <a:solidFill>
            <a:srgbClr val="00A94F"/>
          </a:solidFill>
        </p:spPr>
        <p:txBody>
          <a:bodyPr wrap="square" lIns="0" tIns="0" rIns="0" bIns="0" rtlCol="0"/>
          <a:lstStyle/>
          <a:p>
            <a:endParaRPr/>
          </a:p>
        </p:txBody>
      </p:sp>
      <p:sp>
        <p:nvSpPr>
          <p:cNvPr id="33" name="bg object 33"/>
          <p:cNvSpPr/>
          <p:nvPr/>
        </p:nvSpPr>
        <p:spPr>
          <a:xfrm>
            <a:off x="11468620" y="6089743"/>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8E55A2"/>
          </a:solidFill>
        </p:spPr>
        <p:txBody>
          <a:bodyPr wrap="square" lIns="0" tIns="0" rIns="0" bIns="0" rtlCol="0"/>
          <a:lstStyle/>
          <a:p>
            <a:endParaRPr/>
          </a:p>
        </p:txBody>
      </p:sp>
      <p:sp>
        <p:nvSpPr>
          <p:cNvPr id="34" name="bg object 34"/>
          <p:cNvSpPr/>
          <p:nvPr/>
        </p:nvSpPr>
        <p:spPr>
          <a:xfrm>
            <a:off x="11009264"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FBB576"/>
          </a:solidFill>
        </p:spPr>
        <p:txBody>
          <a:bodyPr wrap="square" lIns="0" tIns="0" rIns="0" bIns="0" rtlCol="0"/>
          <a:lstStyle/>
          <a:p>
            <a:endParaRPr/>
          </a:p>
        </p:txBody>
      </p:sp>
      <p:sp>
        <p:nvSpPr>
          <p:cNvPr id="35" name="bg object 35"/>
          <p:cNvSpPr/>
          <p:nvPr/>
        </p:nvSpPr>
        <p:spPr>
          <a:xfrm>
            <a:off x="11222809"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676D"/>
          </a:solidFill>
        </p:spPr>
        <p:txBody>
          <a:bodyPr wrap="square" lIns="0" tIns="0" rIns="0" bIns="0" rtlCol="0"/>
          <a:lstStyle/>
          <a:p>
            <a:endParaRPr/>
          </a:p>
        </p:txBody>
      </p:sp>
      <p:sp>
        <p:nvSpPr>
          <p:cNvPr id="36" name="bg object 36"/>
          <p:cNvSpPr/>
          <p:nvPr/>
        </p:nvSpPr>
        <p:spPr>
          <a:xfrm>
            <a:off x="10726077" y="5937478"/>
            <a:ext cx="694055" cy="341630"/>
          </a:xfrm>
          <a:custGeom>
            <a:avLst/>
            <a:gdLst/>
            <a:ahLst/>
            <a:cxnLst/>
            <a:rect l="l" t="t" r="r" b="b"/>
            <a:pathLst>
              <a:path w="694054" h="341629">
                <a:moveTo>
                  <a:pt x="92824" y="294652"/>
                </a:moveTo>
                <a:lnTo>
                  <a:pt x="89179" y="276593"/>
                </a:lnTo>
                <a:lnTo>
                  <a:pt x="79235" y="261848"/>
                </a:lnTo>
                <a:lnTo>
                  <a:pt x="64490" y="251904"/>
                </a:lnTo>
                <a:lnTo>
                  <a:pt x="46418" y="248246"/>
                </a:lnTo>
                <a:lnTo>
                  <a:pt x="28346" y="251904"/>
                </a:lnTo>
                <a:lnTo>
                  <a:pt x="13601" y="261848"/>
                </a:lnTo>
                <a:lnTo>
                  <a:pt x="3644" y="276593"/>
                </a:lnTo>
                <a:lnTo>
                  <a:pt x="0" y="294652"/>
                </a:lnTo>
                <a:lnTo>
                  <a:pt x="3644" y="312724"/>
                </a:lnTo>
                <a:lnTo>
                  <a:pt x="13601" y="327469"/>
                </a:lnTo>
                <a:lnTo>
                  <a:pt x="28346" y="337413"/>
                </a:lnTo>
                <a:lnTo>
                  <a:pt x="46418" y="341058"/>
                </a:lnTo>
                <a:lnTo>
                  <a:pt x="64490" y="337413"/>
                </a:lnTo>
                <a:lnTo>
                  <a:pt x="79235" y="327469"/>
                </a:lnTo>
                <a:lnTo>
                  <a:pt x="89179" y="312724"/>
                </a:lnTo>
                <a:lnTo>
                  <a:pt x="92824" y="294652"/>
                </a:lnTo>
                <a:close/>
              </a:path>
              <a:path w="694054" h="341629">
                <a:moveTo>
                  <a:pt x="693521" y="46405"/>
                </a:moveTo>
                <a:lnTo>
                  <a:pt x="689864" y="28346"/>
                </a:lnTo>
                <a:lnTo>
                  <a:pt x="679919" y="13589"/>
                </a:lnTo>
                <a:lnTo>
                  <a:pt x="665175" y="3644"/>
                </a:lnTo>
                <a:lnTo>
                  <a:pt x="647115" y="0"/>
                </a:lnTo>
                <a:lnTo>
                  <a:pt x="629043" y="3644"/>
                </a:lnTo>
                <a:lnTo>
                  <a:pt x="614286" y="13589"/>
                </a:lnTo>
                <a:lnTo>
                  <a:pt x="604342" y="28346"/>
                </a:lnTo>
                <a:lnTo>
                  <a:pt x="600697" y="46405"/>
                </a:lnTo>
                <a:lnTo>
                  <a:pt x="604342" y="64465"/>
                </a:lnTo>
                <a:lnTo>
                  <a:pt x="614286" y="79222"/>
                </a:lnTo>
                <a:lnTo>
                  <a:pt x="629043" y="89166"/>
                </a:lnTo>
                <a:lnTo>
                  <a:pt x="647115" y="92811"/>
                </a:lnTo>
                <a:lnTo>
                  <a:pt x="665175" y="89166"/>
                </a:lnTo>
                <a:lnTo>
                  <a:pt x="679919" y="79222"/>
                </a:lnTo>
                <a:lnTo>
                  <a:pt x="689864" y="64465"/>
                </a:lnTo>
                <a:lnTo>
                  <a:pt x="693521" y="46405"/>
                </a:lnTo>
                <a:close/>
              </a:path>
            </a:pathLst>
          </a:custGeom>
          <a:solidFill>
            <a:srgbClr val="EF4744"/>
          </a:solidFill>
        </p:spPr>
        <p:txBody>
          <a:bodyPr wrap="square" lIns="0" tIns="0" rIns="0" bIns="0" rtlCol="0"/>
          <a:lstStyle/>
          <a:p>
            <a:endParaRPr/>
          </a:p>
        </p:txBody>
      </p:sp>
      <p:sp>
        <p:nvSpPr>
          <p:cNvPr id="37" name="bg object 37"/>
          <p:cNvSpPr/>
          <p:nvPr/>
        </p:nvSpPr>
        <p:spPr>
          <a:xfrm>
            <a:off x="11116550" y="5891060"/>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82A6"/>
          </a:solidFill>
        </p:spPr>
        <p:txBody>
          <a:bodyPr wrap="square" lIns="0" tIns="0" rIns="0" bIns="0" rtlCol="0"/>
          <a:lstStyle/>
          <a:p>
            <a:endParaRPr/>
          </a:p>
        </p:txBody>
      </p:sp>
      <p:sp>
        <p:nvSpPr>
          <p:cNvPr id="38" name="bg object 38"/>
          <p:cNvSpPr/>
          <p:nvPr/>
        </p:nvSpPr>
        <p:spPr>
          <a:xfrm>
            <a:off x="10834331" y="6268097"/>
            <a:ext cx="669925" cy="199390"/>
          </a:xfrm>
          <a:custGeom>
            <a:avLst/>
            <a:gdLst/>
            <a:ahLst/>
            <a:cxnLst/>
            <a:rect l="l" t="t" r="r" b="b"/>
            <a:pathLst>
              <a:path w="669925" h="199389">
                <a:moveTo>
                  <a:pt x="669353" y="0"/>
                </a:moveTo>
                <a:lnTo>
                  <a:pt x="0" y="0"/>
                </a:lnTo>
                <a:lnTo>
                  <a:pt x="0" y="198856"/>
                </a:lnTo>
                <a:lnTo>
                  <a:pt x="669353" y="198856"/>
                </a:lnTo>
                <a:lnTo>
                  <a:pt x="669353" y="0"/>
                </a:lnTo>
                <a:close/>
              </a:path>
            </a:pathLst>
          </a:custGeom>
          <a:solidFill>
            <a:srgbClr val="FFFFFF"/>
          </a:solidFill>
        </p:spPr>
        <p:txBody>
          <a:bodyPr wrap="square" lIns="0" tIns="0" rIns="0" bIns="0" rtlCol="0"/>
          <a:lstStyle/>
          <a:p>
            <a:endParaRPr/>
          </a:p>
        </p:txBody>
      </p:sp>
      <p:pic>
        <p:nvPicPr>
          <p:cNvPr id="39" name="bg object 39"/>
          <p:cNvPicPr/>
          <p:nvPr/>
        </p:nvPicPr>
        <p:blipFill>
          <a:blip r:embed="rId3" cstate="print"/>
          <a:stretch>
            <a:fillRect/>
          </a:stretch>
        </p:blipFill>
        <p:spPr>
          <a:xfrm>
            <a:off x="10860034" y="6267318"/>
            <a:ext cx="115925" cy="115840"/>
          </a:xfrm>
          <a:prstGeom prst="rect">
            <a:avLst/>
          </a:prstGeom>
        </p:spPr>
      </p:pic>
      <p:pic>
        <p:nvPicPr>
          <p:cNvPr id="40" name="bg object 40"/>
          <p:cNvPicPr/>
          <p:nvPr/>
        </p:nvPicPr>
        <p:blipFill>
          <a:blip r:embed="rId4" cstate="print"/>
          <a:stretch>
            <a:fillRect/>
          </a:stretch>
        </p:blipFill>
        <p:spPr>
          <a:xfrm>
            <a:off x="10968202" y="6268097"/>
            <a:ext cx="529929" cy="196824"/>
          </a:xfrm>
          <a:prstGeom prst="rect">
            <a:avLst/>
          </a:prstGeom>
        </p:spPr>
      </p:pic>
      <p:pic>
        <p:nvPicPr>
          <p:cNvPr id="41" name="bg object 41"/>
          <p:cNvPicPr/>
          <p:nvPr/>
        </p:nvPicPr>
        <p:blipFill>
          <a:blip r:embed="rId5" cstate="print"/>
          <a:stretch>
            <a:fillRect/>
          </a:stretch>
        </p:blipFill>
        <p:spPr>
          <a:xfrm>
            <a:off x="11001478" y="6289629"/>
            <a:ext cx="147697" cy="69753"/>
          </a:xfrm>
          <a:prstGeom prst="rect">
            <a:avLst/>
          </a:prstGeom>
        </p:spPr>
      </p:pic>
      <p:sp>
        <p:nvSpPr>
          <p:cNvPr id="42" name="bg object 42"/>
          <p:cNvSpPr/>
          <p:nvPr/>
        </p:nvSpPr>
        <p:spPr>
          <a:xfrm>
            <a:off x="1098048" y="5396757"/>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FFDD63"/>
          </a:solidFill>
        </p:spPr>
        <p:txBody>
          <a:bodyPr wrap="square" lIns="0" tIns="0" rIns="0" bIns="0" rtlCol="0"/>
          <a:lstStyle/>
          <a:p>
            <a:endParaRPr/>
          </a:p>
        </p:txBody>
      </p:sp>
      <p:sp>
        <p:nvSpPr>
          <p:cNvPr id="2" name="Holder 2"/>
          <p:cNvSpPr>
            <a:spLocks noGrp="1"/>
          </p:cNvSpPr>
          <p:nvPr>
            <p:ph type="ctrTitle"/>
          </p:nvPr>
        </p:nvSpPr>
        <p:spPr>
          <a:xfrm>
            <a:off x="527300" y="527300"/>
            <a:ext cx="11150099" cy="76326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30705" y="3840480"/>
            <a:ext cx="854329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436"/>
                </a:solidFill>
                <a:latin typeface="Avenir"/>
                <a:cs typeface="Avenir"/>
              </a:defRPr>
            </a:lvl1pPr>
          </a:lstStyle>
          <a:p>
            <a:endParaRPr/>
          </a:p>
        </p:txBody>
      </p:sp>
      <p:sp>
        <p:nvSpPr>
          <p:cNvPr id="3" name="Holder 3"/>
          <p:cNvSpPr>
            <a:spLocks noGrp="1"/>
          </p:cNvSpPr>
          <p:nvPr>
            <p:ph type="body" idx="1"/>
          </p:nvPr>
        </p:nvSpPr>
        <p:spPr/>
        <p:txBody>
          <a:bodyPr lIns="0" tIns="0" rIns="0" bIns="0"/>
          <a:lstStyle>
            <a:lvl1pPr>
              <a:defRPr sz="1800" b="0" i="0">
                <a:solidFill>
                  <a:srgbClr val="002436"/>
                </a:solidFill>
                <a:latin typeface="Avenir"/>
                <a:cs typeface="Aveni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436"/>
                </a:solidFill>
                <a:latin typeface="Avenir"/>
                <a:cs typeface="Avenir"/>
              </a:defRPr>
            </a:lvl1pPr>
          </a:lstStyle>
          <a:p>
            <a:endParaRPr/>
          </a:p>
        </p:txBody>
      </p:sp>
      <p:sp>
        <p:nvSpPr>
          <p:cNvPr id="3" name="Holder 3"/>
          <p:cNvSpPr>
            <a:spLocks noGrp="1"/>
          </p:cNvSpPr>
          <p:nvPr>
            <p:ph sz="half" idx="2"/>
          </p:nvPr>
        </p:nvSpPr>
        <p:spPr>
          <a:xfrm>
            <a:off x="610235" y="1577340"/>
            <a:ext cx="5309044"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5420" y="1577340"/>
            <a:ext cx="5309044"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713994" y="0"/>
            <a:ext cx="5490210" cy="6858000"/>
          </a:xfrm>
          <a:custGeom>
            <a:avLst/>
            <a:gdLst/>
            <a:ahLst/>
            <a:cxnLst/>
            <a:rect l="l" t="t" r="r" b="b"/>
            <a:pathLst>
              <a:path w="5490209" h="6858000">
                <a:moveTo>
                  <a:pt x="5490006" y="0"/>
                </a:moveTo>
                <a:lnTo>
                  <a:pt x="0" y="0"/>
                </a:lnTo>
                <a:lnTo>
                  <a:pt x="0" y="6858000"/>
                </a:lnTo>
                <a:lnTo>
                  <a:pt x="5490006" y="6858000"/>
                </a:lnTo>
                <a:lnTo>
                  <a:pt x="5490006" y="0"/>
                </a:lnTo>
                <a:close/>
              </a:path>
            </a:pathLst>
          </a:custGeom>
          <a:solidFill>
            <a:srgbClr val="002436"/>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6623989" cy="6858000"/>
          </a:xfrm>
          <a:prstGeom prst="rect">
            <a:avLst/>
          </a:prstGeom>
        </p:spPr>
      </p:pic>
      <p:sp>
        <p:nvSpPr>
          <p:cNvPr id="18" name="bg object 18"/>
          <p:cNvSpPr/>
          <p:nvPr/>
        </p:nvSpPr>
        <p:spPr>
          <a:xfrm>
            <a:off x="7020004" y="5607987"/>
            <a:ext cx="908050" cy="908050"/>
          </a:xfrm>
          <a:custGeom>
            <a:avLst/>
            <a:gdLst/>
            <a:ahLst/>
            <a:cxnLst/>
            <a:rect l="l" t="t" r="r" b="b"/>
            <a:pathLst>
              <a:path w="908050" h="908050">
                <a:moveTo>
                  <a:pt x="453999" y="0"/>
                </a:moveTo>
                <a:lnTo>
                  <a:pt x="407580" y="2343"/>
                </a:lnTo>
                <a:lnTo>
                  <a:pt x="362503" y="9223"/>
                </a:lnTo>
                <a:lnTo>
                  <a:pt x="318994" y="20411"/>
                </a:lnTo>
                <a:lnTo>
                  <a:pt x="277282" y="35677"/>
                </a:lnTo>
                <a:lnTo>
                  <a:pt x="237596" y="54795"/>
                </a:lnTo>
                <a:lnTo>
                  <a:pt x="200164" y="77536"/>
                </a:lnTo>
                <a:lnTo>
                  <a:pt x="165214" y="103672"/>
                </a:lnTo>
                <a:lnTo>
                  <a:pt x="132973" y="132975"/>
                </a:lnTo>
                <a:lnTo>
                  <a:pt x="103671" y="165216"/>
                </a:lnTo>
                <a:lnTo>
                  <a:pt x="77536" y="200167"/>
                </a:lnTo>
                <a:lnTo>
                  <a:pt x="54795" y="237600"/>
                </a:lnTo>
                <a:lnTo>
                  <a:pt x="35677" y="277288"/>
                </a:lnTo>
                <a:lnTo>
                  <a:pt x="20411" y="319001"/>
                </a:lnTo>
                <a:lnTo>
                  <a:pt x="9223" y="362511"/>
                </a:lnTo>
                <a:lnTo>
                  <a:pt x="2343" y="407591"/>
                </a:lnTo>
                <a:lnTo>
                  <a:pt x="0" y="454012"/>
                </a:lnTo>
                <a:lnTo>
                  <a:pt x="2343" y="500430"/>
                </a:lnTo>
                <a:lnTo>
                  <a:pt x="9223" y="545508"/>
                </a:lnTo>
                <a:lnTo>
                  <a:pt x="20411" y="589017"/>
                </a:lnTo>
                <a:lnTo>
                  <a:pt x="35677" y="630729"/>
                </a:lnTo>
                <a:lnTo>
                  <a:pt x="54795" y="670415"/>
                </a:lnTo>
                <a:lnTo>
                  <a:pt x="77536" y="707847"/>
                </a:lnTo>
                <a:lnTo>
                  <a:pt x="103671" y="742797"/>
                </a:lnTo>
                <a:lnTo>
                  <a:pt x="132973" y="775038"/>
                </a:lnTo>
                <a:lnTo>
                  <a:pt x="165214" y="804340"/>
                </a:lnTo>
                <a:lnTo>
                  <a:pt x="200164" y="830475"/>
                </a:lnTo>
                <a:lnTo>
                  <a:pt x="237596" y="853216"/>
                </a:lnTo>
                <a:lnTo>
                  <a:pt x="277282" y="872334"/>
                </a:lnTo>
                <a:lnTo>
                  <a:pt x="318994" y="887600"/>
                </a:lnTo>
                <a:lnTo>
                  <a:pt x="362503" y="898788"/>
                </a:lnTo>
                <a:lnTo>
                  <a:pt x="407580" y="905667"/>
                </a:lnTo>
                <a:lnTo>
                  <a:pt x="453999" y="908011"/>
                </a:lnTo>
                <a:lnTo>
                  <a:pt x="500418" y="905667"/>
                </a:lnTo>
                <a:lnTo>
                  <a:pt x="545496" y="898788"/>
                </a:lnTo>
                <a:lnTo>
                  <a:pt x="589004" y="887600"/>
                </a:lnTo>
                <a:lnTo>
                  <a:pt x="630716" y="872334"/>
                </a:lnTo>
                <a:lnTo>
                  <a:pt x="670402" y="853216"/>
                </a:lnTo>
                <a:lnTo>
                  <a:pt x="707834" y="830475"/>
                </a:lnTo>
                <a:lnTo>
                  <a:pt x="742785" y="804340"/>
                </a:lnTo>
                <a:lnTo>
                  <a:pt x="775025" y="775038"/>
                </a:lnTo>
                <a:lnTo>
                  <a:pt x="804327" y="742797"/>
                </a:lnTo>
                <a:lnTo>
                  <a:pt x="830462" y="707847"/>
                </a:lnTo>
                <a:lnTo>
                  <a:pt x="853203" y="670415"/>
                </a:lnTo>
                <a:lnTo>
                  <a:pt x="872321" y="630729"/>
                </a:lnTo>
                <a:lnTo>
                  <a:pt x="887588" y="589017"/>
                </a:lnTo>
                <a:lnTo>
                  <a:pt x="898775" y="545508"/>
                </a:lnTo>
                <a:lnTo>
                  <a:pt x="905655" y="500430"/>
                </a:lnTo>
                <a:lnTo>
                  <a:pt x="907999" y="454012"/>
                </a:lnTo>
                <a:lnTo>
                  <a:pt x="905655" y="407591"/>
                </a:lnTo>
                <a:lnTo>
                  <a:pt x="898775" y="362511"/>
                </a:lnTo>
                <a:lnTo>
                  <a:pt x="887588" y="319001"/>
                </a:lnTo>
                <a:lnTo>
                  <a:pt x="872321" y="277288"/>
                </a:lnTo>
                <a:lnTo>
                  <a:pt x="853203" y="237600"/>
                </a:lnTo>
                <a:lnTo>
                  <a:pt x="830462" y="200167"/>
                </a:lnTo>
                <a:lnTo>
                  <a:pt x="804327" y="165216"/>
                </a:lnTo>
                <a:lnTo>
                  <a:pt x="775025" y="132975"/>
                </a:lnTo>
                <a:lnTo>
                  <a:pt x="742785" y="103672"/>
                </a:lnTo>
                <a:lnTo>
                  <a:pt x="707834" y="77536"/>
                </a:lnTo>
                <a:lnTo>
                  <a:pt x="670402" y="54795"/>
                </a:lnTo>
                <a:lnTo>
                  <a:pt x="630716" y="35677"/>
                </a:lnTo>
                <a:lnTo>
                  <a:pt x="589004" y="20411"/>
                </a:lnTo>
                <a:lnTo>
                  <a:pt x="545496" y="9223"/>
                </a:lnTo>
                <a:lnTo>
                  <a:pt x="500418" y="2343"/>
                </a:lnTo>
                <a:lnTo>
                  <a:pt x="453999" y="0"/>
                </a:lnTo>
                <a:close/>
              </a:path>
            </a:pathLst>
          </a:custGeom>
          <a:solidFill>
            <a:srgbClr val="FEDD68"/>
          </a:solidFill>
        </p:spPr>
        <p:txBody>
          <a:bodyPr wrap="square" lIns="0" tIns="0" rIns="0" bIns="0" rtlCol="0"/>
          <a:lstStyle/>
          <a:p>
            <a:endParaRPr/>
          </a:p>
        </p:txBody>
      </p:sp>
      <p:sp>
        <p:nvSpPr>
          <p:cNvPr id="19" name="bg object 19"/>
          <p:cNvSpPr/>
          <p:nvPr/>
        </p:nvSpPr>
        <p:spPr>
          <a:xfrm>
            <a:off x="11513809" y="4667606"/>
            <a:ext cx="300990" cy="300990"/>
          </a:xfrm>
          <a:custGeom>
            <a:avLst/>
            <a:gdLst/>
            <a:ahLst/>
            <a:cxnLst/>
            <a:rect l="l" t="t" r="r" b="b"/>
            <a:pathLst>
              <a:path w="300990" h="300989">
                <a:moveTo>
                  <a:pt x="150190" y="0"/>
                </a:moveTo>
                <a:lnTo>
                  <a:pt x="102715" y="7657"/>
                </a:lnTo>
                <a:lnTo>
                  <a:pt x="61486" y="28979"/>
                </a:lnTo>
                <a:lnTo>
                  <a:pt x="28975" y="61494"/>
                </a:lnTo>
                <a:lnTo>
                  <a:pt x="7655" y="102726"/>
                </a:lnTo>
                <a:lnTo>
                  <a:pt x="0" y="150202"/>
                </a:lnTo>
                <a:lnTo>
                  <a:pt x="7655" y="197673"/>
                </a:lnTo>
                <a:lnTo>
                  <a:pt x="28975" y="238901"/>
                </a:lnTo>
                <a:lnTo>
                  <a:pt x="61486" y="271413"/>
                </a:lnTo>
                <a:lnTo>
                  <a:pt x="102715" y="292735"/>
                </a:lnTo>
                <a:lnTo>
                  <a:pt x="150190" y="300393"/>
                </a:lnTo>
                <a:lnTo>
                  <a:pt x="197665" y="292735"/>
                </a:lnTo>
                <a:lnTo>
                  <a:pt x="238894" y="271413"/>
                </a:lnTo>
                <a:lnTo>
                  <a:pt x="271404" y="238901"/>
                </a:lnTo>
                <a:lnTo>
                  <a:pt x="292724" y="197673"/>
                </a:lnTo>
                <a:lnTo>
                  <a:pt x="300380" y="150202"/>
                </a:lnTo>
                <a:lnTo>
                  <a:pt x="292724" y="102726"/>
                </a:lnTo>
                <a:lnTo>
                  <a:pt x="271404" y="61494"/>
                </a:lnTo>
                <a:lnTo>
                  <a:pt x="238894" y="28979"/>
                </a:lnTo>
                <a:lnTo>
                  <a:pt x="197665" y="7657"/>
                </a:lnTo>
                <a:lnTo>
                  <a:pt x="150190" y="0"/>
                </a:lnTo>
                <a:close/>
              </a:path>
            </a:pathLst>
          </a:custGeom>
          <a:solidFill>
            <a:srgbClr val="387EA0"/>
          </a:solidFill>
        </p:spPr>
        <p:txBody>
          <a:bodyPr wrap="square" lIns="0" tIns="0" rIns="0" bIns="0" rtlCol="0"/>
          <a:lstStyle/>
          <a:p>
            <a:endParaRPr/>
          </a:p>
        </p:txBody>
      </p:sp>
      <p:sp>
        <p:nvSpPr>
          <p:cNvPr id="20" name="bg object 20"/>
          <p:cNvSpPr/>
          <p:nvPr/>
        </p:nvSpPr>
        <p:spPr>
          <a:xfrm>
            <a:off x="11377982" y="5932363"/>
            <a:ext cx="344170" cy="344170"/>
          </a:xfrm>
          <a:custGeom>
            <a:avLst/>
            <a:gdLst/>
            <a:ahLst/>
            <a:cxnLst/>
            <a:rect l="l" t="t" r="r" b="b"/>
            <a:pathLst>
              <a:path w="344170" h="344170">
                <a:moveTo>
                  <a:pt x="172008" y="0"/>
                </a:moveTo>
                <a:lnTo>
                  <a:pt x="126282" y="6144"/>
                </a:lnTo>
                <a:lnTo>
                  <a:pt x="85193" y="23485"/>
                </a:lnTo>
                <a:lnTo>
                  <a:pt x="50380" y="50382"/>
                </a:lnTo>
                <a:lnTo>
                  <a:pt x="23484" y="85197"/>
                </a:lnTo>
                <a:lnTo>
                  <a:pt x="6144" y="126290"/>
                </a:lnTo>
                <a:lnTo>
                  <a:pt x="0" y="172021"/>
                </a:lnTo>
                <a:lnTo>
                  <a:pt x="6144" y="217747"/>
                </a:lnTo>
                <a:lnTo>
                  <a:pt x="23484" y="258836"/>
                </a:lnTo>
                <a:lnTo>
                  <a:pt x="50380" y="293649"/>
                </a:lnTo>
                <a:lnTo>
                  <a:pt x="85193" y="320545"/>
                </a:lnTo>
                <a:lnTo>
                  <a:pt x="126282" y="337885"/>
                </a:lnTo>
                <a:lnTo>
                  <a:pt x="172008" y="344030"/>
                </a:lnTo>
                <a:lnTo>
                  <a:pt x="217734" y="337885"/>
                </a:lnTo>
                <a:lnTo>
                  <a:pt x="258824" y="320545"/>
                </a:lnTo>
                <a:lnTo>
                  <a:pt x="293636" y="293649"/>
                </a:lnTo>
                <a:lnTo>
                  <a:pt x="320532" y="258836"/>
                </a:lnTo>
                <a:lnTo>
                  <a:pt x="337873" y="217747"/>
                </a:lnTo>
                <a:lnTo>
                  <a:pt x="344017" y="172021"/>
                </a:lnTo>
                <a:lnTo>
                  <a:pt x="337873" y="126290"/>
                </a:lnTo>
                <a:lnTo>
                  <a:pt x="320532" y="85197"/>
                </a:lnTo>
                <a:lnTo>
                  <a:pt x="293636" y="50382"/>
                </a:lnTo>
                <a:lnTo>
                  <a:pt x="258824" y="23485"/>
                </a:lnTo>
                <a:lnTo>
                  <a:pt x="217734" y="6144"/>
                </a:lnTo>
                <a:lnTo>
                  <a:pt x="172008" y="0"/>
                </a:lnTo>
                <a:close/>
              </a:path>
            </a:pathLst>
          </a:custGeom>
          <a:solidFill>
            <a:srgbClr val="00B7DF"/>
          </a:solidFill>
        </p:spPr>
        <p:txBody>
          <a:bodyPr wrap="square" lIns="0" tIns="0" rIns="0" bIns="0" rtlCol="0"/>
          <a:lstStyle/>
          <a:p>
            <a:endParaRPr/>
          </a:p>
        </p:txBody>
      </p:sp>
      <p:sp>
        <p:nvSpPr>
          <p:cNvPr id="21" name="bg object 21"/>
          <p:cNvSpPr/>
          <p:nvPr/>
        </p:nvSpPr>
        <p:spPr>
          <a:xfrm>
            <a:off x="6877205" y="4967994"/>
            <a:ext cx="401955" cy="401955"/>
          </a:xfrm>
          <a:custGeom>
            <a:avLst/>
            <a:gdLst/>
            <a:ahLst/>
            <a:cxnLst/>
            <a:rect l="l" t="t" r="r" b="b"/>
            <a:pathLst>
              <a:path w="401954" h="401954">
                <a:moveTo>
                  <a:pt x="200799" y="0"/>
                </a:moveTo>
                <a:lnTo>
                  <a:pt x="154758" y="5303"/>
                </a:lnTo>
                <a:lnTo>
                  <a:pt x="112494" y="20410"/>
                </a:lnTo>
                <a:lnTo>
                  <a:pt x="75210" y="44115"/>
                </a:lnTo>
                <a:lnTo>
                  <a:pt x="44114" y="75213"/>
                </a:lnTo>
                <a:lnTo>
                  <a:pt x="20409" y="112498"/>
                </a:lnTo>
                <a:lnTo>
                  <a:pt x="5303" y="154766"/>
                </a:lnTo>
                <a:lnTo>
                  <a:pt x="0" y="200812"/>
                </a:lnTo>
                <a:lnTo>
                  <a:pt x="5303" y="246853"/>
                </a:lnTo>
                <a:lnTo>
                  <a:pt x="20409" y="289118"/>
                </a:lnTo>
                <a:lnTo>
                  <a:pt x="44114" y="326401"/>
                </a:lnTo>
                <a:lnTo>
                  <a:pt x="75210" y="357497"/>
                </a:lnTo>
                <a:lnTo>
                  <a:pt x="112494" y="381202"/>
                </a:lnTo>
                <a:lnTo>
                  <a:pt x="154758" y="396308"/>
                </a:lnTo>
                <a:lnTo>
                  <a:pt x="200799" y="401612"/>
                </a:lnTo>
                <a:lnTo>
                  <a:pt x="246840" y="396308"/>
                </a:lnTo>
                <a:lnTo>
                  <a:pt x="289105" y="381202"/>
                </a:lnTo>
                <a:lnTo>
                  <a:pt x="326388" y="357497"/>
                </a:lnTo>
                <a:lnTo>
                  <a:pt x="357485" y="326401"/>
                </a:lnTo>
                <a:lnTo>
                  <a:pt x="381189" y="289118"/>
                </a:lnTo>
                <a:lnTo>
                  <a:pt x="396296" y="246853"/>
                </a:lnTo>
                <a:lnTo>
                  <a:pt x="401599" y="200812"/>
                </a:lnTo>
                <a:lnTo>
                  <a:pt x="396296" y="154766"/>
                </a:lnTo>
                <a:lnTo>
                  <a:pt x="381189" y="112498"/>
                </a:lnTo>
                <a:lnTo>
                  <a:pt x="357485" y="75213"/>
                </a:lnTo>
                <a:lnTo>
                  <a:pt x="326388" y="44115"/>
                </a:lnTo>
                <a:lnTo>
                  <a:pt x="289105" y="20410"/>
                </a:lnTo>
                <a:lnTo>
                  <a:pt x="246840" y="5303"/>
                </a:lnTo>
                <a:lnTo>
                  <a:pt x="200799" y="0"/>
                </a:lnTo>
                <a:close/>
              </a:path>
            </a:pathLst>
          </a:custGeom>
          <a:solidFill>
            <a:srgbClr val="53BE90"/>
          </a:solidFill>
        </p:spPr>
        <p:txBody>
          <a:bodyPr wrap="square" lIns="0" tIns="0" rIns="0" bIns="0" rtlCol="0"/>
          <a:lstStyle/>
          <a:p>
            <a:endParaRPr/>
          </a:p>
        </p:txBody>
      </p:sp>
      <p:sp>
        <p:nvSpPr>
          <p:cNvPr id="22" name="bg object 22"/>
          <p:cNvSpPr/>
          <p:nvPr/>
        </p:nvSpPr>
        <p:spPr>
          <a:xfrm>
            <a:off x="11091960" y="5083583"/>
            <a:ext cx="572135" cy="572135"/>
          </a:xfrm>
          <a:custGeom>
            <a:avLst/>
            <a:gdLst/>
            <a:ahLst/>
            <a:cxnLst/>
            <a:rect l="l" t="t" r="r" b="b"/>
            <a:pathLst>
              <a:path w="572134" h="572135">
                <a:moveTo>
                  <a:pt x="286016" y="0"/>
                </a:moveTo>
                <a:lnTo>
                  <a:pt x="239623" y="3743"/>
                </a:lnTo>
                <a:lnTo>
                  <a:pt x="195613" y="14581"/>
                </a:lnTo>
                <a:lnTo>
                  <a:pt x="154575" y="31924"/>
                </a:lnTo>
                <a:lnTo>
                  <a:pt x="117098" y="55184"/>
                </a:lnTo>
                <a:lnTo>
                  <a:pt x="83772" y="83772"/>
                </a:lnTo>
                <a:lnTo>
                  <a:pt x="55184" y="117098"/>
                </a:lnTo>
                <a:lnTo>
                  <a:pt x="31924" y="154575"/>
                </a:lnTo>
                <a:lnTo>
                  <a:pt x="14581" y="195613"/>
                </a:lnTo>
                <a:lnTo>
                  <a:pt x="3743" y="239623"/>
                </a:lnTo>
                <a:lnTo>
                  <a:pt x="0" y="286016"/>
                </a:lnTo>
                <a:lnTo>
                  <a:pt x="3743" y="332413"/>
                </a:lnTo>
                <a:lnTo>
                  <a:pt x="14581" y="376426"/>
                </a:lnTo>
                <a:lnTo>
                  <a:pt x="31924" y="417466"/>
                </a:lnTo>
                <a:lnTo>
                  <a:pt x="55184" y="454944"/>
                </a:lnTo>
                <a:lnTo>
                  <a:pt x="83772" y="488272"/>
                </a:lnTo>
                <a:lnTo>
                  <a:pt x="117098" y="516860"/>
                </a:lnTo>
                <a:lnTo>
                  <a:pt x="154575" y="540121"/>
                </a:lnTo>
                <a:lnTo>
                  <a:pt x="195613" y="557464"/>
                </a:lnTo>
                <a:lnTo>
                  <a:pt x="239623" y="568302"/>
                </a:lnTo>
                <a:lnTo>
                  <a:pt x="286016" y="572046"/>
                </a:lnTo>
                <a:lnTo>
                  <a:pt x="332410" y="568302"/>
                </a:lnTo>
                <a:lnTo>
                  <a:pt x="376421" y="557464"/>
                </a:lnTo>
                <a:lnTo>
                  <a:pt x="417460" y="540121"/>
                </a:lnTo>
                <a:lnTo>
                  <a:pt x="454938" y="516860"/>
                </a:lnTo>
                <a:lnTo>
                  <a:pt x="488267" y="488272"/>
                </a:lnTo>
                <a:lnTo>
                  <a:pt x="516856" y="454944"/>
                </a:lnTo>
                <a:lnTo>
                  <a:pt x="540118" y="417466"/>
                </a:lnTo>
                <a:lnTo>
                  <a:pt x="557463" y="376426"/>
                </a:lnTo>
                <a:lnTo>
                  <a:pt x="568302" y="332413"/>
                </a:lnTo>
                <a:lnTo>
                  <a:pt x="572046" y="286016"/>
                </a:lnTo>
                <a:lnTo>
                  <a:pt x="568302" y="239623"/>
                </a:lnTo>
                <a:lnTo>
                  <a:pt x="557463" y="195613"/>
                </a:lnTo>
                <a:lnTo>
                  <a:pt x="540118" y="154575"/>
                </a:lnTo>
                <a:lnTo>
                  <a:pt x="516856" y="117098"/>
                </a:lnTo>
                <a:lnTo>
                  <a:pt x="488267" y="83772"/>
                </a:lnTo>
                <a:lnTo>
                  <a:pt x="454938" y="55184"/>
                </a:lnTo>
                <a:lnTo>
                  <a:pt x="417460" y="31924"/>
                </a:lnTo>
                <a:lnTo>
                  <a:pt x="376421" y="14581"/>
                </a:lnTo>
                <a:lnTo>
                  <a:pt x="332410" y="3743"/>
                </a:lnTo>
                <a:lnTo>
                  <a:pt x="286016" y="0"/>
                </a:lnTo>
                <a:close/>
              </a:path>
            </a:pathLst>
          </a:custGeom>
          <a:solidFill>
            <a:srgbClr val="18656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50" b="1" i="0">
                <a:solidFill>
                  <a:srgbClr val="002436"/>
                </a:solidFill>
                <a:latin typeface="Avenir"/>
                <a:cs typeface="Aveni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21540"/>
            <a:ext cx="12204065" cy="1136650"/>
          </a:xfrm>
          <a:custGeom>
            <a:avLst/>
            <a:gdLst/>
            <a:ahLst/>
            <a:cxnLst/>
            <a:rect l="l" t="t" r="r" b="b"/>
            <a:pathLst>
              <a:path w="12204065" h="1136650">
                <a:moveTo>
                  <a:pt x="12203988" y="0"/>
                </a:moveTo>
                <a:lnTo>
                  <a:pt x="0" y="0"/>
                </a:lnTo>
                <a:lnTo>
                  <a:pt x="0" y="1136459"/>
                </a:lnTo>
                <a:lnTo>
                  <a:pt x="12203988" y="1136459"/>
                </a:lnTo>
                <a:lnTo>
                  <a:pt x="12203988" y="0"/>
                </a:lnTo>
                <a:close/>
              </a:path>
            </a:pathLst>
          </a:custGeom>
          <a:solidFill>
            <a:srgbClr val="002436"/>
          </a:solidFill>
        </p:spPr>
        <p:txBody>
          <a:bodyPr wrap="square" lIns="0" tIns="0" rIns="0" bIns="0" rtlCol="0"/>
          <a:lstStyle/>
          <a:p>
            <a:endParaRPr/>
          </a:p>
        </p:txBody>
      </p:sp>
      <p:sp>
        <p:nvSpPr>
          <p:cNvPr id="2" name="Holder 2"/>
          <p:cNvSpPr>
            <a:spLocks noGrp="1"/>
          </p:cNvSpPr>
          <p:nvPr>
            <p:ph type="title"/>
          </p:nvPr>
        </p:nvSpPr>
        <p:spPr>
          <a:xfrm>
            <a:off x="1978480" y="527300"/>
            <a:ext cx="8247738" cy="763269"/>
          </a:xfrm>
          <a:prstGeom prst="rect">
            <a:avLst/>
          </a:prstGeom>
        </p:spPr>
        <p:txBody>
          <a:bodyPr wrap="square" lIns="0" tIns="0" rIns="0" bIns="0">
            <a:spAutoFit/>
          </a:bodyPr>
          <a:lstStyle>
            <a:lvl1pPr>
              <a:defRPr sz="4850" b="1" i="0">
                <a:solidFill>
                  <a:srgbClr val="002436"/>
                </a:solidFill>
                <a:latin typeface="Avenir"/>
                <a:cs typeface="Avenir"/>
              </a:defRPr>
            </a:lvl1pPr>
          </a:lstStyle>
          <a:p>
            <a:endParaRPr/>
          </a:p>
        </p:txBody>
      </p:sp>
      <p:sp>
        <p:nvSpPr>
          <p:cNvPr id="3" name="Holder 3"/>
          <p:cNvSpPr>
            <a:spLocks noGrp="1"/>
          </p:cNvSpPr>
          <p:nvPr>
            <p:ph type="body" idx="1"/>
          </p:nvPr>
        </p:nvSpPr>
        <p:spPr>
          <a:xfrm>
            <a:off x="621485" y="1511300"/>
            <a:ext cx="10961728" cy="2310129"/>
          </a:xfrm>
          <a:prstGeom prst="rect">
            <a:avLst/>
          </a:prstGeom>
        </p:spPr>
        <p:txBody>
          <a:bodyPr wrap="square" lIns="0" tIns="0" rIns="0" bIns="0">
            <a:spAutoFit/>
          </a:bodyPr>
          <a:lstStyle>
            <a:lvl1pPr>
              <a:defRPr sz="1800" b="0" i="0">
                <a:solidFill>
                  <a:srgbClr val="002436"/>
                </a:solidFill>
                <a:latin typeface="Avenir"/>
                <a:cs typeface="Avenir"/>
              </a:defRPr>
            </a:lvl1pPr>
          </a:lstStyle>
          <a:p>
            <a:endParaRPr/>
          </a:p>
        </p:txBody>
      </p:sp>
      <p:sp>
        <p:nvSpPr>
          <p:cNvPr id="4" name="Holder 4"/>
          <p:cNvSpPr>
            <a:spLocks noGrp="1"/>
          </p:cNvSpPr>
          <p:nvPr>
            <p:ph type="ftr" sz="quarter" idx="5"/>
          </p:nvPr>
        </p:nvSpPr>
        <p:spPr>
          <a:xfrm>
            <a:off x="4149598" y="6377940"/>
            <a:ext cx="3905504"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10235" y="6377940"/>
            <a:ext cx="2807081"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6/14/2023</a:t>
            </a:fld>
            <a:endParaRPr lang="en-US"/>
          </a:p>
        </p:txBody>
      </p:sp>
      <p:sp>
        <p:nvSpPr>
          <p:cNvPr id="6" name="Holder 6"/>
          <p:cNvSpPr>
            <a:spLocks noGrp="1"/>
          </p:cNvSpPr>
          <p:nvPr>
            <p:ph type="sldNum" sz="quarter" idx="7"/>
          </p:nvPr>
        </p:nvSpPr>
        <p:spPr>
          <a:xfrm>
            <a:off x="8787384" y="6377940"/>
            <a:ext cx="2807081"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hyperlink" Target="https://www.viktorcessan.com/use-the-value-cards-exercise-to-help-your-teams-collaborate-bett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ev.masc.sc/SiteCollectionDocuments/Administration/ethic_style.pdf" TargetMode="External"/><Relationship Id="rId2" Type="http://schemas.openxmlformats.org/officeDocument/2006/relationships/hyperlink" Target="https://www.proprofs.com/quiz-school/personality/quizshow.php?title=nje5njyw&amp;q=3"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basw.co.uk/system/files/resources/ethical-reflections-in-challenging-times.pdf" TargetMode="External"/><Relationship Id="rId7" Type="http://schemas.openxmlformats.org/officeDocument/2006/relationships/image" Target="../media/image13.jpeg"/><Relationship Id="rId2" Type="http://schemas.openxmlformats.org/officeDocument/2006/relationships/hyperlink" Target="https://ethics.org.au/" TargetMode="External"/><Relationship Id="rId1" Type="http://schemas.openxmlformats.org/officeDocument/2006/relationships/slideLayout" Target="../slideLayouts/slideLayout1.xml"/><Relationship Id="rId6" Type="http://schemas.openxmlformats.org/officeDocument/2006/relationships/hyperlink" Target="http://www.iasw.ie/" TargetMode="External"/><Relationship Id="rId5" Type="http://schemas.openxmlformats.org/officeDocument/2006/relationships/hyperlink" Target="https://www.open.edu/openlearn/health-sports-psychology/social-care-social-work/an-introduction-social-work/content-section-2.3.3" TargetMode="External"/><Relationship Id="rId4" Type="http://schemas.openxmlformats.org/officeDocument/2006/relationships/hyperlink" Target="https://dro.dur.ac.uk/26381/1/26381.pdf?DDD34+dss0sjb+d700tm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Jean.byrnecummins@mu.ie" TargetMode="External"/><Relationship Id="rId2" Type="http://schemas.openxmlformats.org/officeDocument/2006/relationships/hyperlink" Target="mailto:Socialworkadmin@mu.ie" TargetMode="Externa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pediaa.com/difference-between-ethics-and-valu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fsw.org/global-social-work-statement-of-ethical-principle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ifsw.org/global-social-work-statement-of-ethical-principle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850" y="-381000"/>
            <a:ext cx="12496800" cy="7315200"/>
          </a:xfrm>
          <a:custGeom>
            <a:avLst/>
            <a:gdLst/>
            <a:ahLst/>
            <a:cxnLst/>
            <a:rect l="l" t="t" r="r" b="b"/>
            <a:pathLst>
              <a:path w="12204065" h="6858000">
                <a:moveTo>
                  <a:pt x="12204001" y="0"/>
                </a:moveTo>
                <a:lnTo>
                  <a:pt x="0" y="0"/>
                </a:lnTo>
                <a:lnTo>
                  <a:pt x="0" y="6858000"/>
                </a:lnTo>
                <a:lnTo>
                  <a:pt x="12204001" y="6858000"/>
                </a:lnTo>
                <a:lnTo>
                  <a:pt x="12204001" y="0"/>
                </a:lnTo>
                <a:close/>
              </a:path>
            </a:pathLst>
          </a:custGeom>
          <a:solidFill>
            <a:srgbClr val="082D3D"/>
          </a:solidFill>
        </p:spPr>
        <p:txBody>
          <a:bodyPr wrap="square" lIns="0" tIns="0" rIns="0" bIns="0" rtlCol="0"/>
          <a:lstStyle/>
          <a:p>
            <a:endParaRPr dirty="0"/>
          </a:p>
        </p:txBody>
      </p:sp>
      <p:sp>
        <p:nvSpPr>
          <p:cNvPr id="3" name="object 3"/>
          <p:cNvSpPr txBox="1">
            <a:spLocks noGrp="1"/>
          </p:cNvSpPr>
          <p:nvPr>
            <p:ph type="title"/>
          </p:nvPr>
        </p:nvSpPr>
        <p:spPr>
          <a:xfrm>
            <a:off x="6192719" y="768860"/>
            <a:ext cx="4841988" cy="2090316"/>
          </a:xfrm>
          <a:prstGeom prst="rect">
            <a:avLst/>
          </a:prstGeom>
        </p:spPr>
        <p:txBody>
          <a:bodyPr vert="horz" wrap="square" lIns="0" tIns="12700" rIns="0" bIns="0" rtlCol="0">
            <a:spAutoFit/>
          </a:bodyPr>
          <a:lstStyle/>
          <a:p>
            <a:pPr marL="12700" marR="5080">
              <a:lnSpc>
                <a:spcPct val="100000"/>
              </a:lnSpc>
              <a:spcBef>
                <a:spcPts val="100"/>
              </a:spcBef>
              <a:tabLst>
                <a:tab pos="1673860" algn="l"/>
              </a:tabLst>
            </a:pPr>
            <a:r>
              <a:rPr lang="en-IE" sz="4500" dirty="0">
                <a:solidFill>
                  <a:srgbClr val="FFFFFF"/>
                </a:solidFill>
              </a:rPr>
              <a:t>Social Work Ethics and Practice Teaching</a:t>
            </a:r>
            <a:endParaRPr sz="4500" dirty="0"/>
          </a:p>
        </p:txBody>
      </p:sp>
      <p:sp>
        <p:nvSpPr>
          <p:cNvPr id="4" name="object 4"/>
          <p:cNvSpPr txBox="1"/>
          <p:nvPr/>
        </p:nvSpPr>
        <p:spPr>
          <a:xfrm>
            <a:off x="6102350" y="4140004"/>
            <a:ext cx="3366956" cy="2167260"/>
          </a:xfrm>
          <a:prstGeom prst="rect">
            <a:avLst/>
          </a:prstGeom>
        </p:spPr>
        <p:txBody>
          <a:bodyPr vert="horz" wrap="square" lIns="0" tIns="12700" rIns="0" bIns="0" rtlCol="0">
            <a:spAutoFit/>
          </a:bodyPr>
          <a:lstStyle/>
          <a:p>
            <a:pPr marL="12700">
              <a:lnSpc>
                <a:spcPct val="100000"/>
              </a:lnSpc>
              <a:spcBef>
                <a:spcPts val="100"/>
              </a:spcBef>
            </a:pPr>
            <a:r>
              <a:rPr lang="en-IE" sz="2800" b="1" dirty="0">
                <a:solidFill>
                  <a:srgbClr val="FFFFFF"/>
                </a:solidFill>
                <a:latin typeface="Avenir"/>
                <a:cs typeface="Avenir"/>
              </a:rPr>
              <a:t>Dr Brian Melaugh &amp; Jean Byrne Cummins Practice Development Coordinator Maynooth University </a:t>
            </a:r>
            <a:endParaRPr sz="2800" dirty="0">
              <a:latin typeface="Avenir"/>
              <a:cs typeface="Avenir"/>
            </a:endParaRPr>
          </a:p>
        </p:txBody>
      </p:sp>
      <p:sp>
        <p:nvSpPr>
          <p:cNvPr id="5" name="object 5"/>
          <p:cNvSpPr/>
          <p:nvPr/>
        </p:nvSpPr>
        <p:spPr>
          <a:xfrm>
            <a:off x="10836004" y="4643998"/>
            <a:ext cx="908050" cy="908050"/>
          </a:xfrm>
          <a:custGeom>
            <a:avLst/>
            <a:gdLst/>
            <a:ahLst/>
            <a:cxnLst/>
            <a:rect l="l" t="t" r="r" b="b"/>
            <a:pathLst>
              <a:path w="908050" h="908050">
                <a:moveTo>
                  <a:pt x="453999" y="0"/>
                </a:moveTo>
                <a:lnTo>
                  <a:pt x="407580" y="2343"/>
                </a:lnTo>
                <a:lnTo>
                  <a:pt x="362503" y="9223"/>
                </a:lnTo>
                <a:lnTo>
                  <a:pt x="318994" y="20411"/>
                </a:lnTo>
                <a:lnTo>
                  <a:pt x="277282" y="35677"/>
                </a:lnTo>
                <a:lnTo>
                  <a:pt x="237596" y="54795"/>
                </a:lnTo>
                <a:lnTo>
                  <a:pt x="200164" y="77536"/>
                </a:lnTo>
                <a:lnTo>
                  <a:pt x="165214" y="103672"/>
                </a:lnTo>
                <a:lnTo>
                  <a:pt x="132973" y="132975"/>
                </a:lnTo>
                <a:lnTo>
                  <a:pt x="103671" y="165216"/>
                </a:lnTo>
                <a:lnTo>
                  <a:pt x="77536" y="200167"/>
                </a:lnTo>
                <a:lnTo>
                  <a:pt x="54795" y="237600"/>
                </a:lnTo>
                <a:lnTo>
                  <a:pt x="35677" y="277288"/>
                </a:lnTo>
                <a:lnTo>
                  <a:pt x="20411" y="319001"/>
                </a:lnTo>
                <a:lnTo>
                  <a:pt x="9223" y="362511"/>
                </a:lnTo>
                <a:lnTo>
                  <a:pt x="2343" y="407591"/>
                </a:lnTo>
                <a:lnTo>
                  <a:pt x="0" y="454012"/>
                </a:lnTo>
                <a:lnTo>
                  <a:pt x="2343" y="500430"/>
                </a:lnTo>
                <a:lnTo>
                  <a:pt x="9223" y="545508"/>
                </a:lnTo>
                <a:lnTo>
                  <a:pt x="20411" y="589017"/>
                </a:lnTo>
                <a:lnTo>
                  <a:pt x="35677" y="630729"/>
                </a:lnTo>
                <a:lnTo>
                  <a:pt x="54795" y="670415"/>
                </a:lnTo>
                <a:lnTo>
                  <a:pt x="77536" y="707847"/>
                </a:lnTo>
                <a:lnTo>
                  <a:pt x="103671" y="742797"/>
                </a:lnTo>
                <a:lnTo>
                  <a:pt x="132973" y="775038"/>
                </a:lnTo>
                <a:lnTo>
                  <a:pt x="165214" y="804340"/>
                </a:lnTo>
                <a:lnTo>
                  <a:pt x="200164" y="830475"/>
                </a:lnTo>
                <a:lnTo>
                  <a:pt x="237596" y="853216"/>
                </a:lnTo>
                <a:lnTo>
                  <a:pt x="277282" y="872334"/>
                </a:lnTo>
                <a:lnTo>
                  <a:pt x="318994" y="887600"/>
                </a:lnTo>
                <a:lnTo>
                  <a:pt x="362503" y="898788"/>
                </a:lnTo>
                <a:lnTo>
                  <a:pt x="407580" y="905667"/>
                </a:lnTo>
                <a:lnTo>
                  <a:pt x="453999" y="908011"/>
                </a:lnTo>
                <a:lnTo>
                  <a:pt x="500418" y="905667"/>
                </a:lnTo>
                <a:lnTo>
                  <a:pt x="545496" y="898788"/>
                </a:lnTo>
                <a:lnTo>
                  <a:pt x="589004" y="887600"/>
                </a:lnTo>
                <a:lnTo>
                  <a:pt x="630716" y="872334"/>
                </a:lnTo>
                <a:lnTo>
                  <a:pt x="670402" y="853216"/>
                </a:lnTo>
                <a:lnTo>
                  <a:pt x="707834" y="830475"/>
                </a:lnTo>
                <a:lnTo>
                  <a:pt x="742785" y="804340"/>
                </a:lnTo>
                <a:lnTo>
                  <a:pt x="775025" y="775038"/>
                </a:lnTo>
                <a:lnTo>
                  <a:pt x="804327" y="742797"/>
                </a:lnTo>
                <a:lnTo>
                  <a:pt x="830462" y="707847"/>
                </a:lnTo>
                <a:lnTo>
                  <a:pt x="853203" y="670415"/>
                </a:lnTo>
                <a:lnTo>
                  <a:pt x="872321" y="630729"/>
                </a:lnTo>
                <a:lnTo>
                  <a:pt x="887588" y="589017"/>
                </a:lnTo>
                <a:lnTo>
                  <a:pt x="898775" y="545508"/>
                </a:lnTo>
                <a:lnTo>
                  <a:pt x="905655" y="500430"/>
                </a:lnTo>
                <a:lnTo>
                  <a:pt x="907999" y="454012"/>
                </a:lnTo>
                <a:lnTo>
                  <a:pt x="905655" y="407591"/>
                </a:lnTo>
                <a:lnTo>
                  <a:pt x="898775" y="362511"/>
                </a:lnTo>
                <a:lnTo>
                  <a:pt x="887588" y="319001"/>
                </a:lnTo>
                <a:lnTo>
                  <a:pt x="872321" y="277288"/>
                </a:lnTo>
                <a:lnTo>
                  <a:pt x="853203" y="237600"/>
                </a:lnTo>
                <a:lnTo>
                  <a:pt x="830462" y="200167"/>
                </a:lnTo>
                <a:lnTo>
                  <a:pt x="804327" y="165216"/>
                </a:lnTo>
                <a:lnTo>
                  <a:pt x="775025" y="132975"/>
                </a:lnTo>
                <a:lnTo>
                  <a:pt x="742785" y="103672"/>
                </a:lnTo>
                <a:lnTo>
                  <a:pt x="707834" y="77536"/>
                </a:lnTo>
                <a:lnTo>
                  <a:pt x="670402" y="54795"/>
                </a:lnTo>
                <a:lnTo>
                  <a:pt x="630716" y="35677"/>
                </a:lnTo>
                <a:lnTo>
                  <a:pt x="589004" y="20411"/>
                </a:lnTo>
                <a:lnTo>
                  <a:pt x="545496" y="9223"/>
                </a:lnTo>
                <a:lnTo>
                  <a:pt x="500418" y="2343"/>
                </a:lnTo>
                <a:lnTo>
                  <a:pt x="453999" y="0"/>
                </a:lnTo>
                <a:close/>
              </a:path>
            </a:pathLst>
          </a:custGeom>
          <a:solidFill>
            <a:srgbClr val="00AD87"/>
          </a:solidFill>
        </p:spPr>
        <p:txBody>
          <a:bodyPr wrap="square" lIns="0" tIns="0" rIns="0" bIns="0" rtlCol="0"/>
          <a:lstStyle/>
          <a:p>
            <a:endParaRPr/>
          </a:p>
        </p:txBody>
      </p:sp>
      <p:sp>
        <p:nvSpPr>
          <p:cNvPr id="6" name="object 6"/>
          <p:cNvSpPr/>
          <p:nvPr/>
        </p:nvSpPr>
        <p:spPr>
          <a:xfrm>
            <a:off x="10266193" y="5682390"/>
            <a:ext cx="635635" cy="635635"/>
          </a:xfrm>
          <a:custGeom>
            <a:avLst/>
            <a:gdLst/>
            <a:ahLst/>
            <a:cxnLst/>
            <a:rect l="l" t="t" r="r" b="b"/>
            <a:pathLst>
              <a:path w="635634" h="635635">
                <a:moveTo>
                  <a:pt x="317804" y="0"/>
                </a:moveTo>
                <a:lnTo>
                  <a:pt x="270843" y="3445"/>
                </a:lnTo>
                <a:lnTo>
                  <a:pt x="226020" y="13455"/>
                </a:lnTo>
                <a:lnTo>
                  <a:pt x="183828" y="29538"/>
                </a:lnTo>
                <a:lnTo>
                  <a:pt x="144758" y="51201"/>
                </a:lnTo>
                <a:lnTo>
                  <a:pt x="109303" y="77953"/>
                </a:lnTo>
                <a:lnTo>
                  <a:pt x="77953" y="109303"/>
                </a:lnTo>
                <a:lnTo>
                  <a:pt x="51201" y="144758"/>
                </a:lnTo>
                <a:lnTo>
                  <a:pt x="29538" y="183828"/>
                </a:lnTo>
                <a:lnTo>
                  <a:pt x="13455" y="226020"/>
                </a:lnTo>
                <a:lnTo>
                  <a:pt x="3445" y="270843"/>
                </a:lnTo>
                <a:lnTo>
                  <a:pt x="0" y="317804"/>
                </a:lnTo>
                <a:lnTo>
                  <a:pt x="3445" y="364766"/>
                </a:lnTo>
                <a:lnTo>
                  <a:pt x="13455" y="409589"/>
                </a:lnTo>
                <a:lnTo>
                  <a:pt x="29538" y="451781"/>
                </a:lnTo>
                <a:lnTo>
                  <a:pt x="51201" y="490850"/>
                </a:lnTo>
                <a:lnTo>
                  <a:pt x="77953" y="526306"/>
                </a:lnTo>
                <a:lnTo>
                  <a:pt x="109303" y="557655"/>
                </a:lnTo>
                <a:lnTo>
                  <a:pt x="144758" y="584408"/>
                </a:lnTo>
                <a:lnTo>
                  <a:pt x="183828" y="606071"/>
                </a:lnTo>
                <a:lnTo>
                  <a:pt x="226020" y="622153"/>
                </a:lnTo>
                <a:lnTo>
                  <a:pt x="270843" y="632163"/>
                </a:lnTo>
                <a:lnTo>
                  <a:pt x="317804" y="635609"/>
                </a:lnTo>
                <a:lnTo>
                  <a:pt x="364766" y="632163"/>
                </a:lnTo>
                <a:lnTo>
                  <a:pt x="409589" y="622153"/>
                </a:lnTo>
                <a:lnTo>
                  <a:pt x="451781" y="606071"/>
                </a:lnTo>
                <a:lnTo>
                  <a:pt x="490850" y="584408"/>
                </a:lnTo>
                <a:lnTo>
                  <a:pt x="526306" y="557655"/>
                </a:lnTo>
                <a:lnTo>
                  <a:pt x="557655" y="526306"/>
                </a:lnTo>
                <a:lnTo>
                  <a:pt x="584408" y="490850"/>
                </a:lnTo>
                <a:lnTo>
                  <a:pt x="606071" y="451781"/>
                </a:lnTo>
                <a:lnTo>
                  <a:pt x="622153" y="409589"/>
                </a:lnTo>
                <a:lnTo>
                  <a:pt x="632163" y="364766"/>
                </a:lnTo>
                <a:lnTo>
                  <a:pt x="635609" y="317804"/>
                </a:lnTo>
                <a:lnTo>
                  <a:pt x="632163" y="270843"/>
                </a:lnTo>
                <a:lnTo>
                  <a:pt x="622153" y="226020"/>
                </a:lnTo>
                <a:lnTo>
                  <a:pt x="606071" y="183828"/>
                </a:lnTo>
                <a:lnTo>
                  <a:pt x="584408" y="144758"/>
                </a:lnTo>
                <a:lnTo>
                  <a:pt x="557655" y="109303"/>
                </a:lnTo>
                <a:lnTo>
                  <a:pt x="526306" y="77953"/>
                </a:lnTo>
                <a:lnTo>
                  <a:pt x="490850" y="51201"/>
                </a:lnTo>
                <a:lnTo>
                  <a:pt x="451781" y="29538"/>
                </a:lnTo>
                <a:lnTo>
                  <a:pt x="409589" y="13455"/>
                </a:lnTo>
                <a:lnTo>
                  <a:pt x="364766" y="3445"/>
                </a:lnTo>
                <a:lnTo>
                  <a:pt x="317804" y="0"/>
                </a:lnTo>
                <a:close/>
              </a:path>
            </a:pathLst>
          </a:custGeom>
          <a:solidFill>
            <a:srgbClr val="FFDD63"/>
          </a:solidFill>
        </p:spPr>
        <p:txBody>
          <a:bodyPr wrap="square" lIns="0" tIns="0" rIns="0" bIns="0" rtlCol="0"/>
          <a:lstStyle/>
          <a:p>
            <a:endParaRPr/>
          </a:p>
        </p:txBody>
      </p:sp>
      <p:sp>
        <p:nvSpPr>
          <p:cNvPr id="7" name="object 7"/>
          <p:cNvSpPr/>
          <p:nvPr/>
        </p:nvSpPr>
        <p:spPr>
          <a:xfrm>
            <a:off x="11441534" y="5777740"/>
            <a:ext cx="445134" cy="445134"/>
          </a:xfrm>
          <a:custGeom>
            <a:avLst/>
            <a:gdLst/>
            <a:ahLst/>
            <a:cxnLst/>
            <a:rect l="l" t="t" r="r" b="b"/>
            <a:pathLst>
              <a:path w="445134" h="445135">
                <a:moveTo>
                  <a:pt x="222465" y="0"/>
                </a:moveTo>
                <a:lnTo>
                  <a:pt x="177632" y="4519"/>
                </a:lnTo>
                <a:lnTo>
                  <a:pt x="135874" y="17481"/>
                </a:lnTo>
                <a:lnTo>
                  <a:pt x="98085" y="37990"/>
                </a:lnTo>
                <a:lnTo>
                  <a:pt x="65160" y="65154"/>
                </a:lnTo>
                <a:lnTo>
                  <a:pt x="37994" y="98076"/>
                </a:lnTo>
                <a:lnTo>
                  <a:pt x="17483" y="135863"/>
                </a:lnTo>
                <a:lnTo>
                  <a:pt x="4519" y="177620"/>
                </a:lnTo>
                <a:lnTo>
                  <a:pt x="0" y="222453"/>
                </a:lnTo>
                <a:lnTo>
                  <a:pt x="4519" y="267286"/>
                </a:lnTo>
                <a:lnTo>
                  <a:pt x="17483" y="309044"/>
                </a:lnTo>
                <a:lnTo>
                  <a:pt x="37994" y="346833"/>
                </a:lnTo>
                <a:lnTo>
                  <a:pt x="65160" y="379758"/>
                </a:lnTo>
                <a:lnTo>
                  <a:pt x="98085" y="406924"/>
                </a:lnTo>
                <a:lnTo>
                  <a:pt x="135874" y="427435"/>
                </a:lnTo>
                <a:lnTo>
                  <a:pt x="177632" y="440399"/>
                </a:lnTo>
                <a:lnTo>
                  <a:pt x="222465" y="444919"/>
                </a:lnTo>
                <a:lnTo>
                  <a:pt x="267299" y="440399"/>
                </a:lnTo>
                <a:lnTo>
                  <a:pt x="309057" y="427435"/>
                </a:lnTo>
                <a:lnTo>
                  <a:pt x="346846" y="406924"/>
                </a:lnTo>
                <a:lnTo>
                  <a:pt x="379771" y="379758"/>
                </a:lnTo>
                <a:lnTo>
                  <a:pt x="406936" y="346833"/>
                </a:lnTo>
                <a:lnTo>
                  <a:pt x="427448" y="309044"/>
                </a:lnTo>
                <a:lnTo>
                  <a:pt x="440411" y="267286"/>
                </a:lnTo>
                <a:lnTo>
                  <a:pt x="444931" y="222453"/>
                </a:lnTo>
                <a:lnTo>
                  <a:pt x="440411" y="177620"/>
                </a:lnTo>
                <a:lnTo>
                  <a:pt x="427448" y="135863"/>
                </a:lnTo>
                <a:lnTo>
                  <a:pt x="406936" y="98076"/>
                </a:lnTo>
                <a:lnTo>
                  <a:pt x="379771" y="65154"/>
                </a:lnTo>
                <a:lnTo>
                  <a:pt x="346846" y="37990"/>
                </a:lnTo>
                <a:lnTo>
                  <a:pt x="309057" y="17481"/>
                </a:lnTo>
                <a:lnTo>
                  <a:pt x="267299" y="4519"/>
                </a:lnTo>
                <a:lnTo>
                  <a:pt x="222465" y="0"/>
                </a:lnTo>
                <a:close/>
              </a:path>
            </a:pathLst>
          </a:custGeom>
          <a:solidFill>
            <a:srgbClr val="186569"/>
          </a:solidFill>
        </p:spPr>
        <p:txBody>
          <a:bodyPr wrap="square" lIns="0" tIns="0" rIns="0" bIns="0" rtlCol="0"/>
          <a:lstStyle/>
          <a:p>
            <a:endParaRPr/>
          </a:p>
        </p:txBody>
      </p:sp>
      <p:sp>
        <p:nvSpPr>
          <p:cNvPr id="8" name="object 8"/>
          <p:cNvSpPr/>
          <p:nvPr/>
        </p:nvSpPr>
        <p:spPr>
          <a:xfrm>
            <a:off x="10583995" y="4140004"/>
            <a:ext cx="394335" cy="394335"/>
          </a:xfrm>
          <a:custGeom>
            <a:avLst/>
            <a:gdLst/>
            <a:ahLst/>
            <a:cxnLst/>
            <a:rect l="l" t="t" r="r" b="b"/>
            <a:pathLst>
              <a:path w="394334" h="394335">
                <a:moveTo>
                  <a:pt x="196900" y="0"/>
                </a:moveTo>
                <a:lnTo>
                  <a:pt x="151755" y="5200"/>
                </a:lnTo>
                <a:lnTo>
                  <a:pt x="110312" y="20012"/>
                </a:lnTo>
                <a:lnTo>
                  <a:pt x="73752" y="43254"/>
                </a:lnTo>
                <a:lnTo>
                  <a:pt x="43259" y="73745"/>
                </a:lnTo>
                <a:lnTo>
                  <a:pt x="20014" y="110302"/>
                </a:lnTo>
                <a:lnTo>
                  <a:pt x="5200" y="151743"/>
                </a:lnTo>
                <a:lnTo>
                  <a:pt x="0" y="196888"/>
                </a:lnTo>
                <a:lnTo>
                  <a:pt x="5200" y="242037"/>
                </a:lnTo>
                <a:lnTo>
                  <a:pt x="20014" y="283482"/>
                </a:lnTo>
                <a:lnTo>
                  <a:pt x="43259" y="320041"/>
                </a:lnTo>
                <a:lnTo>
                  <a:pt x="73752" y="350533"/>
                </a:lnTo>
                <a:lnTo>
                  <a:pt x="110312" y="373776"/>
                </a:lnTo>
                <a:lnTo>
                  <a:pt x="151755" y="388588"/>
                </a:lnTo>
                <a:lnTo>
                  <a:pt x="196900" y="393788"/>
                </a:lnTo>
                <a:lnTo>
                  <a:pt x="242045" y="388588"/>
                </a:lnTo>
                <a:lnTo>
                  <a:pt x="283489" y="373776"/>
                </a:lnTo>
                <a:lnTo>
                  <a:pt x="320048" y="350533"/>
                </a:lnTo>
                <a:lnTo>
                  <a:pt x="350542" y="320041"/>
                </a:lnTo>
                <a:lnTo>
                  <a:pt x="373786" y="283482"/>
                </a:lnTo>
                <a:lnTo>
                  <a:pt x="388600" y="242037"/>
                </a:lnTo>
                <a:lnTo>
                  <a:pt x="393801" y="196888"/>
                </a:lnTo>
                <a:lnTo>
                  <a:pt x="388600" y="151743"/>
                </a:lnTo>
                <a:lnTo>
                  <a:pt x="373786" y="110302"/>
                </a:lnTo>
                <a:lnTo>
                  <a:pt x="350542" y="73745"/>
                </a:lnTo>
                <a:lnTo>
                  <a:pt x="320048" y="43254"/>
                </a:lnTo>
                <a:lnTo>
                  <a:pt x="283489" y="20012"/>
                </a:lnTo>
                <a:lnTo>
                  <a:pt x="242045" y="5200"/>
                </a:lnTo>
                <a:lnTo>
                  <a:pt x="196900" y="0"/>
                </a:lnTo>
                <a:close/>
              </a:path>
            </a:pathLst>
          </a:custGeom>
          <a:solidFill>
            <a:srgbClr val="8E55A2"/>
          </a:solidFill>
        </p:spPr>
        <p:txBody>
          <a:bodyPr wrap="square" lIns="0" tIns="0" rIns="0" bIns="0" rtlCol="0"/>
          <a:lstStyle/>
          <a:p>
            <a:endParaRPr/>
          </a:p>
        </p:txBody>
      </p:sp>
      <p:pic>
        <p:nvPicPr>
          <p:cNvPr id="36" name="object 36"/>
          <p:cNvPicPr/>
          <p:nvPr/>
        </p:nvPicPr>
        <p:blipFill>
          <a:blip r:embed="rId4" cstate="print"/>
          <a:stretch>
            <a:fillRect/>
          </a:stretch>
        </p:blipFill>
        <p:spPr>
          <a:xfrm>
            <a:off x="1553300" y="1979281"/>
            <a:ext cx="219468" cy="219481"/>
          </a:xfrm>
          <a:prstGeom prst="rect">
            <a:avLst/>
          </a:prstGeom>
        </p:spPr>
      </p:pic>
      <p:pic>
        <p:nvPicPr>
          <p:cNvPr id="37" name="object 37"/>
          <p:cNvPicPr/>
          <p:nvPr/>
        </p:nvPicPr>
        <p:blipFill>
          <a:blip r:embed="rId5" cstate="print"/>
          <a:stretch>
            <a:fillRect/>
          </a:stretch>
        </p:blipFill>
        <p:spPr>
          <a:xfrm>
            <a:off x="2645131" y="1928395"/>
            <a:ext cx="219468" cy="219481"/>
          </a:xfrm>
          <a:prstGeom prst="rect">
            <a:avLst/>
          </a:prstGeom>
        </p:spPr>
      </p:pic>
      <p:pic>
        <p:nvPicPr>
          <p:cNvPr id="38" name="object 38"/>
          <p:cNvPicPr/>
          <p:nvPr/>
        </p:nvPicPr>
        <p:blipFill>
          <a:blip r:embed="rId5" cstate="print"/>
          <a:stretch>
            <a:fillRect/>
          </a:stretch>
        </p:blipFill>
        <p:spPr>
          <a:xfrm>
            <a:off x="4727016" y="1991426"/>
            <a:ext cx="219468" cy="219481"/>
          </a:xfrm>
          <a:prstGeom prst="rect">
            <a:avLst/>
          </a:prstGeom>
        </p:spPr>
      </p:pic>
      <p:pic>
        <p:nvPicPr>
          <p:cNvPr id="39" name="object 39"/>
          <p:cNvPicPr/>
          <p:nvPr/>
        </p:nvPicPr>
        <p:blipFill>
          <a:blip r:embed="rId6" cstate="print"/>
          <a:stretch>
            <a:fillRect/>
          </a:stretch>
        </p:blipFill>
        <p:spPr>
          <a:xfrm>
            <a:off x="4381342" y="1640781"/>
            <a:ext cx="219468" cy="219481"/>
          </a:xfrm>
          <a:prstGeom prst="rect">
            <a:avLst/>
          </a:prstGeom>
        </p:spPr>
      </p:pic>
      <p:pic>
        <p:nvPicPr>
          <p:cNvPr id="40" name="object 40"/>
          <p:cNvPicPr/>
          <p:nvPr/>
        </p:nvPicPr>
        <p:blipFill>
          <a:blip r:embed="rId6" cstate="print"/>
          <a:stretch>
            <a:fillRect/>
          </a:stretch>
        </p:blipFill>
        <p:spPr>
          <a:xfrm>
            <a:off x="4381342" y="2724619"/>
            <a:ext cx="219468" cy="219481"/>
          </a:xfrm>
          <a:prstGeom prst="rect">
            <a:avLst/>
          </a:prstGeom>
        </p:spPr>
      </p:pic>
      <p:sp>
        <p:nvSpPr>
          <p:cNvPr id="79" name="object 79"/>
          <p:cNvSpPr/>
          <p:nvPr/>
        </p:nvSpPr>
        <p:spPr>
          <a:xfrm>
            <a:off x="5721350" y="801000"/>
            <a:ext cx="0" cy="5199380"/>
          </a:xfrm>
          <a:custGeom>
            <a:avLst/>
            <a:gdLst/>
            <a:ahLst/>
            <a:cxnLst/>
            <a:rect l="l" t="t" r="r" b="b"/>
            <a:pathLst>
              <a:path h="5199380">
                <a:moveTo>
                  <a:pt x="0" y="0"/>
                </a:moveTo>
                <a:lnTo>
                  <a:pt x="0" y="5199202"/>
                </a:lnTo>
              </a:path>
            </a:pathLst>
          </a:custGeom>
          <a:ln w="12700">
            <a:solidFill>
              <a:srgbClr val="FFFFFF"/>
            </a:solidFill>
          </a:ln>
        </p:spPr>
        <p:txBody>
          <a:bodyPr wrap="square" lIns="0" tIns="0" rIns="0" bIns="0" rtlCol="0"/>
          <a:lstStyle/>
          <a:p>
            <a:endParaRPr/>
          </a:p>
        </p:txBody>
      </p:sp>
      <p:pic>
        <p:nvPicPr>
          <p:cNvPr id="81" name="Picture 80">
            <a:extLst>
              <a:ext uri="{FF2B5EF4-FFF2-40B4-BE49-F238E27FC236}">
                <a16:creationId xmlns:a16="http://schemas.microsoft.com/office/drawing/2014/main" id="{D90B92E5-A8D4-54E5-57F7-2971937FAD9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0717" y="1194062"/>
            <a:ext cx="4911286" cy="4038600"/>
          </a:xfrm>
          <a:prstGeom prst="rect">
            <a:avLst/>
          </a:prstGeom>
        </p:spPr>
      </p:pic>
      <p:pic>
        <p:nvPicPr>
          <p:cNvPr id="61" name="Audio 60">
            <a:hlinkClick r:id="" action="ppaction://media"/>
            <a:extLst>
              <a:ext uri="{FF2B5EF4-FFF2-40B4-BE49-F238E27FC236}">
                <a16:creationId xmlns:a16="http://schemas.microsoft.com/office/drawing/2014/main" id="{B8F7F839-D8D0-8074-8255-5626A1055ADF}"/>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18750" t="-118750" r="-118750" b="-118750"/>
          <a:stretch>
            <a:fillRect/>
          </a:stretch>
        </p:blipFill>
        <p:spPr>
          <a:xfrm>
            <a:off x="100650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23318"/>
    </mc:Choice>
    <mc:Fallback>
      <p:transition spd="slow" advTm="23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300" y="527300"/>
            <a:ext cx="11061450" cy="503984"/>
          </a:xfrm>
          <a:prstGeom prst="rect">
            <a:avLst/>
          </a:prstGeom>
        </p:spPr>
        <p:txBody>
          <a:bodyPr vert="horz" wrap="square" lIns="0" tIns="11430" rIns="0" bIns="0" rtlCol="0">
            <a:spAutoFit/>
          </a:bodyPr>
          <a:lstStyle/>
          <a:p>
            <a:pPr marL="12700">
              <a:lnSpc>
                <a:spcPct val="100000"/>
              </a:lnSpc>
              <a:spcBef>
                <a:spcPts val="90"/>
              </a:spcBef>
            </a:pPr>
            <a:r>
              <a:rPr lang="en-GB" sz="3200" b="1" spc="-10" dirty="0">
                <a:solidFill>
                  <a:srgbClr val="002436"/>
                </a:solidFill>
                <a:latin typeface="Avenir"/>
                <a:cs typeface="Avenir"/>
              </a:rPr>
              <a:t>Frameworks for Ethical Decision Making-CORU  </a:t>
            </a:r>
            <a:endParaRPr sz="3200" dirty="0">
              <a:latin typeface="Avenir"/>
              <a:cs typeface="Avenir"/>
            </a:endParaRPr>
          </a:p>
        </p:txBody>
      </p:sp>
      <p:pic>
        <p:nvPicPr>
          <p:cNvPr id="4" name="Picture 3" descr="A picture containing qr code&#10;&#10;Description automatically generated">
            <a:extLst>
              <a:ext uri="{FF2B5EF4-FFF2-40B4-BE49-F238E27FC236}">
                <a16:creationId xmlns:a16="http://schemas.microsoft.com/office/drawing/2014/main" id="{1E5A7799-4D92-84D1-0EB1-9E82936B9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3520" y="5791200"/>
            <a:ext cx="1235282" cy="990600"/>
          </a:xfrm>
          <a:prstGeom prst="rect">
            <a:avLst/>
          </a:prstGeom>
        </p:spPr>
      </p:pic>
      <p:pic>
        <p:nvPicPr>
          <p:cNvPr id="7" name="Picture 6">
            <a:extLst>
              <a:ext uri="{FF2B5EF4-FFF2-40B4-BE49-F238E27FC236}">
                <a16:creationId xmlns:a16="http://schemas.microsoft.com/office/drawing/2014/main" id="{178AF29D-25C6-6B05-42D3-9180849014DD}"/>
              </a:ext>
            </a:extLst>
          </p:cNvPr>
          <p:cNvPicPr>
            <a:picLocks noChangeAspect="1"/>
          </p:cNvPicPr>
          <p:nvPr/>
        </p:nvPicPr>
        <p:blipFill>
          <a:blip r:embed="rId3"/>
          <a:stretch>
            <a:fillRect/>
          </a:stretch>
        </p:blipFill>
        <p:spPr>
          <a:xfrm>
            <a:off x="527300" y="1066800"/>
            <a:ext cx="7175250" cy="4682795"/>
          </a:xfrm>
          <a:prstGeom prst="rect">
            <a:avLst/>
          </a:prstGeom>
        </p:spPr>
      </p:pic>
      <p:sp>
        <p:nvSpPr>
          <p:cNvPr id="3" name="TextBox 2">
            <a:extLst>
              <a:ext uri="{FF2B5EF4-FFF2-40B4-BE49-F238E27FC236}">
                <a16:creationId xmlns:a16="http://schemas.microsoft.com/office/drawing/2014/main" id="{1A82CB16-88ED-A19A-F73D-C32BD11F96CE}"/>
              </a:ext>
            </a:extLst>
          </p:cNvPr>
          <p:cNvSpPr txBox="1"/>
          <p:nvPr/>
        </p:nvSpPr>
        <p:spPr>
          <a:xfrm flipH="1">
            <a:off x="7556499" y="4800600"/>
            <a:ext cx="4648201" cy="553998"/>
          </a:xfrm>
          <a:prstGeom prst="rect">
            <a:avLst/>
          </a:prstGeom>
          <a:noFill/>
        </p:spPr>
        <p:txBody>
          <a:bodyPr wrap="square" rtlCol="0">
            <a:spAutoFit/>
          </a:bodyPr>
          <a:lstStyle/>
          <a:p>
            <a:r>
              <a:rPr lang="en-IE" dirty="0"/>
              <a:t> </a:t>
            </a:r>
            <a:r>
              <a:rPr lang="en-IE" sz="1200" dirty="0"/>
              <a:t>Social Workers Registration Board, Code of Professional Conduct and Ethics (2019, p.29).</a:t>
            </a:r>
          </a:p>
        </p:txBody>
      </p:sp>
      <p:pic>
        <p:nvPicPr>
          <p:cNvPr id="6" name="Picture 5">
            <a:extLst>
              <a:ext uri="{FF2B5EF4-FFF2-40B4-BE49-F238E27FC236}">
                <a16:creationId xmlns:a16="http://schemas.microsoft.com/office/drawing/2014/main" id="{1CAC2F36-388E-C8C3-E12D-184BFFA7D2DD}"/>
              </a:ext>
            </a:extLst>
          </p:cNvPr>
          <p:cNvPicPr>
            <a:picLocks noChangeAspect="1"/>
          </p:cNvPicPr>
          <p:nvPr/>
        </p:nvPicPr>
        <p:blipFill>
          <a:blip r:embed="rId4"/>
          <a:stretch>
            <a:fillRect/>
          </a:stretch>
        </p:blipFill>
        <p:spPr>
          <a:xfrm>
            <a:off x="8159750" y="2358936"/>
            <a:ext cx="3252645" cy="1149529"/>
          </a:xfrm>
          <a:prstGeom prst="rect">
            <a:avLst/>
          </a:prstGeom>
        </p:spPr>
      </p:pic>
    </p:spTree>
    <p:extLst>
      <p:ext uri="{BB962C8B-B14F-4D97-AF65-F5344CB8AC3E}">
        <p14:creationId xmlns:p14="http://schemas.microsoft.com/office/powerpoint/2010/main" val="320374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300" y="527300"/>
            <a:ext cx="11061450" cy="503984"/>
          </a:xfrm>
          <a:prstGeom prst="rect">
            <a:avLst/>
          </a:prstGeom>
        </p:spPr>
        <p:txBody>
          <a:bodyPr vert="horz" wrap="square" lIns="0" tIns="11430" rIns="0" bIns="0" rtlCol="0">
            <a:spAutoFit/>
          </a:bodyPr>
          <a:lstStyle/>
          <a:p>
            <a:pPr marL="12700">
              <a:lnSpc>
                <a:spcPct val="100000"/>
              </a:lnSpc>
              <a:spcBef>
                <a:spcPts val="90"/>
              </a:spcBef>
            </a:pPr>
            <a:r>
              <a:rPr lang="en-GB" sz="3200" b="1" spc="-10" dirty="0">
                <a:solidFill>
                  <a:srgbClr val="002436"/>
                </a:solidFill>
                <a:latin typeface="Avenir"/>
                <a:cs typeface="Avenir"/>
              </a:rPr>
              <a:t>Frameworks for Ethical Decision Making-ETHICS  </a:t>
            </a:r>
            <a:endParaRPr sz="3200" dirty="0">
              <a:latin typeface="Avenir"/>
              <a:cs typeface="Avenir"/>
            </a:endParaRPr>
          </a:p>
        </p:txBody>
      </p:sp>
      <p:pic>
        <p:nvPicPr>
          <p:cNvPr id="4" name="Picture 3" descr="A picture containing qr code&#10;&#10;Description automatically generated">
            <a:extLst>
              <a:ext uri="{FF2B5EF4-FFF2-40B4-BE49-F238E27FC236}">
                <a16:creationId xmlns:a16="http://schemas.microsoft.com/office/drawing/2014/main" id="{1E5A7799-4D92-84D1-0EB1-9E82936B9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3520" y="5791200"/>
            <a:ext cx="1235282" cy="990600"/>
          </a:xfrm>
          <a:prstGeom prst="rect">
            <a:avLst/>
          </a:prstGeom>
        </p:spPr>
      </p:pic>
      <p:pic>
        <p:nvPicPr>
          <p:cNvPr id="5" name="Picture 4">
            <a:extLst>
              <a:ext uri="{FF2B5EF4-FFF2-40B4-BE49-F238E27FC236}">
                <a16:creationId xmlns:a16="http://schemas.microsoft.com/office/drawing/2014/main" id="{E52C2316-7E73-9A2F-4C26-52F65CD635AE}"/>
              </a:ext>
            </a:extLst>
          </p:cNvPr>
          <p:cNvPicPr>
            <a:picLocks noChangeAspect="1"/>
          </p:cNvPicPr>
          <p:nvPr/>
        </p:nvPicPr>
        <p:blipFill>
          <a:blip r:embed="rId3"/>
          <a:stretch>
            <a:fillRect/>
          </a:stretch>
        </p:blipFill>
        <p:spPr>
          <a:xfrm>
            <a:off x="3037973" y="1107408"/>
            <a:ext cx="6128753" cy="4598042"/>
          </a:xfrm>
          <a:prstGeom prst="rect">
            <a:avLst/>
          </a:prstGeom>
        </p:spPr>
      </p:pic>
    </p:spTree>
    <p:extLst>
      <p:ext uri="{BB962C8B-B14F-4D97-AF65-F5344CB8AC3E}">
        <p14:creationId xmlns:p14="http://schemas.microsoft.com/office/powerpoint/2010/main" val="348511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6390"/>
            <a:ext cx="12204065" cy="6858190"/>
            <a:chOff x="0" y="0"/>
            <a:chExt cx="12204065" cy="6858190"/>
          </a:xfrm>
        </p:grpSpPr>
        <p:pic>
          <p:nvPicPr>
            <p:cNvPr id="3" name="object 3"/>
            <p:cNvPicPr/>
            <p:nvPr/>
          </p:nvPicPr>
          <p:blipFill>
            <a:blip r:embed="rId2">
              <a:extLst>
                <a:ext uri="{28A0092B-C50C-407E-A947-70E740481C1C}">
                  <a14:useLocalDpi xmlns:a14="http://schemas.microsoft.com/office/drawing/2010/main" val="0"/>
                </a:ext>
              </a:extLst>
            </a:blip>
            <a:srcRect/>
            <a:stretch/>
          </p:blipFill>
          <p:spPr>
            <a:xfrm>
              <a:off x="0" y="0"/>
              <a:ext cx="5148008" cy="5624325"/>
            </a:xfrm>
            <a:prstGeom prst="rect">
              <a:avLst/>
            </a:prstGeom>
          </p:spPr>
        </p:pic>
        <p:sp>
          <p:nvSpPr>
            <p:cNvPr id="4" name="object 4"/>
            <p:cNvSpPr/>
            <p:nvPr/>
          </p:nvSpPr>
          <p:spPr>
            <a:xfrm>
              <a:off x="0" y="5721540"/>
              <a:ext cx="12204065" cy="1136650"/>
            </a:xfrm>
            <a:custGeom>
              <a:avLst/>
              <a:gdLst/>
              <a:ahLst/>
              <a:cxnLst/>
              <a:rect l="l" t="t" r="r" b="b"/>
              <a:pathLst>
                <a:path w="12204065" h="1136650">
                  <a:moveTo>
                    <a:pt x="12203988" y="0"/>
                  </a:moveTo>
                  <a:lnTo>
                    <a:pt x="0" y="0"/>
                  </a:lnTo>
                  <a:lnTo>
                    <a:pt x="0" y="1136459"/>
                  </a:lnTo>
                  <a:lnTo>
                    <a:pt x="12203988" y="1136459"/>
                  </a:lnTo>
                  <a:lnTo>
                    <a:pt x="12203988" y="0"/>
                  </a:lnTo>
                  <a:close/>
                </a:path>
              </a:pathLst>
            </a:custGeom>
            <a:solidFill>
              <a:srgbClr val="002436"/>
            </a:solidFill>
          </p:spPr>
          <p:txBody>
            <a:bodyPr wrap="square" lIns="0" tIns="0" rIns="0" bIns="0" rtlCol="0"/>
            <a:lstStyle/>
            <a:p>
              <a:endParaRPr dirty="0"/>
            </a:p>
          </p:txBody>
        </p:sp>
        <p:sp>
          <p:nvSpPr>
            <p:cNvPr id="5" name="object 5"/>
            <p:cNvSpPr/>
            <p:nvPr/>
          </p:nvSpPr>
          <p:spPr>
            <a:xfrm>
              <a:off x="324001" y="6161771"/>
              <a:ext cx="481330" cy="481330"/>
            </a:xfrm>
            <a:custGeom>
              <a:avLst/>
              <a:gdLst/>
              <a:ahLst/>
              <a:cxnLst/>
              <a:rect l="l" t="t" r="r" b="b"/>
              <a:pathLst>
                <a:path w="481330" h="481329">
                  <a:moveTo>
                    <a:pt x="240525" y="0"/>
                  </a:moveTo>
                  <a:lnTo>
                    <a:pt x="192050" y="4887"/>
                  </a:lnTo>
                  <a:lnTo>
                    <a:pt x="146900" y="18903"/>
                  </a:lnTo>
                  <a:lnTo>
                    <a:pt x="106043" y="41081"/>
                  </a:lnTo>
                  <a:lnTo>
                    <a:pt x="70446" y="70453"/>
                  </a:lnTo>
                  <a:lnTo>
                    <a:pt x="41077" y="106052"/>
                  </a:lnTo>
                  <a:lnTo>
                    <a:pt x="18901" y="146911"/>
                  </a:lnTo>
                  <a:lnTo>
                    <a:pt x="4886" y="192062"/>
                  </a:lnTo>
                  <a:lnTo>
                    <a:pt x="0" y="240537"/>
                  </a:lnTo>
                  <a:lnTo>
                    <a:pt x="4886" y="289013"/>
                  </a:lnTo>
                  <a:lnTo>
                    <a:pt x="18901" y="334164"/>
                  </a:lnTo>
                  <a:lnTo>
                    <a:pt x="41077" y="375023"/>
                  </a:lnTo>
                  <a:lnTo>
                    <a:pt x="70446" y="410622"/>
                  </a:lnTo>
                  <a:lnTo>
                    <a:pt x="106043" y="439994"/>
                  </a:lnTo>
                  <a:lnTo>
                    <a:pt x="146900" y="462172"/>
                  </a:lnTo>
                  <a:lnTo>
                    <a:pt x="192050" y="476188"/>
                  </a:lnTo>
                  <a:lnTo>
                    <a:pt x="240525" y="481075"/>
                  </a:lnTo>
                  <a:lnTo>
                    <a:pt x="289004" y="476188"/>
                  </a:lnTo>
                  <a:lnTo>
                    <a:pt x="334157" y="462172"/>
                  </a:lnTo>
                  <a:lnTo>
                    <a:pt x="375016" y="439994"/>
                  </a:lnTo>
                  <a:lnTo>
                    <a:pt x="410614" y="410622"/>
                  </a:lnTo>
                  <a:lnTo>
                    <a:pt x="439985" y="375023"/>
                  </a:lnTo>
                  <a:lnTo>
                    <a:pt x="462161" y="334164"/>
                  </a:lnTo>
                  <a:lnTo>
                    <a:pt x="476176" y="289013"/>
                  </a:lnTo>
                  <a:lnTo>
                    <a:pt x="481063" y="240537"/>
                  </a:lnTo>
                  <a:lnTo>
                    <a:pt x="476176" y="192062"/>
                  </a:lnTo>
                  <a:lnTo>
                    <a:pt x="462161" y="146911"/>
                  </a:lnTo>
                  <a:lnTo>
                    <a:pt x="439985" y="106052"/>
                  </a:lnTo>
                  <a:lnTo>
                    <a:pt x="410614" y="70453"/>
                  </a:lnTo>
                  <a:lnTo>
                    <a:pt x="375016" y="41081"/>
                  </a:lnTo>
                  <a:lnTo>
                    <a:pt x="334157" y="18903"/>
                  </a:lnTo>
                  <a:lnTo>
                    <a:pt x="289004" y="4887"/>
                  </a:lnTo>
                  <a:lnTo>
                    <a:pt x="240525" y="0"/>
                  </a:lnTo>
                  <a:close/>
                </a:path>
              </a:pathLst>
            </a:custGeom>
            <a:solidFill>
              <a:srgbClr val="00AD87"/>
            </a:solidFill>
          </p:spPr>
          <p:txBody>
            <a:bodyPr wrap="square" lIns="0" tIns="0" rIns="0" bIns="0" rtlCol="0"/>
            <a:lstStyle/>
            <a:p>
              <a:endParaRPr/>
            </a:p>
          </p:txBody>
        </p:sp>
        <p:sp>
          <p:nvSpPr>
            <p:cNvPr id="6" name="object 6"/>
            <p:cNvSpPr/>
            <p:nvPr/>
          </p:nvSpPr>
          <p:spPr>
            <a:xfrm>
              <a:off x="1098047" y="6160163"/>
              <a:ext cx="361315" cy="361315"/>
            </a:xfrm>
            <a:custGeom>
              <a:avLst/>
              <a:gdLst/>
              <a:ahLst/>
              <a:cxnLst/>
              <a:rect l="l" t="t" r="r" b="b"/>
              <a:pathLst>
                <a:path w="361315" h="361315">
                  <a:moveTo>
                    <a:pt x="180390" y="0"/>
                  </a:moveTo>
                  <a:lnTo>
                    <a:pt x="132434" y="6444"/>
                  </a:lnTo>
                  <a:lnTo>
                    <a:pt x="89342" y="24630"/>
                  </a:lnTo>
                  <a:lnTo>
                    <a:pt x="52833" y="52839"/>
                  </a:lnTo>
                  <a:lnTo>
                    <a:pt x="24627" y="89351"/>
                  </a:lnTo>
                  <a:lnTo>
                    <a:pt x="6443" y="132446"/>
                  </a:lnTo>
                  <a:lnTo>
                    <a:pt x="0" y="180403"/>
                  </a:lnTo>
                  <a:lnTo>
                    <a:pt x="6443" y="228360"/>
                  </a:lnTo>
                  <a:lnTo>
                    <a:pt x="24627" y="271455"/>
                  </a:lnTo>
                  <a:lnTo>
                    <a:pt x="52833" y="307967"/>
                  </a:lnTo>
                  <a:lnTo>
                    <a:pt x="89342" y="336176"/>
                  </a:lnTo>
                  <a:lnTo>
                    <a:pt x="132434" y="354362"/>
                  </a:lnTo>
                  <a:lnTo>
                    <a:pt x="180390" y="360807"/>
                  </a:lnTo>
                  <a:lnTo>
                    <a:pt x="228348" y="354362"/>
                  </a:lnTo>
                  <a:lnTo>
                    <a:pt x="271442" y="336176"/>
                  </a:lnTo>
                  <a:lnTo>
                    <a:pt x="307954" y="307967"/>
                  </a:lnTo>
                  <a:lnTo>
                    <a:pt x="336163" y="271455"/>
                  </a:lnTo>
                  <a:lnTo>
                    <a:pt x="354349" y="228360"/>
                  </a:lnTo>
                  <a:lnTo>
                    <a:pt x="360794" y="180403"/>
                  </a:lnTo>
                  <a:lnTo>
                    <a:pt x="354349" y="132446"/>
                  </a:lnTo>
                  <a:lnTo>
                    <a:pt x="336163" y="89351"/>
                  </a:lnTo>
                  <a:lnTo>
                    <a:pt x="307954" y="52839"/>
                  </a:lnTo>
                  <a:lnTo>
                    <a:pt x="271442" y="24630"/>
                  </a:lnTo>
                  <a:lnTo>
                    <a:pt x="228348" y="6444"/>
                  </a:lnTo>
                  <a:lnTo>
                    <a:pt x="180390" y="0"/>
                  </a:lnTo>
                  <a:close/>
                </a:path>
              </a:pathLst>
            </a:custGeom>
            <a:solidFill>
              <a:srgbClr val="00B7DF"/>
            </a:solidFill>
          </p:spPr>
          <p:txBody>
            <a:bodyPr wrap="square" lIns="0" tIns="0" rIns="0" bIns="0" rtlCol="0"/>
            <a:lstStyle/>
            <a:p>
              <a:endParaRPr/>
            </a:p>
          </p:txBody>
        </p:sp>
        <p:sp>
          <p:nvSpPr>
            <p:cNvPr id="9" name="object 9"/>
            <p:cNvSpPr/>
            <p:nvPr/>
          </p:nvSpPr>
          <p:spPr>
            <a:xfrm>
              <a:off x="10705630" y="5843943"/>
              <a:ext cx="452755" cy="334010"/>
            </a:xfrm>
            <a:custGeom>
              <a:avLst/>
              <a:gdLst/>
              <a:ahLst/>
              <a:cxnLst/>
              <a:rect l="l" t="t" r="r" b="b"/>
              <a:pathLst>
                <a:path w="452754" h="334010">
                  <a:moveTo>
                    <a:pt x="52082" y="307492"/>
                  </a:moveTo>
                  <a:lnTo>
                    <a:pt x="50038" y="297357"/>
                  </a:lnTo>
                  <a:lnTo>
                    <a:pt x="44450" y="289077"/>
                  </a:lnTo>
                  <a:lnTo>
                    <a:pt x="36169" y="283489"/>
                  </a:lnTo>
                  <a:lnTo>
                    <a:pt x="26035" y="281444"/>
                  </a:lnTo>
                  <a:lnTo>
                    <a:pt x="15900" y="283489"/>
                  </a:lnTo>
                  <a:lnTo>
                    <a:pt x="7620" y="289077"/>
                  </a:lnTo>
                  <a:lnTo>
                    <a:pt x="2044" y="297357"/>
                  </a:lnTo>
                  <a:lnTo>
                    <a:pt x="0" y="307492"/>
                  </a:lnTo>
                  <a:lnTo>
                    <a:pt x="2044" y="317627"/>
                  </a:lnTo>
                  <a:lnTo>
                    <a:pt x="7620" y="325907"/>
                  </a:lnTo>
                  <a:lnTo>
                    <a:pt x="15900" y="331495"/>
                  </a:lnTo>
                  <a:lnTo>
                    <a:pt x="26035" y="333540"/>
                  </a:lnTo>
                  <a:lnTo>
                    <a:pt x="36169" y="331495"/>
                  </a:lnTo>
                  <a:lnTo>
                    <a:pt x="44450" y="325907"/>
                  </a:lnTo>
                  <a:lnTo>
                    <a:pt x="50038" y="317627"/>
                  </a:lnTo>
                  <a:lnTo>
                    <a:pt x="52082" y="307492"/>
                  </a:lnTo>
                  <a:close/>
                </a:path>
                <a:path w="452754" h="334010">
                  <a:moveTo>
                    <a:pt x="303631" y="139941"/>
                  </a:moveTo>
                  <a:lnTo>
                    <a:pt x="299986" y="121881"/>
                  </a:lnTo>
                  <a:lnTo>
                    <a:pt x="290042" y="107124"/>
                  </a:lnTo>
                  <a:lnTo>
                    <a:pt x="275285" y="97180"/>
                  </a:lnTo>
                  <a:lnTo>
                    <a:pt x="257225" y="93535"/>
                  </a:lnTo>
                  <a:lnTo>
                    <a:pt x="239153" y="97180"/>
                  </a:lnTo>
                  <a:lnTo>
                    <a:pt x="224396" y="107124"/>
                  </a:lnTo>
                  <a:lnTo>
                    <a:pt x="214452" y="121881"/>
                  </a:lnTo>
                  <a:lnTo>
                    <a:pt x="210807" y="139941"/>
                  </a:lnTo>
                  <a:lnTo>
                    <a:pt x="214452" y="158000"/>
                  </a:lnTo>
                  <a:lnTo>
                    <a:pt x="224396" y="172758"/>
                  </a:lnTo>
                  <a:lnTo>
                    <a:pt x="239153" y="182702"/>
                  </a:lnTo>
                  <a:lnTo>
                    <a:pt x="257225" y="186347"/>
                  </a:lnTo>
                  <a:lnTo>
                    <a:pt x="275285" y="182702"/>
                  </a:lnTo>
                  <a:lnTo>
                    <a:pt x="290042" y="172758"/>
                  </a:lnTo>
                  <a:lnTo>
                    <a:pt x="299986" y="158000"/>
                  </a:lnTo>
                  <a:lnTo>
                    <a:pt x="303631" y="139941"/>
                  </a:lnTo>
                  <a:close/>
                </a:path>
                <a:path w="452754" h="334010">
                  <a:moveTo>
                    <a:pt x="429082" y="26047"/>
                  </a:moveTo>
                  <a:lnTo>
                    <a:pt x="427037" y="15913"/>
                  </a:lnTo>
                  <a:lnTo>
                    <a:pt x="421462" y="7632"/>
                  </a:lnTo>
                  <a:lnTo>
                    <a:pt x="413181" y="2044"/>
                  </a:lnTo>
                  <a:lnTo>
                    <a:pt x="403034" y="0"/>
                  </a:lnTo>
                  <a:lnTo>
                    <a:pt x="392899" y="2044"/>
                  </a:lnTo>
                  <a:lnTo>
                    <a:pt x="384632" y="7632"/>
                  </a:lnTo>
                  <a:lnTo>
                    <a:pt x="379044" y="15913"/>
                  </a:lnTo>
                  <a:lnTo>
                    <a:pt x="376999" y="26047"/>
                  </a:lnTo>
                  <a:lnTo>
                    <a:pt x="379044" y="36195"/>
                  </a:lnTo>
                  <a:lnTo>
                    <a:pt x="384632" y="44475"/>
                  </a:lnTo>
                  <a:lnTo>
                    <a:pt x="392899" y="50050"/>
                  </a:lnTo>
                  <a:lnTo>
                    <a:pt x="403034" y="52095"/>
                  </a:lnTo>
                  <a:lnTo>
                    <a:pt x="413181" y="50050"/>
                  </a:lnTo>
                  <a:lnTo>
                    <a:pt x="421462" y="44475"/>
                  </a:lnTo>
                  <a:lnTo>
                    <a:pt x="427037" y="36195"/>
                  </a:lnTo>
                  <a:lnTo>
                    <a:pt x="429082" y="26047"/>
                  </a:lnTo>
                  <a:close/>
                </a:path>
                <a:path w="452754" h="334010">
                  <a:moveTo>
                    <a:pt x="452183" y="178854"/>
                  </a:moveTo>
                  <a:lnTo>
                    <a:pt x="450138" y="168706"/>
                  </a:lnTo>
                  <a:lnTo>
                    <a:pt x="444563" y="160426"/>
                  </a:lnTo>
                  <a:lnTo>
                    <a:pt x="436283" y="154851"/>
                  </a:lnTo>
                  <a:lnTo>
                    <a:pt x="426135" y="152806"/>
                  </a:lnTo>
                  <a:lnTo>
                    <a:pt x="416013" y="154851"/>
                  </a:lnTo>
                  <a:lnTo>
                    <a:pt x="407733" y="160426"/>
                  </a:lnTo>
                  <a:lnTo>
                    <a:pt x="402158" y="168706"/>
                  </a:lnTo>
                  <a:lnTo>
                    <a:pt x="400100" y="178854"/>
                  </a:lnTo>
                  <a:lnTo>
                    <a:pt x="402158" y="188988"/>
                  </a:lnTo>
                  <a:lnTo>
                    <a:pt x="407733" y="197269"/>
                  </a:lnTo>
                  <a:lnTo>
                    <a:pt x="416013" y="202844"/>
                  </a:lnTo>
                  <a:lnTo>
                    <a:pt x="426135" y="204901"/>
                  </a:lnTo>
                  <a:lnTo>
                    <a:pt x="436283" y="202844"/>
                  </a:lnTo>
                  <a:lnTo>
                    <a:pt x="444563" y="197269"/>
                  </a:lnTo>
                  <a:lnTo>
                    <a:pt x="450138" y="188988"/>
                  </a:lnTo>
                  <a:lnTo>
                    <a:pt x="452183" y="178854"/>
                  </a:lnTo>
                  <a:close/>
                </a:path>
              </a:pathLst>
            </a:custGeom>
            <a:solidFill>
              <a:srgbClr val="00AD87"/>
            </a:solidFill>
          </p:spPr>
          <p:txBody>
            <a:bodyPr wrap="square" lIns="0" tIns="0" rIns="0" bIns="0" rtlCol="0"/>
            <a:lstStyle/>
            <a:p>
              <a:endParaRPr/>
            </a:p>
          </p:txBody>
        </p:sp>
        <p:sp>
          <p:nvSpPr>
            <p:cNvPr id="10" name="object 10"/>
            <p:cNvSpPr/>
            <p:nvPr/>
          </p:nvSpPr>
          <p:spPr>
            <a:xfrm>
              <a:off x="10674005" y="6242048"/>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AC8A"/>
            </a:solidFill>
          </p:spPr>
          <p:txBody>
            <a:bodyPr wrap="square" lIns="0" tIns="0" rIns="0" bIns="0" rtlCol="0"/>
            <a:lstStyle/>
            <a:p>
              <a:endParaRPr/>
            </a:p>
          </p:txBody>
        </p:sp>
        <p:sp>
          <p:nvSpPr>
            <p:cNvPr id="11" name="object 11"/>
            <p:cNvSpPr/>
            <p:nvPr/>
          </p:nvSpPr>
          <p:spPr>
            <a:xfrm>
              <a:off x="11330470" y="5880696"/>
              <a:ext cx="298450" cy="297180"/>
            </a:xfrm>
            <a:custGeom>
              <a:avLst/>
              <a:gdLst/>
              <a:ahLst/>
              <a:cxnLst/>
              <a:rect l="l" t="t" r="r" b="b"/>
              <a:pathLst>
                <a:path w="298450" h="297179">
                  <a:moveTo>
                    <a:pt x="52082" y="26047"/>
                  </a:moveTo>
                  <a:lnTo>
                    <a:pt x="50038" y="15913"/>
                  </a:lnTo>
                  <a:lnTo>
                    <a:pt x="44450" y="7632"/>
                  </a:lnTo>
                  <a:lnTo>
                    <a:pt x="36169"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69" y="50050"/>
                  </a:lnTo>
                  <a:lnTo>
                    <a:pt x="44450" y="44475"/>
                  </a:lnTo>
                  <a:lnTo>
                    <a:pt x="50038" y="36195"/>
                  </a:lnTo>
                  <a:lnTo>
                    <a:pt x="52082" y="26047"/>
                  </a:lnTo>
                  <a:close/>
                </a:path>
                <a:path w="298450" h="297179">
                  <a:moveTo>
                    <a:pt x="298348" y="270738"/>
                  </a:moveTo>
                  <a:lnTo>
                    <a:pt x="296303" y="260604"/>
                  </a:lnTo>
                  <a:lnTo>
                    <a:pt x="290715" y="252323"/>
                  </a:lnTo>
                  <a:lnTo>
                    <a:pt x="282435" y="246735"/>
                  </a:lnTo>
                  <a:lnTo>
                    <a:pt x="272300" y="244690"/>
                  </a:lnTo>
                  <a:lnTo>
                    <a:pt x="262166" y="246735"/>
                  </a:lnTo>
                  <a:lnTo>
                    <a:pt x="253885" y="252323"/>
                  </a:lnTo>
                  <a:lnTo>
                    <a:pt x="248310" y="260604"/>
                  </a:lnTo>
                  <a:lnTo>
                    <a:pt x="246265" y="270738"/>
                  </a:lnTo>
                  <a:lnTo>
                    <a:pt x="248310" y="280873"/>
                  </a:lnTo>
                  <a:lnTo>
                    <a:pt x="253885" y="289153"/>
                  </a:lnTo>
                  <a:lnTo>
                    <a:pt x="262166" y="294741"/>
                  </a:lnTo>
                  <a:lnTo>
                    <a:pt x="272300" y="296786"/>
                  </a:lnTo>
                  <a:lnTo>
                    <a:pt x="282435" y="294741"/>
                  </a:lnTo>
                  <a:lnTo>
                    <a:pt x="290715" y="289153"/>
                  </a:lnTo>
                  <a:lnTo>
                    <a:pt x="296303" y="280873"/>
                  </a:lnTo>
                  <a:lnTo>
                    <a:pt x="298348" y="270738"/>
                  </a:lnTo>
                  <a:close/>
                </a:path>
              </a:pathLst>
            </a:custGeom>
            <a:solidFill>
              <a:srgbClr val="00AD87"/>
            </a:solidFill>
          </p:spPr>
          <p:txBody>
            <a:bodyPr wrap="square" lIns="0" tIns="0" rIns="0" bIns="0" rtlCol="0"/>
            <a:lstStyle/>
            <a:p>
              <a:endParaRPr/>
            </a:p>
          </p:txBody>
        </p:sp>
        <p:sp>
          <p:nvSpPr>
            <p:cNvPr id="12" name="object 12"/>
            <p:cNvSpPr/>
            <p:nvPr/>
          </p:nvSpPr>
          <p:spPr>
            <a:xfrm>
              <a:off x="11200781" y="5846314"/>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B7DF"/>
            </a:solidFill>
          </p:spPr>
          <p:txBody>
            <a:bodyPr wrap="square" lIns="0" tIns="0" rIns="0" bIns="0" rtlCol="0"/>
            <a:lstStyle/>
            <a:p>
              <a:endParaRPr/>
            </a:p>
          </p:txBody>
        </p:sp>
        <p:sp>
          <p:nvSpPr>
            <p:cNvPr id="13" name="object 13"/>
            <p:cNvSpPr/>
            <p:nvPr/>
          </p:nvSpPr>
          <p:spPr>
            <a:xfrm>
              <a:off x="10764177" y="6019901"/>
              <a:ext cx="900430" cy="288290"/>
            </a:xfrm>
            <a:custGeom>
              <a:avLst/>
              <a:gdLst/>
              <a:ahLst/>
              <a:cxnLst/>
              <a:rect l="l" t="t" r="r" b="b"/>
              <a:pathLst>
                <a:path w="900429" h="288289">
                  <a:moveTo>
                    <a:pt x="52082" y="26047"/>
                  </a:moveTo>
                  <a:lnTo>
                    <a:pt x="50025" y="15913"/>
                  </a:lnTo>
                  <a:lnTo>
                    <a:pt x="44450" y="7632"/>
                  </a:lnTo>
                  <a:lnTo>
                    <a:pt x="36169" y="2044"/>
                  </a:lnTo>
                  <a:lnTo>
                    <a:pt x="26035" y="0"/>
                  </a:lnTo>
                  <a:lnTo>
                    <a:pt x="15900" y="2044"/>
                  </a:lnTo>
                  <a:lnTo>
                    <a:pt x="7620" y="7632"/>
                  </a:lnTo>
                  <a:lnTo>
                    <a:pt x="2044" y="15913"/>
                  </a:lnTo>
                  <a:lnTo>
                    <a:pt x="0" y="26047"/>
                  </a:lnTo>
                  <a:lnTo>
                    <a:pt x="2044" y="36195"/>
                  </a:lnTo>
                  <a:lnTo>
                    <a:pt x="7620" y="44475"/>
                  </a:lnTo>
                  <a:lnTo>
                    <a:pt x="15900" y="50050"/>
                  </a:lnTo>
                  <a:lnTo>
                    <a:pt x="26035" y="52095"/>
                  </a:lnTo>
                  <a:lnTo>
                    <a:pt x="36169" y="50050"/>
                  </a:lnTo>
                  <a:lnTo>
                    <a:pt x="44450" y="44475"/>
                  </a:lnTo>
                  <a:lnTo>
                    <a:pt x="50025" y="36195"/>
                  </a:lnTo>
                  <a:lnTo>
                    <a:pt x="52082" y="26047"/>
                  </a:lnTo>
                  <a:close/>
                </a:path>
                <a:path w="900429" h="288289">
                  <a:moveTo>
                    <a:pt x="899820" y="262026"/>
                  </a:moveTo>
                  <a:lnTo>
                    <a:pt x="897775" y="251891"/>
                  </a:lnTo>
                  <a:lnTo>
                    <a:pt x="892187" y="243611"/>
                  </a:lnTo>
                  <a:lnTo>
                    <a:pt x="883907" y="238023"/>
                  </a:lnTo>
                  <a:lnTo>
                    <a:pt x="873772" y="235978"/>
                  </a:lnTo>
                  <a:lnTo>
                    <a:pt x="863638" y="238023"/>
                  </a:lnTo>
                  <a:lnTo>
                    <a:pt x="855357" y="243611"/>
                  </a:lnTo>
                  <a:lnTo>
                    <a:pt x="849782" y="251891"/>
                  </a:lnTo>
                  <a:lnTo>
                    <a:pt x="847737" y="262026"/>
                  </a:lnTo>
                  <a:lnTo>
                    <a:pt x="849782" y="272173"/>
                  </a:lnTo>
                  <a:lnTo>
                    <a:pt x="855357" y="280441"/>
                  </a:lnTo>
                  <a:lnTo>
                    <a:pt x="863638" y="286029"/>
                  </a:lnTo>
                  <a:lnTo>
                    <a:pt x="873772" y="288074"/>
                  </a:lnTo>
                  <a:lnTo>
                    <a:pt x="883907" y="286029"/>
                  </a:lnTo>
                  <a:lnTo>
                    <a:pt x="892187" y="280441"/>
                  </a:lnTo>
                  <a:lnTo>
                    <a:pt x="897775" y="272173"/>
                  </a:lnTo>
                  <a:lnTo>
                    <a:pt x="899820" y="262026"/>
                  </a:lnTo>
                  <a:close/>
                </a:path>
              </a:pathLst>
            </a:custGeom>
            <a:solidFill>
              <a:srgbClr val="0082A6"/>
            </a:solidFill>
          </p:spPr>
          <p:txBody>
            <a:bodyPr wrap="square" lIns="0" tIns="0" rIns="0" bIns="0" rtlCol="0"/>
            <a:lstStyle/>
            <a:p>
              <a:endParaRPr/>
            </a:p>
          </p:txBody>
        </p:sp>
        <p:sp>
          <p:nvSpPr>
            <p:cNvPr id="14" name="object 14"/>
            <p:cNvSpPr/>
            <p:nvPr/>
          </p:nvSpPr>
          <p:spPr>
            <a:xfrm>
              <a:off x="11023295" y="6007823"/>
              <a:ext cx="546735" cy="101600"/>
            </a:xfrm>
            <a:custGeom>
              <a:avLst/>
              <a:gdLst/>
              <a:ahLst/>
              <a:cxnLst/>
              <a:rect l="l" t="t" r="r" b="b"/>
              <a:pathLst>
                <a:path w="546734" h="101600">
                  <a:moveTo>
                    <a:pt x="52082" y="26047"/>
                  </a:moveTo>
                  <a:lnTo>
                    <a:pt x="50038" y="15913"/>
                  </a:lnTo>
                  <a:lnTo>
                    <a:pt x="44462" y="7632"/>
                  </a:lnTo>
                  <a:lnTo>
                    <a:pt x="36182"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82" y="50050"/>
                  </a:lnTo>
                  <a:lnTo>
                    <a:pt x="44462" y="44475"/>
                  </a:lnTo>
                  <a:lnTo>
                    <a:pt x="50038" y="36195"/>
                  </a:lnTo>
                  <a:lnTo>
                    <a:pt x="52082" y="26047"/>
                  </a:lnTo>
                  <a:close/>
                </a:path>
                <a:path w="546734" h="101600">
                  <a:moveTo>
                    <a:pt x="370814" y="75412"/>
                  </a:moveTo>
                  <a:lnTo>
                    <a:pt x="368757" y="65265"/>
                  </a:lnTo>
                  <a:lnTo>
                    <a:pt x="363181" y="56984"/>
                  </a:lnTo>
                  <a:lnTo>
                    <a:pt x="354901" y="51409"/>
                  </a:lnTo>
                  <a:lnTo>
                    <a:pt x="344766" y="49364"/>
                  </a:lnTo>
                  <a:lnTo>
                    <a:pt x="334632" y="51409"/>
                  </a:lnTo>
                  <a:lnTo>
                    <a:pt x="326351" y="56984"/>
                  </a:lnTo>
                  <a:lnTo>
                    <a:pt x="320776" y="65265"/>
                  </a:lnTo>
                  <a:lnTo>
                    <a:pt x="318731" y="75412"/>
                  </a:lnTo>
                  <a:lnTo>
                    <a:pt x="320776" y="85547"/>
                  </a:lnTo>
                  <a:lnTo>
                    <a:pt x="326351" y="93827"/>
                  </a:lnTo>
                  <a:lnTo>
                    <a:pt x="334632" y="99415"/>
                  </a:lnTo>
                  <a:lnTo>
                    <a:pt x="344766" y="101460"/>
                  </a:lnTo>
                  <a:lnTo>
                    <a:pt x="354901" y="99415"/>
                  </a:lnTo>
                  <a:lnTo>
                    <a:pt x="363181" y="93827"/>
                  </a:lnTo>
                  <a:lnTo>
                    <a:pt x="368757" y="85547"/>
                  </a:lnTo>
                  <a:lnTo>
                    <a:pt x="370814" y="75412"/>
                  </a:lnTo>
                  <a:close/>
                </a:path>
                <a:path w="546734" h="101600">
                  <a:moveTo>
                    <a:pt x="546188" y="41008"/>
                  </a:moveTo>
                  <a:lnTo>
                    <a:pt x="544144" y="30873"/>
                  </a:lnTo>
                  <a:lnTo>
                    <a:pt x="538556" y="22593"/>
                  </a:lnTo>
                  <a:lnTo>
                    <a:pt x="530275" y="17005"/>
                  </a:lnTo>
                  <a:lnTo>
                    <a:pt x="520141" y="14960"/>
                  </a:lnTo>
                  <a:lnTo>
                    <a:pt x="510006" y="17005"/>
                  </a:lnTo>
                  <a:lnTo>
                    <a:pt x="501726" y="22593"/>
                  </a:lnTo>
                  <a:lnTo>
                    <a:pt x="496150" y="30873"/>
                  </a:lnTo>
                  <a:lnTo>
                    <a:pt x="494106" y="41008"/>
                  </a:lnTo>
                  <a:lnTo>
                    <a:pt x="496150" y="51155"/>
                  </a:lnTo>
                  <a:lnTo>
                    <a:pt x="501726" y="59436"/>
                  </a:lnTo>
                  <a:lnTo>
                    <a:pt x="510006" y="65011"/>
                  </a:lnTo>
                  <a:lnTo>
                    <a:pt x="520141" y="67056"/>
                  </a:lnTo>
                  <a:lnTo>
                    <a:pt x="530275" y="65011"/>
                  </a:lnTo>
                  <a:lnTo>
                    <a:pt x="538556" y="59436"/>
                  </a:lnTo>
                  <a:lnTo>
                    <a:pt x="544144" y="51155"/>
                  </a:lnTo>
                  <a:lnTo>
                    <a:pt x="546188" y="41008"/>
                  </a:lnTo>
                  <a:close/>
                </a:path>
              </a:pathLst>
            </a:custGeom>
            <a:solidFill>
              <a:srgbClr val="00676D"/>
            </a:solidFill>
          </p:spPr>
          <p:txBody>
            <a:bodyPr wrap="square" lIns="0" tIns="0" rIns="0" bIns="0" rtlCol="0"/>
            <a:lstStyle/>
            <a:p>
              <a:endParaRPr/>
            </a:p>
          </p:txBody>
        </p:sp>
        <p:sp>
          <p:nvSpPr>
            <p:cNvPr id="15" name="object 15"/>
            <p:cNvSpPr/>
            <p:nvPr/>
          </p:nvSpPr>
          <p:spPr>
            <a:xfrm>
              <a:off x="10952416" y="6019901"/>
              <a:ext cx="497840" cy="146685"/>
            </a:xfrm>
            <a:custGeom>
              <a:avLst/>
              <a:gdLst/>
              <a:ahLst/>
              <a:cxnLst/>
              <a:rect l="l" t="t" r="r" b="b"/>
              <a:pathLst>
                <a:path w="497840" h="146685">
                  <a:moveTo>
                    <a:pt x="52082" y="63334"/>
                  </a:moveTo>
                  <a:lnTo>
                    <a:pt x="50038" y="53187"/>
                  </a:lnTo>
                  <a:lnTo>
                    <a:pt x="44450" y="44907"/>
                  </a:lnTo>
                  <a:lnTo>
                    <a:pt x="36169" y="39331"/>
                  </a:lnTo>
                  <a:lnTo>
                    <a:pt x="26035" y="37287"/>
                  </a:lnTo>
                  <a:lnTo>
                    <a:pt x="15900" y="39331"/>
                  </a:lnTo>
                  <a:lnTo>
                    <a:pt x="7620" y="44907"/>
                  </a:lnTo>
                  <a:lnTo>
                    <a:pt x="2044" y="53187"/>
                  </a:lnTo>
                  <a:lnTo>
                    <a:pt x="0" y="63334"/>
                  </a:lnTo>
                  <a:lnTo>
                    <a:pt x="2044" y="73469"/>
                  </a:lnTo>
                  <a:lnTo>
                    <a:pt x="7620" y="81749"/>
                  </a:lnTo>
                  <a:lnTo>
                    <a:pt x="15900" y="87337"/>
                  </a:lnTo>
                  <a:lnTo>
                    <a:pt x="26035" y="89382"/>
                  </a:lnTo>
                  <a:lnTo>
                    <a:pt x="36169" y="87337"/>
                  </a:lnTo>
                  <a:lnTo>
                    <a:pt x="44450" y="81749"/>
                  </a:lnTo>
                  <a:lnTo>
                    <a:pt x="50038" y="73469"/>
                  </a:lnTo>
                  <a:lnTo>
                    <a:pt x="52082" y="63334"/>
                  </a:lnTo>
                  <a:close/>
                </a:path>
                <a:path w="497840" h="146685">
                  <a:moveTo>
                    <a:pt x="368884" y="26047"/>
                  </a:moveTo>
                  <a:lnTo>
                    <a:pt x="366839" y="15913"/>
                  </a:lnTo>
                  <a:lnTo>
                    <a:pt x="361264" y="7632"/>
                  </a:lnTo>
                  <a:lnTo>
                    <a:pt x="352983" y="2044"/>
                  </a:lnTo>
                  <a:lnTo>
                    <a:pt x="342836" y="0"/>
                  </a:lnTo>
                  <a:lnTo>
                    <a:pt x="332701" y="2044"/>
                  </a:lnTo>
                  <a:lnTo>
                    <a:pt x="324434" y="7632"/>
                  </a:lnTo>
                  <a:lnTo>
                    <a:pt x="318846" y="15913"/>
                  </a:lnTo>
                  <a:lnTo>
                    <a:pt x="316801" y="26047"/>
                  </a:lnTo>
                  <a:lnTo>
                    <a:pt x="318846" y="36195"/>
                  </a:lnTo>
                  <a:lnTo>
                    <a:pt x="324434" y="44475"/>
                  </a:lnTo>
                  <a:lnTo>
                    <a:pt x="332701" y="50050"/>
                  </a:lnTo>
                  <a:lnTo>
                    <a:pt x="342836" y="52095"/>
                  </a:lnTo>
                  <a:lnTo>
                    <a:pt x="352983" y="50050"/>
                  </a:lnTo>
                  <a:lnTo>
                    <a:pt x="361264" y="44475"/>
                  </a:lnTo>
                  <a:lnTo>
                    <a:pt x="366839" y="36195"/>
                  </a:lnTo>
                  <a:lnTo>
                    <a:pt x="368884" y="26047"/>
                  </a:lnTo>
                  <a:close/>
                </a:path>
                <a:path w="497840" h="146685">
                  <a:moveTo>
                    <a:pt x="497535" y="120561"/>
                  </a:moveTo>
                  <a:lnTo>
                    <a:pt x="495490" y="110426"/>
                  </a:lnTo>
                  <a:lnTo>
                    <a:pt x="489902" y="102146"/>
                  </a:lnTo>
                  <a:lnTo>
                    <a:pt x="481622" y="96570"/>
                  </a:lnTo>
                  <a:lnTo>
                    <a:pt x="471487" y="94513"/>
                  </a:lnTo>
                  <a:lnTo>
                    <a:pt x="461352" y="96570"/>
                  </a:lnTo>
                  <a:lnTo>
                    <a:pt x="453072" y="102146"/>
                  </a:lnTo>
                  <a:lnTo>
                    <a:pt x="447497" y="110426"/>
                  </a:lnTo>
                  <a:lnTo>
                    <a:pt x="445452" y="120561"/>
                  </a:lnTo>
                  <a:lnTo>
                    <a:pt x="447497" y="130708"/>
                  </a:lnTo>
                  <a:lnTo>
                    <a:pt x="453072" y="138988"/>
                  </a:lnTo>
                  <a:lnTo>
                    <a:pt x="461352" y="144564"/>
                  </a:lnTo>
                  <a:lnTo>
                    <a:pt x="471487" y="146608"/>
                  </a:lnTo>
                  <a:lnTo>
                    <a:pt x="481622" y="144564"/>
                  </a:lnTo>
                  <a:lnTo>
                    <a:pt x="489902" y="138988"/>
                  </a:lnTo>
                  <a:lnTo>
                    <a:pt x="495490" y="130708"/>
                  </a:lnTo>
                  <a:lnTo>
                    <a:pt x="497535" y="120561"/>
                  </a:lnTo>
                  <a:close/>
                </a:path>
              </a:pathLst>
            </a:custGeom>
            <a:solidFill>
              <a:srgbClr val="00A94F"/>
            </a:solidFill>
          </p:spPr>
          <p:txBody>
            <a:bodyPr wrap="square" lIns="0" tIns="0" rIns="0" bIns="0" rtlCol="0"/>
            <a:lstStyle/>
            <a:p>
              <a:endParaRPr/>
            </a:p>
          </p:txBody>
        </p:sp>
        <p:sp>
          <p:nvSpPr>
            <p:cNvPr id="17" name="object 17"/>
            <p:cNvSpPr/>
            <p:nvPr/>
          </p:nvSpPr>
          <p:spPr>
            <a:xfrm>
              <a:off x="10847928" y="5939562"/>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EF4744"/>
            </a:solidFill>
          </p:spPr>
          <p:txBody>
            <a:bodyPr wrap="square" lIns="0" tIns="0" rIns="0" bIns="0" rtlCol="0"/>
            <a:lstStyle/>
            <a:p>
              <a:endParaRPr/>
            </a:p>
          </p:txBody>
        </p:sp>
        <p:sp>
          <p:nvSpPr>
            <p:cNvPr id="18" name="object 18"/>
            <p:cNvSpPr/>
            <p:nvPr/>
          </p:nvSpPr>
          <p:spPr>
            <a:xfrm>
              <a:off x="10847921" y="5939574"/>
              <a:ext cx="640080" cy="309880"/>
            </a:xfrm>
            <a:custGeom>
              <a:avLst/>
              <a:gdLst/>
              <a:ahLst/>
              <a:cxnLst/>
              <a:rect l="l" t="t" r="r" b="b"/>
              <a:pathLst>
                <a:path w="640079" h="309879">
                  <a:moveTo>
                    <a:pt x="52082" y="272199"/>
                  </a:moveTo>
                  <a:lnTo>
                    <a:pt x="50038" y="262051"/>
                  </a:lnTo>
                  <a:lnTo>
                    <a:pt x="44450" y="253771"/>
                  </a:lnTo>
                  <a:lnTo>
                    <a:pt x="36182" y="248196"/>
                  </a:lnTo>
                  <a:lnTo>
                    <a:pt x="26035" y="246151"/>
                  </a:lnTo>
                  <a:lnTo>
                    <a:pt x="15900" y="248196"/>
                  </a:lnTo>
                  <a:lnTo>
                    <a:pt x="7632" y="253771"/>
                  </a:lnTo>
                  <a:lnTo>
                    <a:pt x="2044" y="262051"/>
                  </a:lnTo>
                  <a:lnTo>
                    <a:pt x="0" y="272199"/>
                  </a:lnTo>
                  <a:lnTo>
                    <a:pt x="2044" y="282333"/>
                  </a:lnTo>
                  <a:lnTo>
                    <a:pt x="7632" y="290614"/>
                  </a:lnTo>
                  <a:lnTo>
                    <a:pt x="15900" y="296202"/>
                  </a:lnTo>
                  <a:lnTo>
                    <a:pt x="26035" y="298246"/>
                  </a:lnTo>
                  <a:lnTo>
                    <a:pt x="36182" y="296202"/>
                  </a:lnTo>
                  <a:lnTo>
                    <a:pt x="44450" y="290614"/>
                  </a:lnTo>
                  <a:lnTo>
                    <a:pt x="50038" y="282333"/>
                  </a:lnTo>
                  <a:lnTo>
                    <a:pt x="52082" y="272199"/>
                  </a:lnTo>
                  <a:close/>
                </a:path>
                <a:path w="640079" h="309879">
                  <a:moveTo>
                    <a:pt x="391680" y="83223"/>
                  </a:moveTo>
                  <a:lnTo>
                    <a:pt x="389636" y="73075"/>
                  </a:lnTo>
                  <a:lnTo>
                    <a:pt x="384060" y="64795"/>
                  </a:lnTo>
                  <a:lnTo>
                    <a:pt x="375780" y="59220"/>
                  </a:lnTo>
                  <a:lnTo>
                    <a:pt x="365633" y="57175"/>
                  </a:lnTo>
                  <a:lnTo>
                    <a:pt x="355498" y="59220"/>
                  </a:lnTo>
                  <a:lnTo>
                    <a:pt x="347230" y="64795"/>
                  </a:lnTo>
                  <a:lnTo>
                    <a:pt x="341642" y="73075"/>
                  </a:lnTo>
                  <a:lnTo>
                    <a:pt x="339598" y="83223"/>
                  </a:lnTo>
                  <a:lnTo>
                    <a:pt x="341642" y="93357"/>
                  </a:lnTo>
                  <a:lnTo>
                    <a:pt x="347230" y="101638"/>
                  </a:lnTo>
                  <a:lnTo>
                    <a:pt x="355498" y="107213"/>
                  </a:lnTo>
                  <a:lnTo>
                    <a:pt x="365633" y="109270"/>
                  </a:lnTo>
                  <a:lnTo>
                    <a:pt x="375780" y="107213"/>
                  </a:lnTo>
                  <a:lnTo>
                    <a:pt x="384060" y="101638"/>
                  </a:lnTo>
                  <a:lnTo>
                    <a:pt x="389636" y="93357"/>
                  </a:lnTo>
                  <a:lnTo>
                    <a:pt x="391680" y="83223"/>
                  </a:lnTo>
                  <a:close/>
                </a:path>
                <a:path w="640079" h="309879">
                  <a:moveTo>
                    <a:pt x="639521" y="283273"/>
                  </a:moveTo>
                  <a:lnTo>
                    <a:pt x="637476" y="273126"/>
                  </a:lnTo>
                  <a:lnTo>
                    <a:pt x="631888" y="264858"/>
                  </a:lnTo>
                  <a:lnTo>
                    <a:pt x="623608" y="259270"/>
                  </a:lnTo>
                  <a:lnTo>
                    <a:pt x="613473" y="257225"/>
                  </a:lnTo>
                  <a:lnTo>
                    <a:pt x="603338" y="259270"/>
                  </a:lnTo>
                  <a:lnTo>
                    <a:pt x="595058" y="264858"/>
                  </a:lnTo>
                  <a:lnTo>
                    <a:pt x="589483" y="273126"/>
                  </a:lnTo>
                  <a:lnTo>
                    <a:pt x="587438" y="283273"/>
                  </a:lnTo>
                  <a:lnTo>
                    <a:pt x="589483" y="293408"/>
                  </a:lnTo>
                  <a:lnTo>
                    <a:pt x="595058" y="301688"/>
                  </a:lnTo>
                  <a:lnTo>
                    <a:pt x="603338" y="307276"/>
                  </a:lnTo>
                  <a:lnTo>
                    <a:pt x="613473" y="309321"/>
                  </a:lnTo>
                  <a:lnTo>
                    <a:pt x="623608" y="307276"/>
                  </a:lnTo>
                  <a:lnTo>
                    <a:pt x="631888" y="301688"/>
                  </a:lnTo>
                  <a:lnTo>
                    <a:pt x="637476" y="293408"/>
                  </a:lnTo>
                  <a:lnTo>
                    <a:pt x="639521" y="283273"/>
                  </a:lnTo>
                  <a:close/>
                </a:path>
                <a:path w="640079" h="309879">
                  <a:moveTo>
                    <a:pt x="639521" y="26047"/>
                  </a:moveTo>
                  <a:lnTo>
                    <a:pt x="637476" y="15900"/>
                  </a:lnTo>
                  <a:lnTo>
                    <a:pt x="631888" y="7620"/>
                  </a:lnTo>
                  <a:lnTo>
                    <a:pt x="623608" y="2044"/>
                  </a:lnTo>
                  <a:lnTo>
                    <a:pt x="613473" y="0"/>
                  </a:lnTo>
                  <a:lnTo>
                    <a:pt x="603338" y="2044"/>
                  </a:lnTo>
                  <a:lnTo>
                    <a:pt x="595058" y="7620"/>
                  </a:lnTo>
                  <a:lnTo>
                    <a:pt x="589483" y="15900"/>
                  </a:lnTo>
                  <a:lnTo>
                    <a:pt x="587438" y="26047"/>
                  </a:lnTo>
                  <a:lnTo>
                    <a:pt x="589483" y="36182"/>
                  </a:lnTo>
                  <a:lnTo>
                    <a:pt x="595058" y="44462"/>
                  </a:lnTo>
                  <a:lnTo>
                    <a:pt x="603338" y="50038"/>
                  </a:lnTo>
                  <a:lnTo>
                    <a:pt x="613473" y="52095"/>
                  </a:lnTo>
                  <a:lnTo>
                    <a:pt x="623608" y="50038"/>
                  </a:lnTo>
                  <a:lnTo>
                    <a:pt x="631888" y="44462"/>
                  </a:lnTo>
                  <a:lnTo>
                    <a:pt x="637476" y="36182"/>
                  </a:lnTo>
                  <a:lnTo>
                    <a:pt x="639521" y="26047"/>
                  </a:lnTo>
                  <a:close/>
                </a:path>
              </a:pathLst>
            </a:custGeom>
            <a:solidFill>
              <a:srgbClr val="FFDD63"/>
            </a:solidFill>
          </p:spPr>
          <p:txBody>
            <a:bodyPr wrap="square" lIns="0" tIns="0" rIns="0" bIns="0" rtlCol="0"/>
            <a:lstStyle/>
            <a:p>
              <a:endParaRPr/>
            </a:p>
          </p:txBody>
        </p:sp>
        <p:sp>
          <p:nvSpPr>
            <p:cNvPr id="19" name="object 19"/>
            <p:cNvSpPr/>
            <p:nvPr/>
          </p:nvSpPr>
          <p:spPr>
            <a:xfrm>
              <a:off x="10764164" y="6007836"/>
              <a:ext cx="739140" cy="175260"/>
            </a:xfrm>
            <a:custGeom>
              <a:avLst/>
              <a:gdLst/>
              <a:ahLst/>
              <a:cxnLst/>
              <a:rect l="l" t="t" r="r" b="b"/>
              <a:pathLst>
                <a:path w="739140" h="175260">
                  <a:moveTo>
                    <a:pt x="92824" y="128320"/>
                  </a:moveTo>
                  <a:lnTo>
                    <a:pt x="89179" y="110261"/>
                  </a:lnTo>
                  <a:lnTo>
                    <a:pt x="79235" y="95504"/>
                  </a:lnTo>
                  <a:lnTo>
                    <a:pt x="64477" y="85559"/>
                  </a:lnTo>
                  <a:lnTo>
                    <a:pt x="46418" y="81915"/>
                  </a:lnTo>
                  <a:lnTo>
                    <a:pt x="28346" y="85559"/>
                  </a:lnTo>
                  <a:lnTo>
                    <a:pt x="13589" y="95504"/>
                  </a:lnTo>
                  <a:lnTo>
                    <a:pt x="3644" y="110261"/>
                  </a:lnTo>
                  <a:lnTo>
                    <a:pt x="0" y="128320"/>
                  </a:lnTo>
                  <a:lnTo>
                    <a:pt x="3644" y="146380"/>
                  </a:lnTo>
                  <a:lnTo>
                    <a:pt x="13589" y="161137"/>
                  </a:lnTo>
                  <a:lnTo>
                    <a:pt x="28346" y="171081"/>
                  </a:lnTo>
                  <a:lnTo>
                    <a:pt x="46418" y="174726"/>
                  </a:lnTo>
                  <a:lnTo>
                    <a:pt x="64477" y="171081"/>
                  </a:lnTo>
                  <a:lnTo>
                    <a:pt x="79235" y="161137"/>
                  </a:lnTo>
                  <a:lnTo>
                    <a:pt x="89179" y="146380"/>
                  </a:lnTo>
                  <a:lnTo>
                    <a:pt x="92824" y="128320"/>
                  </a:lnTo>
                  <a:close/>
                </a:path>
                <a:path w="739140" h="175260">
                  <a:moveTo>
                    <a:pt x="738670" y="46405"/>
                  </a:moveTo>
                  <a:lnTo>
                    <a:pt x="735025" y="28346"/>
                  </a:lnTo>
                  <a:lnTo>
                    <a:pt x="725081" y="13589"/>
                  </a:lnTo>
                  <a:lnTo>
                    <a:pt x="710323" y="3644"/>
                  </a:lnTo>
                  <a:lnTo>
                    <a:pt x="692264" y="0"/>
                  </a:lnTo>
                  <a:lnTo>
                    <a:pt x="674192" y="3644"/>
                  </a:lnTo>
                  <a:lnTo>
                    <a:pt x="659434" y="13589"/>
                  </a:lnTo>
                  <a:lnTo>
                    <a:pt x="649490" y="28346"/>
                  </a:lnTo>
                  <a:lnTo>
                    <a:pt x="645845" y="46405"/>
                  </a:lnTo>
                  <a:lnTo>
                    <a:pt x="649490" y="64465"/>
                  </a:lnTo>
                  <a:lnTo>
                    <a:pt x="659434" y="79222"/>
                  </a:lnTo>
                  <a:lnTo>
                    <a:pt x="674192" y="89166"/>
                  </a:lnTo>
                  <a:lnTo>
                    <a:pt x="692264" y="92811"/>
                  </a:lnTo>
                  <a:lnTo>
                    <a:pt x="710323" y="89166"/>
                  </a:lnTo>
                  <a:lnTo>
                    <a:pt x="725081" y="79222"/>
                  </a:lnTo>
                  <a:lnTo>
                    <a:pt x="735025" y="64465"/>
                  </a:lnTo>
                  <a:lnTo>
                    <a:pt x="738670" y="46405"/>
                  </a:lnTo>
                  <a:close/>
                </a:path>
              </a:pathLst>
            </a:custGeom>
            <a:solidFill>
              <a:srgbClr val="00A94F"/>
            </a:solidFill>
          </p:spPr>
          <p:txBody>
            <a:bodyPr wrap="square" lIns="0" tIns="0" rIns="0" bIns="0" rtlCol="0"/>
            <a:lstStyle/>
            <a:p>
              <a:endParaRPr/>
            </a:p>
          </p:txBody>
        </p:sp>
        <p:sp>
          <p:nvSpPr>
            <p:cNvPr id="20" name="object 20"/>
            <p:cNvSpPr/>
            <p:nvPr/>
          </p:nvSpPr>
          <p:spPr>
            <a:xfrm>
              <a:off x="11468620" y="6089744"/>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8E55A2"/>
            </a:solidFill>
          </p:spPr>
          <p:txBody>
            <a:bodyPr wrap="square" lIns="0" tIns="0" rIns="0" bIns="0" rtlCol="0"/>
            <a:lstStyle/>
            <a:p>
              <a:endParaRPr/>
            </a:p>
          </p:txBody>
        </p:sp>
        <p:sp>
          <p:nvSpPr>
            <p:cNvPr id="21" name="object 21"/>
            <p:cNvSpPr/>
            <p:nvPr/>
          </p:nvSpPr>
          <p:spPr>
            <a:xfrm>
              <a:off x="11009264"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FBB576"/>
            </a:solidFill>
          </p:spPr>
          <p:txBody>
            <a:bodyPr wrap="square" lIns="0" tIns="0" rIns="0" bIns="0" rtlCol="0"/>
            <a:lstStyle/>
            <a:p>
              <a:endParaRPr/>
            </a:p>
          </p:txBody>
        </p:sp>
        <p:sp>
          <p:nvSpPr>
            <p:cNvPr id="22" name="object 22"/>
            <p:cNvSpPr/>
            <p:nvPr/>
          </p:nvSpPr>
          <p:spPr>
            <a:xfrm>
              <a:off x="11222809"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676D"/>
            </a:solidFill>
          </p:spPr>
          <p:txBody>
            <a:bodyPr wrap="square" lIns="0" tIns="0" rIns="0" bIns="0" rtlCol="0"/>
            <a:lstStyle/>
            <a:p>
              <a:endParaRPr/>
            </a:p>
          </p:txBody>
        </p:sp>
        <p:sp>
          <p:nvSpPr>
            <p:cNvPr id="23" name="object 23"/>
            <p:cNvSpPr/>
            <p:nvPr/>
          </p:nvSpPr>
          <p:spPr>
            <a:xfrm>
              <a:off x="10726077" y="5937478"/>
              <a:ext cx="694055" cy="341630"/>
            </a:xfrm>
            <a:custGeom>
              <a:avLst/>
              <a:gdLst/>
              <a:ahLst/>
              <a:cxnLst/>
              <a:rect l="l" t="t" r="r" b="b"/>
              <a:pathLst>
                <a:path w="694054" h="341629">
                  <a:moveTo>
                    <a:pt x="92824" y="294652"/>
                  </a:moveTo>
                  <a:lnTo>
                    <a:pt x="89179" y="276593"/>
                  </a:lnTo>
                  <a:lnTo>
                    <a:pt x="79235" y="261848"/>
                  </a:lnTo>
                  <a:lnTo>
                    <a:pt x="64490" y="251904"/>
                  </a:lnTo>
                  <a:lnTo>
                    <a:pt x="46418" y="248246"/>
                  </a:lnTo>
                  <a:lnTo>
                    <a:pt x="28346" y="251904"/>
                  </a:lnTo>
                  <a:lnTo>
                    <a:pt x="13601" y="261848"/>
                  </a:lnTo>
                  <a:lnTo>
                    <a:pt x="3644" y="276593"/>
                  </a:lnTo>
                  <a:lnTo>
                    <a:pt x="0" y="294652"/>
                  </a:lnTo>
                  <a:lnTo>
                    <a:pt x="3644" y="312724"/>
                  </a:lnTo>
                  <a:lnTo>
                    <a:pt x="13601" y="327469"/>
                  </a:lnTo>
                  <a:lnTo>
                    <a:pt x="28346" y="337413"/>
                  </a:lnTo>
                  <a:lnTo>
                    <a:pt x="46418" y="341058"/>
                  </a:lnTo>
                  <a:lnTo>
                    <a:pt x="64490" y="337413"/>
                  </a:lnTo>
                  <a:lnTo>
                    <a:pt x="79235" y="327469"/>
                  </a:lnTo>
                  <a:lnTo>
                    <a:pt x="89179" y="312724"/>
                  </a:lnTo>
                  <a:lnTo>
                    <a:pt x="92824" y="294652"/>
                  </a:lnTo>
                  <a:close/>
                </a:path>
                <a:path w="694054" h="341629">
                  <a:moveTo>
                    <a:pt x="693521" y="46405"/>
                  </a:moveTo>
                  <a:lnTo>
                    <a:pt x="689864" y="28346"/>
                  </a:lnTo>
                  <a:lnTo>
                    <a:pt x="679919" y="13589"/>
                  </a:lnTo>
                  <a:lnTo>
                    <a:pt x="665175" y="3644"/>
                  </a:lnTo>
                  <a:lnTo>
                    <a:pt x="647115" y="0"/>
                  </a:lnTo>
                  <a:lnTo>
                    <a:pt x="629043" y="3644"/>
                  </a:lnTo>
                  <a:lnTo>
                    <a:pt x="614286" y="13589"/>
                  </a:lnTo>
                  <a:lnTo>
                    <a:pt x="604342" y="28346"/>
                  </a:lnTo>
                  <a:lnTo>
                    <a:pt x="600697" y="46405"/>
                  </a:lnTo>
                  <a:lnTo>
                    <a:pt x="604342" y="64465"/>
                  </a:lnTo>
                  <a:lnTo>
                    <a:pt x="614286" y="79222"/>
                  </a:lnTo>
                  <a:lnTo>
                    <a:pt x="629043" y="89166"/>
                  </a:lnTo>
                  <a:lnTo>
                    <a:pt x="647115" y="92811"/>
                  </a:lnTo>
                  <a:lnTo>
                    <a:pt x="665175" y="89166"/>
                  </a:lnTo>
                  <a:lnTo>
                    <a:pt x="679919" y="79222"/>
                  </a:lnTo>
                  <a:lnTo>
                    <a:pt x="689864" y="64465"/>
                  </a:lnTo>
                  <a:lnTo>
                    <a:pt x="693521" y="46405"/>
                  </a:lnTo>
                  <a:close/>
                </a:path>
              </a:pathLst>
            </a:custGeom>
            <a:solidFill>
              <a:srgbClr val="EF4744"/>
            </a:solidFill>
          </p:spPr>
          <p:txBody>
            <a:bodyPr wrap="square" lIns="0" tIns="0" rIns="0" bIns="0" rtlCol="0"/>
            <a:lstStyle/>
            <a:p>
              <a:endParaRPr/>
            </a:p>
          </p:txBody>
        </p:sp>
        <p:sp>
          <p:nvSpPr>
            <p:cNvPr id="24" name="object 24"/>
            <p:cNvSpPr/>
            <p:nvPr/>
          </p:nvSpPr>
          <p:spPr>
            <a:xfrm>
              <a:off x="11116550" y="5891060"/>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82A6"/>
            </a:solidFill>
          </p:spPr>
          <p:txBody>
            <a:bodyPr wrap="square" lIns="0" tIns="0" rIns="0" bIns="0" rtlCol="0"/>
            <a:lstStyle/>
            <a:p>
              <a:endParaRPr/>
            </a:p>
          </p:txBody>
        </p:sp>
        <p:pic>
          <p:nvPicPr>
            <p:cNvPr id="28" name="object 28"/>
            <p:cNvPicPr/>
            <p:nvPr/>
          </p:nvPicPr>
          <p:blipFill>
            <a:blip r:embed="rId3" cstate="print"/>
            <a:stretch>
              <a:fillRect/>
            </a:stretch>
          </p:blipFill>
          <p:spPr>
            <a:xfrm>
              <a:off x="11001478" y="6289629"/>
              <a:ext cx="147697" cy="69753"/>
            </a:xfrm>
            <a:prstGeom prst="rect">
              <a:avLst/>
            </a:prstGeom>
          </p:spPr>
        </p:pic>
        <p:sp>
          <p:nvSpPr>
            <p:cNvPr id="29" name="object 29"/>
            <p:cNvSpPr/>
            <p:nvPr/>
          </p:nvSpPr>
          <p:spPr>
            <a:xfrm>
              <a:off x="774002" y="5839414"/>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FFDD63"/>
            </a:solidFill>
          </p:spPr>
          <p:txBody>
            <a:bodyPr wrap="square" lIns="0" tIns="0" rIns="0" bIns="0" rtlCol="0"/>
            <a:lstStyle/>
            <a:p>
              <a:endParaRPr/>
            </a:p>
          </p:txBody>
        </p:sp>
      </p:grpSp>
      <p:sp>
        <p:nvSpPr>
          <p:cNvPr id="30" name="object 30"/>
          <p:cNvSpPr txBox="1">
            <a:spLocks noGrp="1"/>
          </p:cNvSpPr>
          <p:nvPr>
            <p:ph type="title"/>
          </p:nvPr>
        </p:nvSpPr>
        <p:spPr>
          <a:xfrm>
            <a:off x="1682750" y="609601"/>
            <a:ext cx="10080738" cy="565539"/>
          </a:xfrm>
          <a:prstGeom prst="rect">
            <a:avLst/>
          </a:prstGeom>
        </p:spPr>
        <p:txBody>
          <a:bodyPr vert="horz" wrap="square" lIns="0" tIns="11430" rIns="0" bIns="0" rtlCol="0">
            <a:spAutoFit/>
          </a:bodyPr>
          <a:lstStyle/>
          <a:p>
            <a:pPr marL="3578860" algn="l">
              <a:lnSpc>
                <a:spcPct val="100000"/>
              </a:lnSpc>
              <a:spcBef>
                <a:spcPts val="90"/>
              </a:spcBef>
            </a:pPr>
            <a:r>
              <a:rPr lang="en-IE" sz="3600" spc="-10" dirty="0"/>
              <a:t>Supervision </a:t>
            </a:r>
            <a:endParaRPr sz="3600" spc="-10" dirty="0"/>
          </a:p>
        </p:txBody>
      </p:sp>
      <p:sp>
        <p:nvSpPr>
          <p:cNvPr id="31" name="object 31"/>
          <p:cNvSpPr txBox="1">
            <a:spLocks noGrp="1"/>
          </p:cNvSpPr>
          <p:nvPr>
            <p:ph type="body" idx="1"/>
          </p:nvPr>
        </p:nvSpPr>
        <p:spPr>
          <a:xfrm>
            <a:off x="5492749" y="1672020"/>
            <a:ext cx="6090463" cy="5470728"/>
          </a:xfrm>
          <a:prstGeom prst="rect">
            <a:avLst/>
          </a:prstGeom>
        </p:spPr>
        <p:txBody>
          <a:bodyPr vert="horz" wrap="square" lIns="0" tIns="12700" rIns="0" bIns="0" rtlCol="0">
            <a:spAutoFit/>
          </a:bodyPr>
          <a:lstStyle/>
          <a:p>
            <a:pPr marL="12700" marR="5080">
              <a:spcBef>
                <a:spcPts val="100"/>
              </a:spcBef>
            </a:pPr>
            <a:r>
              <a:rPr lang="en-US" dirty="0"/>
              <a:t>Banks et al (2021) – refers the concept of ‘Slow Ethics’ – in essence taking time to stop, </a:t>
            </a:r>
            <a:r>
              <a:rPr lang="en-US" dirty="0" err="1"/>
              <a:t>analyse</a:t>
            </a:r>
            <a:r>
              <a:rPr lang="en-US" dirty="0"/>
              <a:t>, reflect and consider emotional responses in situations where ethics are under discussion.  Slow Ethics is an appropriate model for supervision and encourages the Practice teacher to support students to engage with ethics, encouraging them to reflect on their responses, make links to CORU Standards of Proficiency 2019) and CORU Code of Ethics (2019) </a:t>
            </a:r>
          </a:p>
          <a:p>
            <a:pPr marL="12700" marR="5080">
              <a:spcBef>
                <a:spcPts val="100"/>
              </a:spcBef>
            </a:pPr>
            <a:endParaRPr lang="en-US" dirty="0"/>
          </a:p>
          <a:p>
            <a:pPr marL="12700" marR="5080">
              <a:spcBef>
                <a:spcPts val="100"/>
              </a:spcBef>
            </a:pPr>
            <a:r>
              <a:rPr lang="en-US" dirty="0"/>
              <a:t>We encourage you to draw on some of the resources covered in this presentation to support student learning. In the next stage we introduce a framework for supervision created by Banks et al (2021). </a:t>
            </a:r>
          </a:p>
          <a:p>
            <a:pPr marL="12700" marR="5080">
              <a:spcBef>
                <a:spcPts val="100"/>
              </a:spcBef>
            </a:pPr>
            <a:endParaRPr lang="en-US" dirty="0"/>
          </a:p>
          <a:p>
            <a:pPr marL="12700" marR="5080">
              <a:spcBef>
                <a:spcPts val="100"/>
              </a:spcBef>
            </a:pPr>
            <a:endParaRPr lang="en-US" dirty="0"/>
          </a:p>
          <a:p>
            <a:pPr marL="12700" marR="5080">
              <a:spcBef>
                <a:spcPts val="100"/>
              </a:spcBef>
            </a:pPr>
            <a:endParaRPr lang="en-US" dirty="0"/>
          </a:p>
          <a:p>
            <a:pPr marL="12700" marR="5080">
              <a:spcBef>
                <a:spcPts val="100"/>
              </a:spcBef>
            </a:pPr>
            <a:endParaRPr lang="en-US" dirty="0"/>
          </a:p>
          <a:p>
            <a:pPr marL="12700" marR="5080">
              <a:spcBef>
                <a:spcPts val="100"/>
              </a:spcBef>
            </a:pPr>
            <a:endParaRPr lang="en-IE"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221605" marR="5080" indent="-285750">
              <a:lnSpc>
                <a:spcPct val="100000"/>
              </a:lnSpc>
              <a:spcBef>
                <a:spcPts val="100"/>
              </a:spcBef>
              <a:buFont typeface="Arial" panose="020B0604020202020204" pitchFamily="34" charset="0"/>
              <a:buChar char="•"/>
            </a:pPr>
            <a:endParaRPr lang="en-IE" sz="2400" dirty="0"/>
          </a:p>
        </p:txBody>
      </p:sp>
      <p:pic>
        <p:nvPicPr>
          <p:cNvPr id="32" name="Picture 31" descr="A picture containing qr code&#10;&#10;Description automatically generated">
            <a:extLst>
              <a:ext uri="{FF2B5EF4-FFF2-40B4-BE49-F238E27FC236}">
                <a16:creationId xmlns:a16="http://schemas.microsoft.com/office/drawing/2014/main" id="{C491945F-D49E-00CB-F010-959596166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8129" y="5835197"/>
            <a:ext cx="1080412" cy="866406"/>
          </a:xfrm>
          <a:prstGeom prst="rect">
            <a:avLst/>
          </a:prstGeom>
        </p:spPr>
      </p:pic>
      <p:pic>
        <p:nvPicPr>
          <p:cNvPr id="33" name="Picture 32">
            <a:extLst>
              <a:ext uri="{FF2B5EF4-FFF2-40B4-BE49-F238E27FC236}">
                <a16:creationId xmlns:a16="http://schemas.microsoft.com/office/drawing/2014/main" id="{CA4ED743-AF15-FA38-6E29-4BB380BD07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58833" y="5791200"/>
            <a:ext cx="1204655" cy="990600"/>
          </a:xfrm>
          <a:prstGeom prst="rect">
            <a:avLst/>
          </a:prstGeom>
        </p:spPr>
      </p:pic>
    </p:spTree>
    <p:extLst>
      <p:ext uri="{BB962C8B-B14F-4D97-AF65-F5344CB8AC3E}">
        <p14:creationId xmlns:p14="http://schemas.microsoft.com/office/powerpoint/2010/main" val="428880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300" y="527300"/>
            <a:ext cx="11061450" cy="503984"/>
          </a:xfrm>
          <a:prstGeom prst="rect">
            <a:avLst/>
          </a:prstGeom>
        </p:spPr>
        <p:txBody>
          <a:bodyPr vert="horz" wrap="square" lIns="0" tIns="11430" rIns="0" bIns="0" rtlCol="0">
            <a:spAutoFit/>
          </a:bodyPr>
          <a:lstStyle/>
          <a:p>
            <a:pPr marL="12700">
              <a:lnSpc>
                <a:spcPct val="100000"/>
              </a:lnSpc>
              <a:spcBef>
                <a:spcPts val="90"/>
              </a:spcBef>
            </a:pPr>
            <a:r>
              <a:rPr lang="en-GB" sz="3200" b="1" spc="-10" dirty="0">
                <a:solidFill>
                  <a:srgbClr val="002436"/>
                </a:solidFill>
                <a:latin typeface="Avenir"/>
                <a:cs typeface="Avenir"/>
              </a:rPr>
              <a:t>Framework for Supervision </a:t>
            </a:r>
            <a:endParaRPr sz="3200" dirty="0">
              <a:latin typeface="Avenir"/>
              <a:cs typeface="Avenir"/>
            </a:endParaRPr>
          </a:p>
        </p:txBody>
      </p:sp>
      <p:pic>
        <p:nvPicPr>
          <p:cNvPr id="4" name="Picture 3" descr="A picture containing qr code&#10;&#10;Description automatically generated">
            <a:extLst>
              <a:ext uri="{FF2B5EF4-FFF2-40B4-BE49-F238E27FC236}">
                <a16:creationId xmlns:a16="http://schemas.microsoft.com/office/drawing/2014/main" id="{1E5A7799-4D92-84D1-0EB1-9E82936B9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3520" y="5791200"/>
            <a:ext cx="1235282" cy="990600"/>
          </a:xfrm>
          <a:prstGeom prst="rect">
            <a:avLst/>
          </a:prstGeom>
        </p:spPr>
      </p:pic>
      <p:graphicFrame>
        <p:nvGraphicFramePr>
          <p:cNvPr id="3" name="Diagram 2">
            <a:extLst>
              <a:ext uri="{FF2B5EF4-FFF2-40B4-BE49-F238E27FC236}">
                <a16:creationId xmlns:a16="http://schemas.microsoft.com/office/drawing/2014/main" id="{489FB82C-1DE9-4034-60B5-1440C1B675D5}"/>
              </a:ext>
            </a:extLst>
          </p:cNvPr>
          <p:cNvGraphicFramePr/>
          <p:nvPr>
            <p:extLst>
              <p:ext uri="{D42A27DB-BD31-4B8C-83A1-F6EECF244321}">
                <p14:modId xmlns:p14="http://schemas.microsoft.com/office/powerpoint/2010/main" val="1023525310"/>
              </p:ext>
            </p:extLst>
          </p:nvPr>
        </p:nvGraphicFramePr>
        <p:xfrm>
          <a:off x="433137" y="1164657"/>
          <a:ext cx="11003213" cy="416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D659B2AA-4F03-EFC4-9EE2-AAB1C1CDB5FF}"/>
              </a:ext>
            </a:extLst>
          </p:cNvPr>
          <p:cNvSpPr txBox="1"/>
          <p:nvPr/>
        </p:nvSpPr>
        <p:spPr>
          <a:xfrm>
            <a:off x="7458704" y="381000"/>
            <a:ext cx="3749046" cy="2062103"/>
          </a:xfrm>
          <a:prstGeom prst="rect">
            <a:avLst/>
          </a:prstGeom>
          <a:solidFill>
            <a:srgbClr val="FFFF00"/>
          </a:solidFill>
        </p:spPr>
        <p:txBody>
          <a:bodyPr wrap="square" rtlCol="0">
            <a:spAutoFit/>
          </a:bodyPr>
          <a:lstStyle/>
          <a:p>
            <a:r>
              <a:rPr lang="en-IE" sz="1600" b="1" dirty="0"/>
              <a:t>Ethical Vigilance </a:t>
            </a:r>
            <a:r>
              <a:rPr lang="en-IE" sz="1600" dirty="0"/>
              <a:t>Being alert and sensitive to ethical dimensions of practice. Especially when under pressure</a:t>
            </a:r>
          </a:p>
          <a:p>
            <a:endParaRPr lang="en-IE" sz="1600" dirty="0"/>
          </a:p>
          <a:p>
            <a:r>
              <a:rPr lang="en-IE" sz="1600" dirty="0"/>
              <a:t>Questions  1. What are the ethical issues in this situation? 2. Is there are danger of reacting to quickly because of work pressure </a:t>
            </a:r>
          </a:p>
        </p:txBody>
      </p:sp>
      <p:sp>
        <p:nvSpPr>
          <p:cNvPr id="11" name="TextBox 10">
            <a:extLst>
              <a:ext uri="{FF2B5EF4-FFF2-40B4-BE49-F238E27FC236}">
                <a16:creationId xmlns:a16="http://schemas.microsoft.com/office/drawing/2014/main" id="{4DAF0404-4423-6033-1922-276BD2049DA3}"/>
              </a:ext>
            </a:extLst>
          </p:cNvPr>
          <p:cNvSpPr txBox="1"/>
          <p:nvPr/>
        </p:nvSpPr>
        <p:spPr>
          <a:xfrm flipH="1">
            <a:off x="8007350" y="2554820"/>
            <a:ext cx="3200400" cy="3046988"/>
          </a:xfrm>
          <a:prstGeom prst="rect">
            <a:avLst/>
          </a:prstGeom>
          <a:solidFill>
            <a:schemeClr val="accent6">
              <a:lumMod val="40000"/>
              <a:lumOff val="60000"/>
            </a:schemeClr>
          </a:solidFill>
        </p:spPr>
        <p:txBody>
          <a:bodyPr wrap="square" rtlCol="0">
            <a:spAutoFit/>
          </a:bodyPr>
          <a:lstStyle/>
          <a:p>
            <a:r>
              <a:rPr lang="en-IE" sz="1600" b="1" dirty="0"/>
              <a:t>Ethical Reasoning –</a:t>
            </a:r>
            <a:r>
              <a:rPr lang="en-IE" sz="1600" dirty="0"/>
              <a:t>deliberating and exploring how to balance different needs, rights responsibilities and risks </a:t>
            </a:r>
          </a:p>
          <a:p>
            <a:r>
              <a:rPr lang="en-IE" sz="1600" dirty="0"/>
              <a:t>Questions </a:t>
            </a:r>
          </a:p>
          <a:p>
            <a:pPr marL="342900" indent="-342900">
              <a:buAutoNum type="arabicPeriod"/>
            </a:pPr>
            <a:r>
              <a:rPr lang="en-IE" sz="1600" dirty="0"/>
              <a:t>What is the right approach or course of action in this situation?</a:t>
            </a:r>
          </a:p>
          <a:p>
            <a:r>
              <a:rPr lang="en-IE" sz="1600" dirty="0"/>
              <a:t>2. How do we justify the decision </a:t>
            </a:r>
          </a:p>
          <a:p>
            <a:r>
              <a:rPr lang="en-IE" sz="1600" dirty="0"/>
              <a:t>3. Can or is it possible to balance the rights and responsibilities of those involved? </a:t>
            </a:r>
          </a:p>
        </p:txBody>
      </p:sp>
      <p:sp>
        <p:nvSpPr>
          <p:cNvPr id="12" name="TextBox 11">
            <a:extLst>
              <a:ext uri="{FF2B5EF4-FFF2-40B4-BE49-F238E27FC236}">
                <a16:creationId xmlns:a16="http://schemas.microsoft.com/office/drawing/2014/main" id="{07040B97-5A09-9703-9E7D-F11F6B3AFB00}"/>
              </a:ext>
            </a:extLst>
          </p:cNvPr>
          <p:cNvSpPr txBox="1"/>
          <p:nvPr/>
        </p:nvSpPr>
        <p:spPr>
          <a:xfrm>
            <a:off x="203986" y="1412051"/>
            <a:ext cx="3612364" cy="3077766"/>
          </a:xfrm>
          <a:prstGeom prst="rect">
            <a:avLst/>
          </a:prstGeom>
          <a:solidFill>
            <a:schemeClr val="tx2">
              <a:lumMod val="20000"/>
              <a:lumOff val="80000"/>
            </a:schemeClr>
          </a:solidFill>
        </p:spPr>
        <p:txBody>
          <a:bodyPr wrap="square" rtlCol="0">
            <a:spAutoFit/>
          </a:bodyPr>
          <a:lstStyle/>
          <a:p>
            <a:r>
              <a:rPr lang="en-IE" b="1" dirty="0"/>
              <a:t>Ethical Logistics </a:t>
            </a:r>
            <a:r>
              <a:rPr lang="en-IE" dirty="0"/>
              <a:t>– The process of </a:t>
            </a:r>
            <a:r>
              <a:rPr lang="en-IE" sz="1600" dirty="0"/>
              <a:t>acting on ethical judgements/decisions. </a:t>
            </a:r>
          </a:p>
          <a:p>
            <a:endParaRPr lang="en-IE" sz="1600" dirty="0"/>
          </a:p>
          <a:p>
            <a:r>
              <a:rPr lang="en-IE" sz="1600" dirty="0"/>
              <a:t>Questions </a:t>
            </a:r>
          </a:p>
          <a:p>
            <a:pPr marL="342900" indent="-342900">
              <a:buAutoNum type="arabicPeriod"/>
            </a:pPr>
            <a:r>
              <a:rPr lang="en-IE" sz="1600" dirty="0"/>
              <a:t>How can we carry out the right course of action?</a:t>
            </a:r>
          </a:p>
          <a:p>
            <a:pPr marL="342900" indent="-342900">
              <a:buAutoNum type="arabicPeriod"/>
            </a:pPr>
            <a:r>
              <a:rPr lang="en-IE" sz="1600" dirty="0"/>
              <a:t>How can we promote the dignity of Service users even if the decision involves a constraining of rights?</a:t>
            </a:r>
          </a:p>
          <a:p>
            <a:pPr marL="342900" indent="-342900">
              <a:buAutoNum type="arabicPeriod"/>
            </a:pPr>
            <a:r>
              <a:rPr lang="en-IE" sz="1600" dirty="0"/>
              <a:t>How is informed, involved in the decision </a:t>
            </a:r>
          </a:p>
          <a:p>
            <a:pPr marL="342900" indent="-342900">
              <a:buAutoNum type="arabicPeriod"/>
            </a:pPr>
            <a:r>
              <a:rPr lang="en-IE" sz="1600" dirty="0"/>
              <a:t>How   is the decision recorded?</a:t>
            </a:r>
          </a:p>
        </p:txBody>
      </p:sp>
    </p:spTree>
    <p:extLst>
      <p:ext uri="{BB962C8B-B14F-4D97-AF65-F5344CB8AC3E}">
        <p14:creationId xmlns:p14="http://schemas.microsoft.com/office/powerpoint/2010/main" val="95840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EBC4-5350-39BC-FB22-8E85CE0190D0}"/>
              </a:ext>
            </a:extLst>
          </p:cNvPr>
          <p:cNvSpPr>
            <a:spLocks noGrp="1"/>
          </p:cNvSpPr>
          <p:nvPr>
            <p:ph type="title"/>
          </p:nvPr>
        </p:nvSpPr>
        <p:spPr>
          <a:xfrm>
            <a:off x="920750" y="533400"/>
            <a:ext cx="10439400" cy="740258"/>
          </a:xfrm>
        </p:spPr>
        <p:txBody>
          <a:bodyPr/>
          <a:lstStyle/>
          <a:p>
            <a:r>
              <a:rPr lang="en-IE" dirty="0"/>
              <a:t>Resources to Learning –Values </a:t>
            </a:r>
          </a:p>
        </p:txBody>
      </p:sp>
      <p:pic>
        <p:nvPicPr>
          <p:cNvPr id="5" name="Content Placeholder 4">
            <a:extLst>
              <a:ext uri="{FF2B5EF4-FFF2-40B4-BE49-F238E27FC236}">
                <a16:creationId xmlns:a16="http://schemas.microsoft.com/office/drawing/2014/main" id="{F47E270D-2A04-E864-9607-1ABCE715EA46}"/>
              </a:ext>
            </a:extLst>
          </p:cNvPr>
          <p:cNvPicPr>
            <a:picLocks noGrp="1" noChangeAspect="1"/>
          </p:cNvPicPr>
          <p:nvPr>
            <p:ph sz="half" idx="2"/>
          </p:nvPr>
        </p:nvPicPr>
        <p:blipFill>
          <a:blip r:embed="rId2"/>
          <a:stretch>
            <a:fillRect/>
          </a:stretch>
        </p:blipFill>
        <p:spPr>
          <a:xfrm>
            <a:off x="692150" y="1676400"/>
            <a:ext cx="5310188" cy="3049209"/>
          </a:xfrm>
          <a:prstGeom prst="rect">
            <a:avLst/>
          </a:prstGeom>
        </p:spPr>
      </p:pic>
      <p:pic>
        <p:nvPicPr>
          <p:cNvPr id="8" name="Content Placeholder 7">
            <a:extLst>
              <a:ext uri="{FF2B5EF4-FFF2-40B4-BE49-F238E27FC236}">
                <a16:creationId xmlns:a16="http://schemas.microsoft.com/office/drawing/2014/main" id="{7E91467D-75BA-4842-E3B7-528440035D1A}"/>
              </a:ext>
            </a:extLst>
          </p:cNvPr>
          <p:cNvPicPr>
            <a:picLocks noGrp="1" noChangeAspect="1"/>
          </p:cNvPicPr>
          <p:nvPr>
            <p:ph sz="half" idx="3"/>
          </p:nvPr>
        </p:nvPicPr>
        <p:blipFill>
          <a:blip r:embed="rId3"/>
          <a:stretch>
            <a:fillRect/>
          </a:stretch>
        </p:blipFill>
        <p:spPr>
          <a:xfrm>
            <a:off x="7473950" y="1290569"/>
            <a:ext cx="3302759" cy="4273626"/>
          </a:xfrm>
          <a:prstGeom prst="rect">
            <a:avLst/>
          </a:prstGeom>
        </p:spPr>
      </p:pic>
      <p:sp>
        <p:nvSpPr>
          <p:cNvPr id="7" name="TextBox 6">
            <a:extLst>
              <a:ext uri="{FF2B5EF4-FFF2-40B4-BE49-F238E27FC236}">
                <a16:creationId xmlns:a16="http://schemas.microsoft.com/office/drawing/2014/main" id="{5012B36E-CC7D-23F1-12D3-5DC807D0F761}"/>
              </a:ext>
            </a:extLst>
          </p:cNvPr>
          <p:cNvSpPr txBox="1"/>
          <p:nvPr/>
        </p:nvSpPr>
        <p:spPr>
          <a:xfrm>
            <a:off x="41463" y="4858434"/>
            <a:ext cx="6102416" cy="923330"/>
          </a:xfrm>
          <a:prstGeom prst="rect">
            <a:avLst/>
          </a:prstGeom>
          <a:noFill/>
        </p:spPr>
        <p:txBody>
          <a:bodyPr wrap="square">
            <a:spAutoFit/>
          </a:bodyPr>
          <a:lstStyle/>
          <a:p>
            <a:r>
              <a:rPr lang="en-IE" dirty="0">
                <a:hlinkClick r:id="rId4"/>
              </a:rPr>
              <a:t>https://www.viktorcessan.com/use-the-value-cards-exercise-to-help-your-teams-collaborate-better/</a:t>
            </a:r>
            <a:endParaRPr lang="en-IE" dirty="0"/>
          </a:p>
          <a:p>
            <a:endParaRPr lang="en-IE" dirty="0"/>
          </a:p>
        </p:txBody>
      </p:sp>
    </p:spTree>
    <p:extLst>
      <p:ext uri="{BB962C8B-B14F-4D97-AF65-F5344CB8AC3E}">
        <p14:creationId xmlns:p14="http://schemas.microsoft.com/office/powerpoint/2010/main" val="150397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EBC4-5350-39BC-FB22-8E85CE0190D0}"/>
              </a:ext>
            </a:extLst>
          </p:cNvPr>
          <p:cNvSpPr>
            <a:spLocks noGrp="1"/>
          </p:cNvSpPr>
          <p:nvPr>
            <p:ph type="title"/>
          </p:nvPr>
        </p:nvSpPr>
        <p:spPr/>
        <p:txBody>
          <a:bodyPr/>
          <a:lstStyle/>
          <a:p>
            <a:r>
              <a:rPr lang="en-IE" dirty="0"/>
              <a:t>Resources to Learning –Ethics  </a:t>
            </a:r>
          </a:p>
        </p:txBody>
      </p:sp>
      <p:sp>
        <p:nvSpPr>
          <p:cNvPr id="7" name="TextBox 6">
            <a:extLst>
              <a:ext uri="{FF2B5EF4-FFF2-40B4-BE49-F238E27FC236}">
                <a16:creationId xmlns:a16="http://schemas.microsoft.com/office/drawing/2014/main" id="{5012B36E-CC7D-23F1-12D3-5DC807D0F761}"/>
              </a:ext>
            </a:extLst>
          </p:cNvPr>
          <p:cNvSpPr txBox="1"/>
          <p:nvPr/>
        </p:nvSpPr>
        <p:spPr>
          <a:xfrm>
            <a:off x="-67" y="4876800"/>
            <a:ext cx="6102416" cy="646331"/>
          </a:xfrm>
          <a:prstGeom prst="rect">
            <a:avLst/>
          </a:prstGeom>
          <a:noFill/>
        </p:spPr>
        <p:txBody>
          <a:bodyPr wrap="square">
            <a:spAutoFit/>
          </a:bodyPr>
          <a:lstStyle/>
          <a:p>
            <a:endParaRPr lang="en-IE" dirty="0"/>
          </a:p>
          <a:p>
            <a:endParaRPr lang="en-IE" dirty="0"/>
          </a:p>
        </p:txBody>
      </p:sp>
      <p:sp>
        <p:nvSpPr>
          <p:cNvPr id="4" name="Content Placeholder 3">
            <a:extLst>
              <a:ext uri="{FF2B5EF4-FFF2-40B4-BE49-F238E27FC236}">
                <a16:creationId xmlns:a16="http://schemas.microsoft.com/office/drawing/2014/main" id="{FFDFC0AC-4E75-F99E-4787-D0CF3E992F7C}"/>
              </a:ext>
            </a:extLst>
          </p:cNvPr>
          <p:cNvSpPr>
            <a:spLocks noGrp="1"/>
          </p:cNvSpPr>
          <p:nvPr>
            <p:ph sz="half" idx="2"/>
          </p:nvPr>
        </p:nvSpPr>
        <p:spPr>
          <a:xfrm>
            <a:off x="610235" y="1577340"/>
            <a:ext cx="5309044" cy="3877985"/>
          </a:xfrm>
        </p:spPr>
        <p:txBody>
          <a:bodyPr/>
          <a:lstStyle/>
          <a:p>
            <a:r>
              <a:rPr lang="en-IE" b="1" dirty="0"/>
              <a:t>Quiz to explore  Ethical Style </a:t>
            </a:r>
          </a:p>
          <a:p>
            <a:endParaRPr lang="en-IE" b="1" dirty="0"/>
          </a:p>
          <a:p>
            <a:r>
              <a:rPr lang="en-IE" dirty="0"/>
              <a:t>The quiz reflects the work of Carol Gilligan on ethical development (In a Different Voice, 1982)</a:t>
            </a:r>
          </a:p>
          <a:p>
            <a:endParaRPr lang="en-IE" dirty="0"/>
          </a:p>
          <a:p>
            <a:r>
              <a:rPr lang="en-IE" dirty="0"/>
              <a:t>The purpose of the quiz is to explore the ethical perspectives of Justice and Care. These styles reflect the ethical schools of duty ethics (rules) and situation (context). The quiz reflects the concepts of ‘You must’ (Justice) and ‘You should (Care) in the CORU Code of Ethics (2019, p.5).</a:t>
            </a:r>
          </a:p>
          <a:p>
            <a:endParaRPr lang="en-IE" dirty="0"/>
          </a:p>
          <a:p>
            <a:r>
              <a:rPr lang="en-IE" dirty="0"/>
              <a:t>The quiz is a playful way to engage with ethics and indeed to make links with practice and the code of ethics </a:t>
            </a:r>
          </a:p>
        </p:txBody>
      </p:sp>
      <p:sp>
        <p:nvSpPr>
          <p:cNvPr id="9" name="Content Placeholder 8">
            <a:extLst>
              <a:ext uri="{FF2B5EF4-FFF2-40B4-BE49-F238E27FC236}">
                <a16:creationId xmlns:a16="http://schemas.microsoft.com/office/drawing/2014/main" id="{183B3DED-AB7D-B73C-3078-E2199FD81539}"/>
              </a:ext>
            </a:extLst>
          </p:cNvPr>
          <p:cNvSpPr>
            <a:spLocks noGrp="1"/>
          </p:cNvSpPr>
          <p:nvPr>
            <p:ph sz="half" idx="3"/>
          </p:nvPr>
        </p:nvSpPr>
        <p:spPr>
          <a:xfrm>
            <a:off x="6285420" y="1577340"/>
            <a:ext cx="5309044" cy="2769989"/>
          </a:xfrm>
        </p:spPr>
        <p:txBody>
          <a:bodyPr/>
          <a:lstStyle/>
          <a:p>
            <a:r>
              <a:rPr lang="en-IE" dirty="0">
                <a:hlinkClick r:id="rId2"/>
              </a:rPr>
              <a:t>https://www.proprofs.com/quiz-school/personality/quizshow.php?title=nje5njyw&amp;q=3</a:t>
            </a:r>
            <a:endParaRPr lang="en-IE" dirty="0"/>
          </a:p>
          <a:p>
            <a:endParaRPr lang="en-IE" dirty="0"/>
          </a:p>
          <a:p>
            <a:endParaRPr lang="en-IE" dirty="0"/>
          </a:p>
          <a:p>
            <a:r>
              <a:rPr lang="en-IE" dirty="0">
                <a:hlinkClick r:id="rId3"/>
              </a:rPr>
              <a:t>https://www-dev.masc.sc/SiteCollectionDocuments/Administration/ethic_style.pdf</a:t>
            </a:r>
            <a:endParaRPr lang="en-IE" dirty="0"/>
          </a:p>
          <a:p>
            <a:endParaRPr lang="en-IE" dirty="0"/>
          </a:p>
          <a:p>
            <a:endParaRPr lang="en-IE" dirty="0"/>
          </a:p>
          <a:p>
            <a:endParaRPr lang="en-IE" dirty="0"/>
          </a:p>
        </p:txBody>
      </p:sp>
    </p:spTree>
    <p:extLst>
      <p:ext uri="{BB962C8B-B14F-4D97-AF65-F5344CB8AC3E}">
        <p14:creationId xmlns:p14="http://schemas.microsoft.com/office/powerpoint/2010/main" val="276145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300" y="527300"/>
            <a:ext cx="10223250" cy="763270"/>
          </a:xfrm>
          <a:prstGeom prst="rect">
            <a:avLst/>
          </a:prstGeom>
        </p:spPr>
        <p:txBody>
          <a:bodyPr vert="horz" wrap="square" lIns="0" tIns="11430" rIns="0" bIns="0" rtlCol="0">
            <a:spAutoFit/>
          </a:bodyPr>
          <a:lstStyle/>
          <a:p>
            <a:pPr marL="12700">
              <a:lnSpc>
                <a:spcPct val="100000"/>
              </a:lnSpc>
              <a:spcBef>
                <a:spcPts val="90"/>
              </a:spcBef>
            </a:pPr>
            <a:r>
              <a:rPr lang="en-GB" sz="4850" b="1" spc="-10" dirty="0">
                <a:solidFill>
                  <a:srgbClr val="002436"/>
                </a:solidFill>
                <a:latin typeface="Avenir"/>
                <a:cs typeface="Avenir"/>
              </a:rPr>
              <a:t>Key readings / resources</a:t>
            </a:r>
            <a:endParaRPr sz="4850" dirty="0">
              <a:latin typeface="Avenir"/>
              <a:cs typeface="Avenir"/>
            </a:endParaRPr>
          </a:p>
        </p:txBody>
      </p:sp>
      <p:sp>
        <p:nvSpPr>
          <p:cNvPr id="3" name="object 3"/>
          <p:cNvSpPr txBox="1"/>
          <p:nvPr/>
        </p:nvSpPr>
        <p:spPr>
          <a:xfrm>
            <a:off x="527300" y="1511300"/>
            <a:ext cx="10680450" cy="4875694"/>
          </a:xfrm>
          <a:prstGeom prst="rect">
            <a:avLst/>
          </a:prstGeom>
        </p:spPr>
        <p:txBody>
          <a:bodyPr vert="horz" wrap="square" lIns="0" tIns="12700" rIns="0" bIns="0" rtlCol="0">
            <a:spAutoFit/>
          </a:bodyPr>
          <a:lstStyle/>
          <a:p>
            <a:pPr marL="12700" marR="5080">
              <a:lnSpc>
                <a:spcPct val="100000"/>
              </a:lnSpc>
              <a:spcBef>
                <a:spcPts val="100"/>
              </a:spcBef>
            </a:pPr>
            <a:r>
              <a:rPr lang="en-GB" sz="1800" dirty="0">
                <a:solidFill>
                  <a:srgbClr val="002436"/>
                </a:solidFill>
                <a:latin typeface="Avenir"/>
                <a:cs typeface="Avenir"/>
              </a:rPr>
              <a:t>For further information on </a:t>
            </a:r>
            <a:r>
              <a:rPr lang="en-GB" dirty="0">
                <a:solidFill>
                  <a:srgbClr val="002436"/>
                </a:solidFill>
                <a:latin typeface="Avenir"/>
                <a:cs typeface="Avenir"/>
              </a:rPr>
              <a:t>Ethics </a:t>
            </a:r>
            <a:r>
              <a:rPr lang="en-GB" sz="1800" dirty="0">
                <a:solidFill>
                  <a:srgbClr val="002436"/>
                </a:solidFill>
                <a:latin typeface="Avenir"/>
                <a:cs typeface="Avenir"/>
              </a:rPr>
              <a:t>, these readings and resources will be of interest:</a:t>
            </a:r>
          </a:p>
          <a:p>
            <a:pPr marL="12700" marR="5080">
              <a:lnSpc>
                <a:spcPct val="100000"/>
              </a:lnSpc>
              <a:spcBef>
                <a:spcPts val="100"/>
              </a:spcBef>
            </a:pPr>
            <a:endParaRPr lang="en-GB" sz="1800" dirty="0">
              <a:solidFill>
                <a:srgbClr val="002436"/>
              </a:solidFill>
              <a:latin typeface="Avenir"/>
              <a:cs typeface="Avenir"/>
            </a:endParaRPr>
          </a:p>
          <a:p>
            <a:pPr marL="812800" marR="5080" lvl="1" indent="-342900">
              <a:spcBef>
                <a:spcPts val="100"/>
              </a:spcBef>
              <a:buFont typeface="+mj-lt"/>
              <a:buAutoNum type="arabicPeriod"/>
            </a:pPr>
            <a:r>
              <a:rPr lang="en-GB" dirty="0">
                <a:solidFill>
                  <a:srgbClr val="002436"/>
                </a:solidFill>
                <a:latin typeface="Avenir"/>
                <a:cs typeface="Avenir"/>
              </a:rPr>
              <a:t>The Ethics Centre </a:t>
            </a:r>
            <a:r>
              <a:rPr lang="en-GB" dirty="0">
                <a:solidFill>
                  <a:srgbClr val="002436"/>
                </a:solidFill>
                <a:latin typeface="Avenir"/>
                <a:cs typeface="Avenir"/>
                <a:hlinkClick r:id="rId2"/>
              </a:rPr>
              <a:t>https://ethics.org.au/</a:t>
            </a:r>
            <a:endParaRPr lang="en-GB" dirty="0">
              <a:solidFill>
                <a:srgbClr val="002436"/>
              </a:solidFill>
              <a:latin typeface="Avenir"/>
              <a:cs typeface="Avenir"/>
            </a:endParaRPr>
          </a:p>
          <a:p>
            <a:pPr marL="812800" marR="5080" lvl="1" indent="-342900">
              <a:spcBef>
                <a:spcPts val="100"/>
              </a:spcBef>
              <a:buFont typeface="+mj-lt"/>
              <a:buAutoNum type="arabicPeriod"/>
            </a:pPr>
            <a:r>
              <a:rPr lang="en-GB" dirty="0">
                <a:solidFill>
                  <a:srgbClr val="002436"/>
                </a:solidFill>
                <a:latin typeface="Avenir"/>
                <a:cs typeface="Avenir"/>
              </a:rPr>
              <a:t>Banks et al (2021) Ethical Reflections In a Challenging Time (published by BASW) </a:t>
            </a:r>
            <a:r>
              <a:rPr lang="en-GB" dirty="0">
                <a:solidFill>
                  <a:srgbClr val="002436"/>
                </a:solidFill>
                <a:latin typeface="Avenir"/>
                <a:cs typeface="Avenir"/>
                <a:hlinkClick r:id="rId3"/>
              </a:rPr>
              <a:t>https://www.basw.co.uk/system/files/resources/ethical-reflections-in-challenging-times.pdf</a:t>
            </a:r>
            <a:endParaRPr lang="en-GB" dirty="0">
              <a:solidFill>
                <a:srgbClr val="002436"/>
              </a:solidFill>
              <a:latin typeface="Avenir"/>
              <a:cs typeface="Avenir"/>
            </a:endParaRPr>
          </a:p>
          <a:p>
            <a:pPr marL="469900" marR="5080" lvl="1">
              <a:spcBef>
                <a:spcPts val="100"/>
              </a:spcBef>
            </a:pPr>
            <a:r>
              <a:rPr lang="en-GB" dirty="0">
                <a:solidFill>
                  <a:srgbClr val="002436"/>
                </a:solidFill>
                <a:latin typeface="Avenir"/>
                <a:cs typeface="Avenir"/>
              </a:rPr>
              <a:t> 3. Banks S (2018) P</a:t>
            </a:r>
            <a:r>
              <a:rPr lang="en-US" dirty="0" err="1">
                <a:solidFill>
                  <a:srgbClr val="002436"/>
                </a:solidFill>
                <a:latin typeface="Avenir"/>
                <a:cs typeface="Avenir"/>
              </a:rPr>
              <a:t>ractising</a:t>
            </a:r>
            <a:r>
              <a:rPr lang="en-US" dirty="0">
                <a:solidFill>
                  <a:srgbClr val="002436"/>
                </a:solidFill>
                <a:latin typeface="Avenir"/>
                <a:cs typeface="Avenir"/>
              </a:rPr>
              <a:t> professional ethical wisdom: the role of 'ethics work' in the social welfare field</a:t>
            </a:r>
          </a:p>
          <a:p>
            <a:pPr marL="469900" marR="5080" lvl="1">
              <a:spcBef>
                <a:spcPts val="100"/>
              </a:spcBef>
            </a:pPr>
            <a:r>
              <a:rPr lang="en-US" dirty="0">
                <a:solidFill>
                  <a:srgbClr val="002436"/>
                </a:solidFill>
                <a:latin typeface="Avenir"/>
                <a:cs typeface="Avenir"/>
              </a:rPr>
              <a:t> </a:t>
            </a:r>
            <a:r>
              <a:rPr lang="en-US" dirty="0">
                <a:solidFill>
                  <a:srgbClr val="002436"/>
                </a:solidFill>
                <a:latin typeface="Avenir"/>
                <a:cs typeface="Avenir"/>
                <a:hlinkClick r:id="rId4"/>
              </a:rPr>
              <a:t>https://dro.dur.ac.uk/26381/1/26381.pdf?DDD34+dss0sjb+d700tmt</a:t>
            </a:r>
            <a:endParaRPr lang="en-US" dirty="0">
              <a:solidFill>
                <a:srgbClr val="002436"/>
              </a:solidFill>
              <a:latin typeface="Avenir"/>
              <a:cs typeface="Avenir"/>
            </a:endParaRPr>
          </a:p>
          <a:p>
            <a:pPr marL="469900" marR="5080" lvl="1">
              <a:spcBef>
                <a:spcPts val="100"/>
              </a:spcBef>
            </a:pPr>
            <a:r>
              <a:rPr lang="en-US" dirty="0">
                <a:solidFill>
                  <a:srgbClr val="002436"/>
                </a:solidFill>
                <a:latin typeface="Avenir"/>
                <a:cs typeface="Avenir"/>
              </a:rPr>
              <a:t>4. An Introduction to Social Work –includes sections on Ethics and Values, Personal values, Social work values, Ethics and professionalism – free course offered by the Open University </a:t>
            </a:r>
            <a:r>
              <a:rPr lang="en-US" dirty="0">
                <a:solidFill>
                  <a:srgbClr val="002436"/>
                </a:solidFill>
                <a:latin typeface="Avenir"/>
                <a:cs typeface="Avenir"/>
                <a:hlinkClick r:id="rId5"/>
              </a:rPr>
              <a:t>https://www.open.edu/openlearn/health-sports-psychology/social-care-social-work/an-introduction-social-work/content-section-2.3.3</a:t>
            </a:r>
            <a:endParaRPr lang="en-US" dirty="0">
              <a:solidFill>
                <a:srgbClr val="002436"/>
              </a:solidFill>
              <a:latin typeface="Avenir"/>
              <a:cs typeface="Avenir"/>
            </a:endParaRPr>
          </a:p>
          <a:p>
            <a:pPr marL="469900" marR="5080" lvl="1">
              <a:spcBef>
                <a:spcPts val="100"/>
              </a:spcBef>
            </a:pPr>
            <a:r>
              <a:rPr lang="en-US" dirty="0">
                <a:solidFill>
                  <a:srgbClr val="002436"/>
                </a:solidFill>
                <a:latin typeface="Avenir"/>
                <a:cs typeface="Avenir"/>
              </a:rPr>
              <a:t>5. Irish Association of Social Workers Code of Ethics and Code of Practice –available from </a:t>
            </a:r>
            <a:r>
              <a:rPr lang="en-US" dirty="0">
                <a:solidFill>
                  <a:srgbClr val="002436"/>
                </a:solidFill>
                <a:latin typeface="Avenir"/>
                <a:cs typeface="Avenir"/>
                <a:hlinkClick r:id="rId6"/>
              </a:rPr>
              <a:t>www.iasw.ie</a:t>
            </a:r>
            <a:endParaRPr lang="en-US" dirty="0">
              <a:solidFill>
                <a:srgbClr val="002436"/>
              </a:solidFill>
              <a:latin typeface="Avenir"/>
              <a:cs typeface="Avenir"/>
            </a:endParaRPr>
          </a:p>
          <a:p>
            <a:pPr marL="469900" marR="5080" lvl="1">
              <a:spcBef>
                <a:spcPts val="100"/>
              </a:spcBef>
            </a:pPr>
            <a:endParaRPr lang="en-US" dirty="0">
              <a:solidFill>
                <a:srgbClr val="002436"/>
              </a:solidFill>
              <a:latin typeface="Avenir"/>
              <a:cs typeface="Avenir"/>
            </a:endParaRPr>
          </a:p>
          <a:p>
            <a:pPr marL="469900" marR="5080" lvl="1">
              <a:spcBef>
                <a:spcPts val="100"/>
              </a:spcBef>
            </a:pPr>
            <a:endParaRPr lang="en-GB" dirty="0">
              <a:solidFill>
                <a:srgbClr val="002436"/>
              </a:solidFill>
              <a:latin typeface="Avenir"/>
              <a:cs typeface="Avenir"/>
            </a:endParaRPr>
          </a:p>
          <a:p>
            <a:pPr marL="812800" marR="5080" lvl="1" indent="-342900">
              <a:spcBef>
                <a:spcPts val="100"/>
              </a:spcBef>
              <a:buFont typeface="+mj-lt"/>
              <a:buAutoNum type="arabicPeriod"/>
            </a:pPr>
            <a:endParaRPr lang="en-GB" dirty="0">
              <a:solidFill>
                <a:srgbClr val="002436"/>
              </a:solidFill>
              <a:latin typeface="Avenir"/>
              <a:cs typeface="Avenir"/>
            </a:endParaRPr>
          </a:p>
          <a:p>
            <a:pPr marL="12700" marR="5080">
              <a:spcBef>
                <a:spcPts val="100"/>
              </a:spcBef>
            </a:pPr>
            <a:r>
              <a:rPr lang="en-GB" dirty="0">
                <a:solidFill>
                  <a:srgbClr val="002436"/>
                </a:solidFill>
                <a:latin typeface="Avenir"/>
                <a:cs typeface="Avenir"/>
              </a:rPr>
              <a:t>)</a:t>
            </a:r>
          </a:p>
          <a:p>
            <a:pPr marL="812800" marR="5080" lvl="1" indent="-342900">
              <a:spcBef>
                <a:spcPts val="100"/>
              </a:spcBef>
              <a:buFont typeface="+mj-lt"/>
              <a:buAutoNum type="arabicPeriod"/>
            </a:pPr>
            <a:endParaRPr lang="en-GB" dirty="0">
              <a:solidFill>
                <a:srgbClr val="002436"/>
              </a:solidFill>
              <a:latin typeface="Avenir"/>
              <a:cs typeface="Avenir"/>
            </a:endParaRPr>
          </a:p>
        </p:txBody>
      </p:sp>
      <p:pic>
        <p:nvPicPr>
          <p:cNvPr id="4" name="Picture 3">
            <a:extLst>
              <a:ext uri="{FF2B5EF4-FFF2-40B4-BE49-F238E27FC236}">
                <a16:creationId xmlns:a16="http://schemas.microsoft.com/office/drawing/2014/main" id="{F1C3A213-BCA8-E253-6354-80456809FA8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558833" y="5791200"/>
            <a:ext cx="1204655" cy="990600"/>
          </a:xfrm>
          <a:prstGeom prst="rect">
            <a:avLst/>
          </a:prstGeom>
        </p:spPr>
      </p:pic>
    </p:spTree>
    <p:extLst>
      <p:ext uri="{BB962C8B-B14F-4D97-AF65-F5344CB8AC3E}">
        <p14:creationId xmlns:p14="http://schemas.microsoft.com/office/powerpoint/2010/main" val="135234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51D4-E7AA-CEAB-714A-1EEE2476D080}"/>
              </a:ext>
            </a:extLst>
          </p:cNvPr>
          <p:cNvSpPr>
            <a:spLocks noGrp="1"/>
          </p:cNvSpPr>
          <p:nvPr>
            <p:ph type="ctrTitle"/>
          </p:nvPr>
        </p:nvSpPr>
        <p:spPr/>
        <p:txBody>
          <a:bodyPr/>
          <a:lstStyle/>
          <a:p>
            <a:r>
              <a:rPr lang="en-IE" dirty="0"/>
              <a:t>References </a:t>
            </a:r>
          </a:p>
        </p:txBody>
      </p:sp>
      <p:sp>
        <p:nvSpPr>
          <p:cNvPr id="3" name="Subtitle 2">
            <a:extLst>
              <a:ext uri="{FF2B5EF4-FFF2-40B4-BE49-F238E27FC236}">
                <a16:creationId xmlns:a16="http://schemas.microsoft.com/office/drawing/2014/main" id="{10BBBD16-FA89-9BB7-2BD4-076156492FA8}"/>
              </a:ext>
            </a:extLst>
          </p:cNvPr>
          <p:cNvSpPr>
            <a:spLocks noGrp="1"/>
          </p:cNvSpPr>
          <p:nvPr>
            <p:ph type="subTitle" idx="4"/>
          </p:nvPr>
        </p:nvSpPr>
        <p:spPr>
          <a:xfrm>
            <a:off x="496753" y="1328268"/>
            <a:ext cx="8543290" cy="4985980"/>
          </a:xfrm>
        </p:spPr>
        <p:txBody>
          <a:bodyPr/>
          <a:lstStyle/>
          <a:p>
            <a:endParaRPr lang="en-IE" dirty="0"/>
          </a:p>
          <a:p>
            <a:r>
              <a:rPr lang="en-IE" dirty="0"/>
              <a:t>Banks,  S.  (2012). Ethics and Values in Social Work. Basingstoke: Palgrave </a:t>
            </a:r>
            <a:r>
              <a:rPr lang="en-IE" dirty="0" err="1"/>
              <a:t>Macmillian</a:t>
            </a:r>
            <a:endParaRPr lang="en-IE" dirty="0"/>
          </a:p>
          <a:p>
            <a:endParaRPr lang="en-IE" dirty="0"/>
          </a:p>
          <a:p>
            <a:r>
              <a:rPr lang="en-IE" dirty="0"/>
              <a:t>Banks et al (2021). Ethical Reflections in Challenging Times: A resource for Social work practitioners and educators. Birmingham: BASW. </a:t>
            </a:r>
          </a:p>
          <a:p>
            <a:endParaRPr lang="en-IE" dirty="0"/>
          </a:p>
          <a:p>
            <a:endParaRPr lang="en-IE" dirty="0"/>
          </a:p>
          <a:p>
            <a:r>
              <a:rPr lang="en-IE" dirty="0"/>
              <a:t>Dunk –West, P (2013). How to Be A Social Worker. Basingstoke: Palgrave </a:t>
            </a:r>
            <a:r>
              <a:rPr lang="en-IE" dirty="0" err="1"/>
              <a:t>Macmillian</a:t>
            </a:r>
            <a:endParaRPr lang="en-IE" dirty="0"/>
          </a:p>
          <a:p>
            <a:endParaRPr lang="en-IE" dirty="0"/>
          </a:p>
          <a:p>
            <a:r>
              <a:rPr lang="en-IE" dirty="0"/>
              <a:t> </a:t>
            </a:r>
            <a:r>
              <a:rPr lang="en-US" dirty="0"/>
              <a:t>Papouli, E. (2016). Teaching and Learning for Ethical Practice in Social Work Education, in Routledge International Handbook of Social Work Education. London: Routledge </a:t>
            </a:r>
          </a:p>
          <a:p>
            <a:endParaRPr lang="en-US" dirty="0"/>
          </a:p>
          <a:p>
            <a:pPr algn="l"/>
            <a:endParaRPr lang="en-US" b="0" i="0" dirty="0">
              <a:solidFill>
                <a:srgbClr val="000000"/>
              </a:solidFill>
              <a:effectLst/>
              <a:latin typeface="Open Sans" panose="020B0606030504020204" pitchFamily="34" charset="0"/>
            </a:endParaRPr>
          </a:p>
          <a:p>
            <a:r>
              <a:rPr lang="en-IE" dirty="0"/>
              <a:t>Reamer, F.G. (2014). A Roadmap For Social Work Ethics. </a:t>
            </a:r>
            <a:r>
              <a:rPr lang="en-US" dirty="0"/>
              <a:t>Banks, S.  Ethics Bristol, Policy Press </a:t>
            </a:r>
          </a:p>
          <a:p>
            <a:endParaRPr lang="en-IE" dirty="0"/>
          </a:p>
          <a:p>
            <a:endParaRPr lang="en-IE" dirty="0"/>
          </a:p>
          <a:p>
            <a:endParaRPr lang="en-IE" dirty="0"/>
          </a:p>
        </p:txBody>
      </p:sp>
    </p:spTree>
    <p:extLst>
      <p:ext uri="{BB962C8B-B14F-4D97-AF65-F5344CB8AC3E}">
        <p14:creationId xmlns:p14="http://schemas.microsoft.com/office/powerpoint/2010/main" val="2240082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300" y="527300"/>
            <a:ext cx="10985250" cy="757900"/>
          </a:xfrm>
          <a:prstGeom prst="rect">
            <a:avLst/>
          </a:prstGeom>
        </p:spPr>
        <p:txBody>
          <a:bodyPr vert="horz" wrap="square" lIns="0" tIns="11430" rIns="0" bIns="0" rtlCol="0">
            <a:spAutoFit/>
          </a:bodyPr>
          <a:lstStyle/>
          <a:p>
            <a:pPr marL="12700">
              <a:lnSpc>
                <a:spcPct val="100000"/>
              </a:lnSpc>
              <a:spcBef>
                <a:spcPts val="90"/>
              </a:spcBef>
            </a:pPr>
            <a:r>
              <a:rPr lang="en-GB" sz="4850" b="1" spc="-10" dirty="0">
                <a:solidFill>
                  <a:srgbClr val="002436"/>
                </a:solidFill>
                <a:latin typeface="Avenir"/>
                <a:cs typeface="Avenir"/>
              </a:rPr>
              <a:t>Where can I get more information?</a:t>
            </a:r>
            <a:endParaRPr sz="4850" dirty="0">
              <a:latin typeface="Avenir"/>
              <a:cs typeface="Avenir"/>
            </a:endParaRPr>
          </a:p>
        </p:txBody>
      </p:sp>
      <p:sp>
        <p:nvSpPr>
          <p:cNvPr id="3" name="object 3"/>
          <p:cNvSpPr txBox="1"/>
          <p:nvPr/>
        </p:nvSpPr>
        <p:spPr>
          <a:xfrm>
            <a:off x="527300" y="1511300"/>
            <a:ext cx="10528050" cy="2459648"/>
          </a:xfrm>
          <a:prstGeom prst="rect">
            <a:avLst/>
          </a:prstGeom>
        </p:spPr>
        <p:txBody>
          <a:bodyPr vert="horz" wrap="square" lIns="0" tIns="12700" rIns="0" bIns="0" rtlCol="0">
            <a:spAutoFit/>
          </a:bodyPr>
          <a:lstStyle/>
          <a:p>
            <a:pPr marL="12700" marR="5080">
              <a:lnSpc>
                <a:spcPct val="100000"/>
              </a:lnSpc>
              <a:spcBef>
                <a:spcPts val="100"/>
              </a:spcBef>
            </a:pPr>
            <a:r>
              <a:rPr lang="en-GB" sz="1800" dirty="0">
                <a:solidFill>
                  <a:srgbClr val="002436"/>
                </a:solidFill>
                <a:latin typeface="Avenir"/>
                <a:cs typeface="Avenir"/>
              </a:rPr>
              <a:t>Visit the National Practice Teaching in Social Work Initiative website for:</a:t>
            </a:r>
          </a:p>
          <a:p>
            <a:pPr marL="355600" marR="5080" indent="-342900">
              <a:lnSpc>
                <a:spcPct val="100000"/>
              </a:lnSpc>
              <a:spcBef>
                <a:spcPts val="100"/>
              </a:spcBef>
              <a:buFont typeface="+mj-lt"/>
              <a:buAutoNum type="arabicPeriod"/>
            </a:pPr>
            <a:endParaRPr lang="en-GB" dirty="0">
              <a:solidFill>
                <a:srgbClr val="002436"/>
              </a:solidFill>
              <a:latin typeface="Avenir"/>
              <a:cs typeface="Avenir"/>
            </a:endParaRPr>
          </a:p>
          <a:p>
            <a:pPr marL="812800" marR="5080" lvl="1" indent="-342900">
              <a:spcBef>
                <a:spcPts val="100"/>
              </a:spcBef>
              <a:buFont typeface="+mj-lt"/>
              <a:buAutoNum type="arabicPeriod"/>
            </a:pPr>
            <a:r>
              <a:rPr lang="en-GB" dirty="0">
                <a:solidFill>
                  <a:srgbClr val="002436"/>
                </a:solidFill>
                <a:latin typeface="Avenir"/>
                <a:cs typeface="Avenir"/>
              </a:rPr>
              <a:t>Information on becoming a practice teacher: </a:t>
            </a:r>
            <a:r>
              <a:rPr lang="en-GB" dirty="0">
                <a:solidFill>
                  <a:srgbClr val="002436"/>
                </a:solidFill>
                <a:latin typeface="Avenir"/>
                <a:cs typeface="Avenir"/>
                <a:hlinkClick r:id="rId2"/>
              </a:rPr>
              <a:t>Socialworkadmin@mu.ie</a:t>
            </a:r>
            <a:r>
              <a:rPr lang="en-GB" dirty="0">
                <a:solidFill>
                  <a:srgbClr val="002436"/>
                </a:solidFill>
                <a:latin typeface="Avenir"/>
                <a:cs typeface="Avenir"/>
              </a:rPr>
              <a:t> / </a:t>
            </a:r>
            <a:r>
              <a:rPr lang="en-GB" dirty="0">
                <a:solidFill>
                  <a:srgbClr val="002436"/>
                </a:solidFill>
                <a:latin typeface="Avenir"/>
                <a:cs typeface="Avenir"/>
                <a:hlinkClick r:id="rId3"/>
              </a:rPr>
              <a:t>Jean.byrnecummins@mu.ie</a:t>
            </a:r>
            <a:r>
              <a:rPr lang="en-GB" dirty="0">
                <a:solidFill>
                  <a:srgbClr val="002436"/>
                </a:solidFill>
                <a:latin typeface="Avenir"/>
                <a:cs typeface="Avenir"/>
              </a:rPr>
              <a:t> </a:t>
            </a:r>
          </a:p>
          <a:p>
            <a:pPr marL="812800" marR="5080" lvl="1" indent="-342900">
              <a:spcBef>
                <a:spcPts val="100"/>
              </a:spcBef>
              <a:buFont typeface="+mj-lt"/>
              <a:buAutoNum type="arabicPeriod"/>
            </a:pPr>
            <a:r>
              <a:rPr lang="en-GB" dirty="0">
                <a:solidFill>
                  <a:srgbClr val="002436"/>
                </a:solidFill>
                <a:latin typeface="Avenir"/>
                <a:cs typeface="Avenir"/>
              </a:rPr>
              <a:t>More videos in this series</a:t>
            </a:r>
          </a:p>
          <a:p>
            <a:pPr marL="812800" marR="5080" lvl="1" indent="-342900">
              <a:spcBef>
                <a:spcPts val="100"/>
              </a:spcBef>
              <a:buFont typeface="+mj-lt"/>
              <a:buAutoNum type="arabicPeriod"/>
            </a:pPr>
            <a:r>
              <a:rPr lang="en-GB" dirty="0">
                <a:solidFill>
                  <a:srgbClr val="002436"/>
                </a:solidFill>
                <a:latin typeface="Avenir"/>
                <a:cs typeface="Avenir"/>
              </a:rPr>
              <a:t>Resources, tools and readings on practice teaching in social work</a:t>
            </a:r>
          </a:p>
          <a:p>
            <a:pPr marL="812800" marR="5080" lvl="1" indent="-342900">
              <a:spcBef>
                <a:spcPts val="100"/>
              </a:spcBef>
              <a:buFont typeface="+mj-lt"/>
              <a:buAutoNum type="arabicPeriod"/>
            </a:pPr>
            <a:endParaRPr lang="en-GB" dirty="0">
              <a:solidFill>
                <a:srgbClr val="002436"/>
              </a:solidFill>
              <a:latin typeface="Avenir"/>
              <a:cs typeface="Avenir"/>
            </a:endParaRPr>
          </a:p>
          <a:p>
            <a:pPr marL="469900" marR="5080" lvl="1" algn="ctr">
              <a:spcBef>
                <a:spcPts val="100"/>
              </a:spcBef>
            </a:pPr>
            <a:r>
              <a:rPr lang="en-IE" sz="4600" dirty="0">
                <a:solidFill>
                  <a:srgbClr val="002335"/>
                </a:solidFill>
              </a:rPr>
              <a:t>https://</a:t>
            </a:r>
            <a:r>
              <a:rPr lang="en-IE" sz="4600" dirty="0" err="1">
                <a:solidFill>
                  <a:srgbClr val="002335"/>
                </a:solidFill>
              </a:rPr>
              <a:t>ucc.ie</a:t>
            </a:r>
            <a:r>
              <a:rPr lang="en-IE" sz="4600" dirty="0">
                <a:solidFill>
                  <a:srgbClr val="002335"/>
                </a:solidFill>
              </a:rPr>
              <a:t>/</a:t>
            </a:r>
            <a:r>
              <a:rPr lang="en-IE" sz="4600" dirty="0" err="1">
                <a:solidFill>
                  <a:srgbClr val="002335"/>
                </a:solidFill>
              </a:rPr>
              <a:t>en</a:t>
            </a:r>
            <a:r>
              <a:rPr lang="en-IE" sz="4600" dirty="0">
                <a:solidFill>
                  <a:srgbClr val="002335"/>
                </a:solidFill>
              </a:rPr>
              <a:t>/</a:t>
            </a:r>
            <a:r>
              <a:rPr lang="en-IE" sz="4600" dirty="0" err="1">
                <a:solidFill>
                  <a:srgbClr val="002335"/>
                </a:solidFill>
              </a:rPr>
              <a:t>nptswi</a:t>
            </a:r>
            <a:r>
              <a:rPr lang="en-IE" sz="4600" dirty="0">
                <a:solidFill>
                  <a:srgbClr val="002335"/>
                </a:solidFill>
              </a:rPr>
              <a:t>/</a:t>
            </a:r>
            <a:endParaRPr sz="4600" dirty="0">
              <a:solidFill>
                <a:srgbClr val="002335"/>
              </a:solidFill>
              <a:latin typeface="Avenir"/>
              <a:cs typeface="Avenir"/>
            </a:endParaRPr>
          </a:p>
        </p:txBody>
      </p:sp>
      <p:pic>
        <p:nvPicPr>
          <p:cNvPr id="4" name="Picture 3">
            <a:extLst>
              <a:ext uri="{FF2B5EF4-FFF2-40B4-BE49-F238E27FC236}">
                <a16:creationId xmlns:a16="http://schemas.microsoft.com/office/drawing/2014/main" id="{BC948813-4C6D-EC2C-E28C-B31BE7C974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89663" y="5835400"/>
            <a:ext cx="1204655" cy="990600"/>
          </a:xfrm>
          <a:prstGeom prst="rect">
            <a:avLst/>
          </a:prstGeom>
        </p:spPr>
      </p:pic>
    </p:spTree>
    <p:extLst>
      <p:ext uri="{BB962C8B-B14F-4D97-AF65-F5344CB8AC3E}">
        <p14:creationId xmlns:p14="http://schemas.microsoft.com/office/powerpoint/2010/main" val="280640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850" y="0"/>
            <a:ext cx="12344399" cy="6934200"/>
          </a:xfrm>
          <a:custGeom>
            <a:avLst/>
            <a:gdLst/>
            <a:ahLst/>
            <a:cxnLst/>
            <a:rect l="l" t="t" r="r" b="b"/>
            <a:pathLst>
              <a:path w="12204065" h="6858000">
                <a:moveTo>
                  <a:pt x="12204001" y="0"/>
                </a:moveTo>
                <a:lnTo>
                  <a:pt x="0" y="0"/>
                </a:lnTo>
                <a:lnTo>
                  <a:pt x="0" y="6858000"/>
                </a:lnTo>
                <a:lnTo>
                  <a:pt x="12204001" y="6858000"/>
                </a:lnTo>
                <a:lnTo>
                  <a:pt x="12204001" y="0"/>
                </a:lnTo>
                <a:close/>
              </a:path>
            </a:pathLst>
          </a:custGeom>
          <a:solidFill>
            <a:srgbClr val="082D3D"/>
          </a:solidFill>
        </p:spPr>
        <p:txBody>
          <a:bodyPr wrap="square" lIns="0" tIns="0" rIns="0" bIns="0" rtlCol="0"/>
          <a:lstStyle/>
          <a:p>
            <a:endParaRPr dirty="0"/>
          </a:p>
        </p:txBody>
      </p:sp>
      <p:sp>
        <p:nvSpPr>
          <p:cNvPr id="3" name="object 3"/>
          <p:cNvSpPr txBox="1">
            <a:spLocks noGrp="1"/>
          </p:cNvSpPr>
          <p:nvPr>
            <p:ph type="title"/>
          </p:nvPr>
        </p:nvSpPr>
        <p:spPr>
          <a:xfrm>
            <a:off x="6593420" y="1773457"/>
            <a:ext cx="4354830" cy="1074653"/>
          </a:xfrm>
          <a:prstGeom prst="rect">
            <a:avLst/>
          </a:prstGeom>
        </p:spPr>
        <p:txBody>
          <a:bodyPr vert="horz" wrap="square" lIns="0" tIns="12700" rIns="0" bIns="0" rtlCol="0">
            <a:spAutoFit/>
          </a:bodyPr>
          <a:lstStyle/>
          <a:p>
            <a:pPr marL="12700" marR="5080">
              <a:lnSpc>
                <a:spcPct val="100000"/>
              </a:lnSpc>
              <a:spcBef>
                <a:spcPts val="100"/>
              </a:spcBef>
              <a:tabLst>
                <a:tab pos="1673860" algn="l"/>
              </a:tabLst>
            </a:pPr>
            <a:r>
              <a:rPr lang="en-IE" sz="4500" dirty="0">
                <a:solidFill>
                  <a:srgbClr val="FFFFFF"/>
                </a:solidFill>
              </a:rPr>
              <a:t>Website:</a:t>
            </a:r>
            <a:br>
              <a:rPr lang="en-IE" sz="4500" dirty="0">
                <a:solidFill>
                  <a:srgbClr val="FFFFFF"/>
                </a:solidFill>
              </a:rPr>
            </a:br>
            <a:r>
              <a:rPr lang="en-IE" sz="2400" b="0" dirty="0">
                <a:solidFill>
                  <a:schemeClr val="bg1"/>
                </a:solidFill>
              </a:rPr>
              <a:t>https://ucc.ie/en/nptswi/</a:t>
            </a:r>
            <a:endParaRPr sz="2400" dirty="0">
              <a:solidFill>
                <a:schemeClr val="bg1"/>
              </a:solidFill>
            </a:endParaRPr>
          </a:p>
        </p:txBody>
      </p:sp>
      <p:sp>
        <p:nvSpPr>
          <p:cNvPr id="4" name="object 4"/>
          <p:cNvSpPr txBox="1"/>
          <p:nvPr/>
        </p:nvSpPr>
        <p:spPr>
          <a:xfrm>
            <a:off x="6554226" y="3299509"/>
            <a:ext cx="3123648" cy="1074653"/>
          </a:xfrm>
          <a:prstGeom prst="rect">
            <a:avLst/>
          </a:prstGeom>
        </p:spPr>
        <p:txBody>
          <a:bodyPr vert="horz" wrap="square" lIns="0" tIns="12700" rIns="0" bIns="0" rtlCol="0">
            <a:spAutoFit/>
          </a:bodyPr>
          <a:lstStyle/>
          <a:p>
            <a:pPr marL="12700">
              <a:lnSpc>
                <a:spcPct val="100000"/>
              </a:lnSpc>
              <a:spcBef>
                <a:spcPts val="100"/>
              </a:spcBef>
            </a:pPr>
            <a:r>
              <a:rPr lang="en-IE" sz="4500" b="1" dirty="0">
                <a:solidFill>
                  <a:srgbClr val="FFFFFF"/>
                </a:solidFill>
                <a:latin typeface="Avenir"/>
                <a:cs typeface="Avenir"/>
              </a:rPr>
              <a:t>Contact us: </a:t>
            </a:r>
            <a:r>
              <a:rPr lang="en-IE" sz="2400" b="1" dirty="0" err="1">
                <a:solidFill>
                  <a:srgbClr val="FFFFFF"/>
                </a:solidFill>
                <a:latin typeface="Avenir"/>
                <a:cs typeface="Avenir"/>
              </a:rPr>
              <a:t>swfieldwork@ucc.ie</a:t>
            </a:r>
            <a:endParaRPr sz="2400" dirty="0">
              <a:latin typeface="Avenir"/>
              <a:cs typeface="Avenir"/>
            </a:endParaRPr>
          </a:p>
        </p:txBody>
      </p:sp>
      <p:sp>
        <p:nvSpPr>
          <p:cNvPr id="5" name="object 5"/>
          <p:cNvSpPr/>
          <p:nvPr/>
        </p:nvSpPr>
        <p:spPr>
          <a:xfrm>
            <a:off x="10836004" y="4643998"/>
            <a:ext cx="908050" cy="908050"/>
          </a:xfrm>
          <a:custGeom>
            <a:avLst/>
            <a:gdLst/>
            <a:ahLst/>
            <a:cxnLst/>
            <a:rect l="l" t="t" r="r" b="b"/>
            <a:pathLst>
              <a:path w="908050" h="908050">
                <a:moveTo>
                  <a:pt x="453999" y="0"/>
                </a:moveTo>
                <a:lnTo>
                  <a:pt x="407580" y="2343"/>
                </a:lnTo>
                <a:lnTo>
                  <a:pt x="362503" y="9223"/>
                </a:lnTo>
                <a:lnTo>
                  <a:pt x="318994" y="20411"/>
                </a:lnTo>
                <a:lnTo>
                  <a:pt x="277282" y="35677"/>
                </a:lnTo>
                <a:lnTo>
                  <a:pt x="237596" y="54795"/>
                </a:lnTo>
                <a:lnTo>
                  <a:pt x="200164" y="77536"/>
                </a:lnTo>
                <a:lnTo>
                  <a:pt x="165214" y="103672"/>
                </a:lnTo>
                <a:lnTo>
                  <a:pt x="132973" y="132975"/>
                </a:lnTo>
                <a:lnTo>
                  <a:pt x="103671" y="165216"/>
                </a:lnTo>
                <a:lnTo>
                  <a:pt x="77536" y="200167"/>
                </a:lnTo>
                <a:lnTo>
                  <a:pt x="54795" y="237600"/>
                </a:lnTo>
                <a:lnTo>
                  <a:pt x="35677" y="277288"/>
                </a:lnTo>
                <a:lnTo>
                  <a:pt x="20411" y="319001"/>
                </a:lnTo>
                <a:lnTo>
                  <a:pt x="9223" y="362511"/>
                </a:lnTo>
                <a:lnTo>
                  <a:pt x="2343" y="407591"/>
                </a:lnTo>
                <a:lnTo>
                  <a:pt x="0" y="454012"/>
                </a:lnTo>
                <a:lnTo>
                  <a:pt x="2343" y="500430"/>
                </a:lnTo>
                <a:lnTo>
                  <a:pt x="9223" y="545508"/>
                </a:lnTo>
                <a:lnTo>
                  <a:pt x="20411" y="589017"/>
                </a:lnTo>
                <a:lnTo>
                  <a:pt x="35677" y="630729"/>
                </a:lnTo>
                <a:lnTo>
                  <a:pt x="54795" y="670415"/>
                </a:lnTo>
                <a:lnTo>
                  <a:pt x="77536" y="707847"/>
                </a:lnTo>
                <a:lnTo>
                  <a:pt x="103671" y="742797"/>
                </a:lnTo>
                <a:lnTo>
                  <a:pt x="132973" y="775038"/>
                </a:lnTo>
                <a:lnTo>
                  <a:pt x="165214" y="804340"/>
                </a:lnTo>
                <a:lnTo>
                  <a:pt x="200164" y="830475"/>
                </a:lnTo>
                <a:lnTo>
                  <a:pt x="237596" y="853216"/>
                </a:lnTo>
                <a:lnTo>
                  <a:pt x="277282" y="872334"/>
                </a:lnTo>
                <a:lnTo>
                  <a:pt x="318994" y="887600"/>
                </a:lnTo>
                <a:lnTo>
                  <a:pt x="362503" y="898788"/>
                </a:lnTo>
                <a:lnTo>
                  <a:pt x="407580" y="905667"/>
                </a:lnTo>
                <a:lnTo>
                  <a:pt x="453999" y="908011"/>
                </a:lnTo>
                <a:lnTo>
                  <a:pt x="500418" y="905667"/>
                </a:lnTo>
                <a:lnTo>
                  <a:pt x="545496" y="898788"/>
                </a:lnTo>
                <a:lnTo>
                  <a:pt x="589004" y="887600"/>
                </a:lnTo>
                <a:lnTo>
                  <a:pt x="630716" y="872334"/>
                </a:lnTo>
                <a:lnTo>
                  <a:pt x="670402" y="853216"/>
                </a:lnTo>
                <a:lnTo>
                  <a:pt x="707834" y="830475"/>
                </a:lnTo>
                <a:lnTo>
                  <a:pt x="742785" y="804340"/>
                </a:lnTo>
                <a:lnTo>
                  <a:pt x="775025" y="775038"/>
                </a:lnTo>
                <a:lnTo>
                  <a:pt x="804327" y="742797"/>
                </a:lnTo>
                <a:lnTo>
                  <a:pt x="830462" y="707847"/>
                </a:lnTo>
                <a:lnTo>
                  <a:pt x="853203" y="670415"/>
                </a:lnTo>
                <a:lnTo>
                  <a:pt x="872321" y="630729"/>
                </a:lnTo>
                <a:lnTo>
                  <a:pt x="887588" y="589017"/>
                </a:lnTo>
                <a:lnTo>
                  <a:pt x="898775" y="545508"/>
                </a:lnTo>
                <a:lnTo>
                  <a:pt x="905655" y="500430"/>
                </a:lnTo>
                <a:lnTo>
                  <a:pt x="907999" y="454012"/>
                </a:lnTo>
                <a:lnTo>
                  <a:pt x="905655" y="407591"/>
                </a:lnTo>
                <a:lnTo>
                  <a:pt x="898775" y="362511"/>
                </a:lnTo>
                <a:lnTo>
                  <a:pt x="887588" y="319001"/>
                </a:lnTo>
                <a:lnTo>
                  <a:pt x="872321" y="277288"/>
                </a:lnTo>
                <a:lnTo>
                  <a:pt x="853203" y="237600"/>
                </a:lnTo>
                <a:lnTo>
                  <a:pt x="830462" y="200167"/>
                </a:lnTo>
                <a:lnTo>
                  <a:pt x="804327" y="165216"/>
                </a:lnTo>
                <a:lnTo>
                  <a:pt x="775025" y="132975"/>
                </a:lnTo>
                <a:lnTo>
                  <a:pt x="742785" y="103672"/>
                </a:lnTo>
                <a:lnTo>
                  <a:pt x="707834" y="77536"/>
                </a:lnTo>
                <a:lnTo>
                  <a:pt x="670402" y="54795"/>
                </a:lnTo>
                <a:lnTo>
                  <a:pt x="630716" y="35677"/>
                </a:lnTo>
                <a:lnTo>
                  <a:pt x="589004" y="20411"/>
                </a:lnTo>
                <a:lnTo>
                  <a:pt x="545496" y="9223"/>
                </a:lnTo>
                <a:lnTo>
                  <a:pt x="500418" y="2343"/>
                </a:lnTo>
                <a:lnTo>
                  <a:pt x="453999" y="0"/>
                </a:lnTo>
                <a:close/>
              </a:path>
            </a:pathLst>
          </a:custGeom>
          <a:solidFill>
            <a:srgbClr val="00AD87"/>
          </a:solidFill>
        </p:spPr>
        <p:txBody>
          <a:bodyPr wrap="square" lIns="0" tIns="0" rIns="0" bIns="0" rtlCol="0"/>
          <a:lstStyle/>
          <a:p>
            <a:endParaRPr/>
          </a:p>
        </p:txBody>
      </p:sp>
      <p:sp>
        <p:nvSpPr>
          <p:cNvPr id="6" name="object 6"/>
          <p:cNvSpPr/>
          <p:nvPr/>
        </p:nvSpPr>
        <p:spPr>
          <a:xfrm>
            <a:off x="10266193" y="5682390"/>
            <a:ext cx="635635" cy="635635"/>
          </a:xfrm>
          <a:custGeom>
            <a:avLst/>
            <a:gdLst/>
            <a:ahLst/>
            <a:cxnLst/>
            <a:rect l="l" t="t" r="r" b="b"/>
            <a:pathLst>
              <a:path w="635634" h="635635">
                <a:moveTo>
                  <a:pt x="317804" y="0"/>
                </a:moveTo>
                <a:lnTo>
                  <a:pt x="270843" y="3445"/>
                </a:lnTo>
                <a:lnTo>
                  <a:pt x="226020" y="13455"/>
                </a:lnTo>
                <a:lnTo>
                  <a:pt x="183828" y="29538"/>
                </a:lnTo>
                <a:lnTo>
                  <a:pt x="144758" y="51201"/>
                </a:lnTo>
                <a:lnTo>
                  <a:pt x="109303" y="77953"/>
                </a:lnTo>
                <a:lnTo>
                  <a:pt x="77953" y="109303"/>
                </a:lnTo>
                <a:lnTo>
                  <a:pt x="51201" y="144758"/>
                </a:lnTo>
                <a:lnTo>
                  <a:pt x="29538" y="183828"/>
                </a:lnTo>
                <a:lnTo>
                  <a:pt x="13455" y="226020"/>
                </a:lnTo>
                <a:lnTo>
                  <a:pt x="3445" y="270843"/>
                </a:lnTo>
                <a:lnTo>
                  <a:pt x="0" y="317804"/>
                </a:lnTo>
                <a:lnTo>
                  <a:pt x="3445" y="364766"/>
                </a:lnTo>
                <a:lnTo>
                  <a:pt x="13455" y="409589"/>
                </a:lnTo>
                <a:lnTo>
                  <a:pt x="29538" y="451781"/>
                </a:lnTo>
                <a:lnTo>
                  <a:pt x="51201" y="490850"/>
                </a:lnTo>
                <a:lnTo>
                  <a:pt x="77953" y="526306"/>
                </a:lnTo>
                <a:lnTo>
                  <a:pt x="109303" y="557655"/>
                </a:lnTo>
                <a:lnTo>
                  <a:pt x="144758" y="584408"/>
                </a:lnTo>
                <a:lnTo>
                  <a:pt x="183828" y="606071"/>
                </a:lnTo>
                <a:lnTo>
                  <a:pt x="226020" y="622153"/>
                </a:lnTo>
                <a:lnTo>
                  <a:pt x="270843" y="632163"/>
                </a:lnTo>
                <a:lnTo>
                  <a:pt x="317804" y="635609"/>
                </a:lnTo>
                <a:lnTo>
                  <a:pt x="364766" y="632163"/>
                </a:lnTo>
                <a:lnTo>
                  <a:pt x="409589" y="622153"/>
                </a:lnTo>
                <a:lnTo>
                  <a:pt x="451781" y="606071"/>
                </a:lnTo>
                <a:lnTo>
                  <a:pt x="490850" y="584408"/>
                </a:lnTo>
                <a:lnTo>
                  <a:pt x="526306" y="557655"/>
                </a:lnTo>
                <a:lnTo>
                  <a:pt x="557655" y="526306"/>
                </a:lnTo>
                <a:lnTo>
                  <a:pt x="584408" y="490850"/>
                </a:lnTo>
                <a:lnTo>
                  <a:pt x="606071" y="451781"/>
                </a:lnTo>
                <a:lnTo>
                  <a:pt x="622153" y="409589"/>
                </a:lnTo>
                <a:lnTo>
                  <a:pt x="632163" y="364766"/>
                </a:lnTo>
                <a:lnTo>
                  <a:pt x="635609" y="317804"/>
                </a:lnTo>
                <a:lnTo>
                  <a:pt x="632163" y="270843"/>
                </a:lnTo>
                <a:lnTo>
                  <a:pt x="622153" y="226020"/>
                </a:lnTo>
                <a:lnTo>
                  <a:pt x="606071" y="183828"/>
                </a:lnTo>
                <a:lnTo>
                  <a:pt x="584408" y="144758"/>
                </a:lnTo>
                <a:lnTo>
                  <a:pt x="557655" y="109303"/>
                </a:lnTo>
                <a:lnTo>
                  <a:pt x="526306" y="77953"/>
                </a:lnTo>
                <a:lnTo>
                  <a:pt x="490850" y="51201"/>
                </a:lnTo>
                <a:lnTo>
                  <a:pt x="451781" y="29538"/>
                </a:lnTo>
                <a:lnTo>
                  <a:pt x="409589" y="13455"/>
                </a:lnTo>
                <a:lnTo>
                  <a:pt x="364766" y="3445"/>
                </a:lnTo>
                <a:lnTo>
                  <a:pt x="317804" y="0"/>
                </a:lnTo>
                <a:close/>
              </a:path>
            </a:pathLst>
          </a:custGeom>
          <a:solidFill>
            <a:srgbClr val="FFDD63"/>
          </a:solidFill>
        </p:spPr>
        <p:txBody>
          <a:bodyPr wrap="square" lIns="0" tIns="0" rIns="0" bIns="0" rtlCol="0"/>
          <a:lstStyle/>
          <a:p>
            <a:endParaRPr/>
          </a:p>
        </p:txBody>
      </p:sp>
      <p:sp>
        <p:nvSpPr>
          <p:cNvPr id="7" name="object 7"/>
          <p:cNvSpPr/>
          <p:nvPr/>
        </p:nvSpPr>
        <p:spPr>
          <a:xfrm>
            <a:off x="11441534" y="5777740"/>
            <a:ext cx="445134" cy="445134"/>
          </a:xfrm>
          <a:custGeom>
            <a:avLst/>
            <a:gdLst/>
            <a:ahLst/>
            <a:cxnLst/>
            <a:rect l="l" t="t" r="r" b="b"/>
            <a:pathLst>
              <a:path w="445134" h="445135">
                <a:moveTo>
                  <a:pt x="222465" y="0"/>
                </a:moveTo>
                <a:lnTo>
                  <a:pt x="177632" y="4519"/>
                </a:lnTo>
                <a:lnTo>
                  <a:pt x="135874" y="17481"/>
                </a:lnTo>
                <a:lnTo>
                  <a:pt x="98085" y="37990"/>
                </a:lnTo>
                <a:lnTo>
                  <a:pt x="65160" y="65154"/>
                </a:lnTo>
                <a:lnTo>
                  <a:pt x="37994" y="98076"/>
                </a:lnTo>
                <a:lnTo>
                  <a:pt x="17483" y="135863"/>
                </a:lnTo>
                <a:lnTo>
                  <a:pt x="4519" y="177620"/>
                </a:lnTo>
                <a:lnTo>
                  <a:pt x="0" y="222453"/>
                </a:lnTo>
                <a:lnTo>
                  <a:pt x="4519" y="267286"/>
                </a:lnTo>
                <a:lnTo>
                  <a:pt x="17483" y="309044"/>
                </a:lnTo>
                <a:lnTo>
                  <a:pt x="37994" y="346833"/>
                </a:lnTo>
                <a:lnTo>
                  <a:pt x="65160" y="379758"/>
                </a:lnTo>
                <a:lnTo>
                  <a:pt x="98085" y="406924"/>
                </a:lnTo>
                <a:lnTo>
                  <a:pt x="135874" y="427435"/>
                </a:lnTo>
                <a:lnTo>
                  <a:pt x="177632" y="440399"/>
                </a:lnTo>
                <a:lnTo>
                  <a:pt x="222465" y="444919"/>
                </a:lnTo>
                <a:lnTo>
                  <a:pt x="267299" y="440399"/>
                </a:lnTo>
                <a:lnTo>
                  <a:pt x="309057" y="427435"/>
                </a:lnTo>
                <a:lnTo>
                  <a:pt x="346846" y="406924"/>
                </a:lnTo>
                <a:lnTo>
                  <a:pt x="379771" y="379758"/>
                </a:lnTo>
                <a:lnTo>
                  <a:pt x="406936" y="346833"/>
                </a:lnTo>
                <a:lnTo>
                  <a:pt x="427448" y="309044"/>
                </a:lnTo>
                <a:lnTo>
                  <a:pt x="440411" y="267286"/>
                </a:lnTo>
                <a:lnTo>
                  <a:pt x="444931" y="222453"/>
                </a:lnTo>
                <a:lnTo>
                  <a:pt x="440411" y="177620"/>
                </a:lnTo>
                <a:lnTo>
                  <a:pt x="427448" y="135863"/>
                </a:lnTo>
                <a:lnTo>
                  <a:pt x="406936" y="98076"/>
                </a:lnTo>
                <a:lnTo>
                  <a:pt x="379771" y="65154"/>
                </a:lnTo>
                <a:lnTo>
                  <a:pt x="346846" y="37990"/>
                </a:lnTo>
                <a:lnTo>
                  <a:pt x="309057" y="17481"/>
                </a:lnTo>
                <a:lnTo>
                  <a:pt x="267299" y="4519"/>
                </a:lnTo>
                <a:lnTo>
                  <a:pt x="222465" y="0"/>
                </a:lnTo>
                <a:close/>
              </a:path>
            </a:pathLst>
          </a:custGeom>
          <a:solidFill>
            <a:srgbClr val="186569"/>
          </a:solidFill>
        </p:spPr>
        <p:txBody>
          <a:bodyPr wrap="square" lIns="0" tIns="0" rIns="0" bIns="0" rtlCol="0"/>
          <a:lstStyle/>
          <a:p>
            <a:endParaRPr/>
          </a:p>
        </p:txBody>
      </p:sp>
      <p:sp>
        <p:nvSpPr>
          <p:cNvPr id="8" name="object 8"/>
          <p:cNvSpPr/>
          <p:nvPr/>
        </p:nvSpPr>
        <p:spPr>
          <a:xfrm>
            <a:off x="10583995" y="4140004"/>
            <a:ext cx="394335" cy="394335"/>
          </a:xfrm>
          <a:custGeom>
            <a:avLst/>
            <a:gdLst/>
            <a:ahLst/>
            <a:cxnLst/>
            <a:rect l="l" t="t" r="r" b="b"/>
            <a:pathLst>
              <a:path w="394334" h="394335">
                <a:moveTo>
                  <a:pt x="196900" y="0"/>
                </a:moveTo>
                <a:lnTo>
                  <a:pt x="151755" y="5200"/>
                </a:lnTo>
                <a:lnTo>
                  <a:pt x="110312" y="20012"/>
                </a:lnTo>
                <a:lnTo>
                  <a:pt x="73752" y="43254"/>
                </a:lnTo>
                <a:lnTo>
                  <a:pt x="43259" y="73745"/>
                </a:lnTo>
                <a:lnTo>
                  <a:pt x="20014" y="110302"/>
                </a:lnTo>
                <a:lnTo>
                  <a:pt x="5200" y="151743"/>
                </a:lnTo>
                <a:lnTo>
                  <a:pt x="0" y="196888"/>
                </a:lnTo>
                <a:lnTo>
                  <a:pt x="5200" y="242037"/>
                </a:lnTo>
                <a:lnTo>
                  <a:pt x="20014" y="283482"/>
                </a:lnTo>
                <a:lnTo>
                  <a:pt x="43259" y="320041"/>
                </a:lnTo>
                <a:lnTo>
                  <a:pt x="73752" y="350533"/>
                </a:lnTo>
                <a:lnTo>
                  <a:pt x="110312" y="373776"/>
                </a:lnTo>
                <a:lnTo>
                  <a:pt x="151755" y="388588"/>
                </a:lnTo>
                <a:lnTo>
                  <a:pt x="196900" y="393788"/>
                </a:lnTo>
                <a:lnTo>
                  <a:pt x="242045" y="388588"/>
                </a:lnTo>
                <a:lnTo>
                  <a:pt x="283489" y="373776"/>
                </a:lnTo>
                <a:lnTo>
                  <a:pt x="320048" y="350533"/>
                </a:lnTo>
                <a:lnTo>
                  <a:pt x="350542" y="320041"/>
                </a:lnTo>
                <a:lnTo>
                  <a:pt x="373786" y="283482"/>
                </a:lnTo>
                <a:lnTo>
                  <a:pt x="388600" y="242037"/>
                </a:lnTo>
                <a:lnTo>
                  <a:pt x="393801" y="196888"/>
                </a:lnTo>
                <a:lnTo>
                  <a:pt x="388600" y="151743"/>
                </a:lnTo>
                <a:lnTo>
                  <a:pt x="373786" y="110302"/>
                </a:lnTo>
                <a:lnTo>
                  <a:pt x="350542" y="73745"/>
                </a:lnTo>
                <a:lnTo>
                  <a:pt x="320048" y="43254"/>
                </a:lnTo>
                <a:lnTo>
                  <a:pt x="283489" y="20012"/>
                </a:lnTo>
                <a:lnTo>
                  <a:pt x="242045" y="5200"/>
                </a:lnTo>
                <a:lnTo>
                  <a:pt x="196900" y="0"/>
                </a:lnTo>
                <a:close/>
              </a:path>
            </a:pathLst>
          </a:custGeom>
          <a:solidFill>
            <a:srgbClr val="8E55A2"/>
          </a:solidFill>
        </p:spPr>
        <p:txBody>
          <a:bodyPr wrap="square" lIns="0" tIns="0" rIns="0" bIns="0" rtlCol="0"/>
          <a:lstStyle/>
          <a:p>
            <a:endParaRPr/>
          </a:p>
        </p:txBody>
      </p:sp>
      <p:pic>
        <p:nvPicPr>
          <p:cNvPr id="36" name="object 36"/>
          <p:cNvPicPr/>
          <p:nvPr/>
        </p:nvPicPr>
        <p:blipFill>
          <a:blip r:embed="rId2" cstate="print"/>
          <a:stretch>
            <a:fillRect/>
          </a:stretch>
        </p:blipFill>
        <p:spPr>
          <a:xfrm>
            <a:off x="1553300" y="1979281"/>
            <a:ext cx="219468" cy="219481"/>
          </a:xfrm>
          <a:prstGeom prst="rect">
            <a:avLst/>
          </a:prstGeom>
        </p:spPr>
      </p:pic>
      <p:pic>
        <p:nvPicPr>
          <p:cNvPr id="37" name="object 37"/>
          <p:cNvPicPr/>
          <p:nvPr/>
        </p:nvPicPr>
        <p:blipFill>
          <a:blip r:embed="rId3" cstate="print"/>
          <a:stretch>
            <a:fillRect/>
          </a:stretch>
        </p:blipFill>
        <p:spPr>
          <a:xfrm>
            <a:off x="2645131" y="1928395"/>
            <a:ext cx="219468" cy="219481"/>
          </a:xfrm>
          <a:prstGeom prst="rect">
            <a:avLst/>
          </a:prstGeom>
        </p:spPr>
      </p:pic>
      <p:pic>
        <p:nvPicPr>
          <p:cNvPr id="38" name="object 38"/>
          <p:cNvPicPr/>
          <p:nvPr/>
        </p:nvPicPr>
        <p:blipFill>
          <a:blip r:embed="rId3" cstate="print"/>
          <a:stretch>
            <a:fillRect/>
          </a:stretch>
        </p:blipFill>
        <p:spPr>
          <a:xfrm>
            <a:off x="4727016" y="1991426"/>
            <a:ext cx="219468" cy="219481"/>
          </a:xfrm>
          <a:prstGeom prst="rect">
            <a:avLst/>
          </a:prstGeom>
        </p:spPr>
      </p:pic>
      <p:pic>
        <p:nvPicPr>
          <p:cNvPr id="39" name="object 39"/>
          <p:cNvPicPr/>
          <p:nvPr/>
        </p:nvPicPr>
        <p:blipFill>
          <a:blip r:embed="rId4" cstate="print"/>
          <a:stretch>
            <a:fillRect/>
          </a:stretch>
        </p:blipFill>
        <p:spPr>
          <a:xfrm>
            <a:off x="4381342" y="1640781"/>
            <a:ext cx="219468" cy="219481"/>
          </a:xfrm>
          <a:prstGeom prst="rect">
            <a:avLst/>
          </a:prstGeom>
        </p:spPr>
      </p:pic>
      <p:pic>
        <p:nvPicPr>
          <p:cNvPr id="40" name="object 40"/>
          <p:cNvPicPr/>
          <p:nvPr/>
        </p:nvPicPr>
        <p:blipFill>
          <a:blip r:embed="rId4" cstate="print"/>
          <a:stretch>
            <a:fillRect/>
          </a:stretch>
        </p:blipFill>
        <p:spPr>
          <a:xfrm>
            <a:off x="4381342" y="2724619"/>
            <a:ext cx="219468" cy="219481"/>
          </a:xfrm>
          <a:prstGeom prst="rect">
            <a:avLst/>
          </a:prstGeom>
        </p:spPr>
      </p:pic>
      <p:sp>
        <p:nvSpPr>
          <p:cNvPr id="79" name="object 79"/>
          <p:cNvSpPr/>
          <p:nvPr/>
        </p:nvSpPr>
        <p:spPr>
          <a:xfrm>
            <a:off x="6107617" y="801000"/>
            <a:ext cx="0" cy="5199380"/>
          </a:xfrm>
          <a:custGeom>
            <a:avLst/>
            <a:gdLst/>
            <a:ahLst/>
            <a:cxnLst/>
            <a:rect l="l" t="t" r="r" b="b"/>
            <a:pathLst>
              <a:path h="5199380">
                <a:moveTo>
                  <a:pt x="0" y="0"/>
                </a:moveTo>
                <a:lnTo>
                  <a:pt x="0" y="5199202"/>
                </a:lnTo>
              </a:path>
            </a:pathLst>
          </a:custGeom>
          <a:ln w="12700">
            <a:solidFill>
              <a:srgbClr val="FFFFFF"/>
            </a:solidFill>
          </a:ln>
        </p:spPr>
        <p:txBody>
          <a:bodyPr wrap="square" lIns="0" tIns="0" rIns="0" bIns="0" rtlCol="0"/>
          <a:lstStyle/>
          <a:p>
            <a:endParaRPr/>
          </a:p>
        </p:txBody>
      </p:sp>
      <p:sp>
        <p:nvSpPr>
          <p:cNvPr id="93" name="object 4">
            <a:extLst>
              <a:ext uri="{FF2B5EF4-FFF2-40B4-BE49-F238E27FC236}">
                <a16:creationId xmlns:a16="http://schemas.microsoft.com/office/drawing/2014/main" id="{AC05FFAF-0A5A-0A4C-B10C-54211EBB1741}"/>
              </a:ext>
            </a:extLst>
          </p:cNvPr>
          <p:cNvSpPr txBox="1"/>
          <p:nvPr/>
        </p:nvSpPr>
        <p:spPr>
          <a:xfrm>
            <a:off x="931047" y="6477000"/>
            <a:ext cx="9970781" cy="289823"/>
          </a:xfrm>
          <a:prstGeom prst="rect">
            <a:avLst/>
          </a:prstGeom>
        </p:spPr>
        <p:txBody>
          <a:bodyPr vert="horz" wrap="square" lIns="0" tIns="12700" rIns="0" bIns="0" rtlCol="0">
            <a:spAutoFit/>
          </a:bodyPr>
          <a:lstStyle/>
          <a:p>
            <a:r>
              <a:rPr lang="en-IE" b="1" dirty="0">
                <a:solidFill>
                  <a:schemeClr val="bg1"/>
                </a:solidFill>
                <a:latin typeface="Avenir Black" panose="02000503020000020003" pitchFamily="2" charset="0"/>
              </a:rPr>
              <a:t>Funded by the Department of Children, Equality, Disability, Integration and Youth (DCEDIY)</a:t>
            </a:r>
          </a:p>
        </p:txBody>
      </p:sp>
      <p:pic>
        <p:nvPicPr>
          <p:cNvPr id="81" name="Picture 80">
            <a:extLst>
              <a:ext uri="{FF2B5EF4-FFF2-40B4-BE49-F238E27FC236}">
                <a16:creationId xmlns:a16="http://schemas.microsoft.com/office/drawing/2014/main" id="{7F9E0251-32A3-5618-E5F3-FBECB61A596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0717" y="1194062"/>
            <a:ext cx="4911286" cy="4038600"/>
          </a:xfrm>
          <a:prstGeom prst="rect">
            <a:avLst/>
          </a:prstGeom>
        </p:spPr>
      </p:pic>
    </p:spTree>
    <p:extLst>
      <p:ext uri="{BB962C8B-B14F-4D97-AF65-F5344CB8AC3E}">
        <p14:creationId xmlns:p14="http://schemas.microsoft.com/office/powerpoint/2010/main" val="198085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5400"/>
            <a:ext cx="12204065" cy="6858190"/>
            <a:chOff x="0" y="0"/>
            <a:chExt cx="12204065" cy="6858190"/>
          </a:xfrm>
        </p:grpSpPr>
        <p:pic>
          <p:nvPicPr>
            <p:cNvPr id="3" name="object 3"/>
            <p:cNvPicPr/>
            <p:nvPr/>
          </p:nvPicPr>
          <p:blipFill>
            <a:blip r:embed="rId4">
              <a:extLst>
                <a:ext uri="{28A0092B-C50C-407E-A947-70E740481C1C}">
                  <a14:useLocalDpi xmlns:a14="http://schemas.microsoft.com/office/drawing/2010/main" val="0"/>
                </a:ext>
              </a:extLst>
            </a:blip>
            <a:srcRect/>
            <a:stretch/>
          </p:blipFill>
          <p:spPr>
            <a:xfrm>
              <a:off x="0" y="0"/>
              <a:ext cx="5148008" cy="5624325"/>
            </a:xfrm>
            <a:prstGeom prst="rect">
              <a:avLst/>
            </a:prstGeom>
          </p:spPr>
        </p:pic>
        <p:sp>
          <p:nvSpPr>
            <p:cNvPr id="4" name="object 4"/>
            <p:cNvSpPr/>
            <p:nvPr/>
          </p:nvSpPr>
          <p:spPr>
            <a:xfrm>
              <a:off x="0" y="5721540"/>
              <a:ext cx="12204065" cy="1136650"/>
            </a:xfrm>
            <a:custGeom>
              <a:avLst/>
              <a:gdLst/>
              <a:ahLst/>
              <a:cxnLst/>
              <a:rect l="l" t="t" r="r" b="b"/>
              <a:pathLst>
                <a:path w="12204065" h="1136650">
                  <a:moveTo>
                    <a:pt x="12203988" y="0"/>
                  </a:moveTo>
                  <a:lnTo>
                    <a:pt x="0" y="0"/>
                  </a:lnTo>
                  <a:lnTo>
                    <a:pt x="0" y="1136459"/>
                  </a:lnTo>
                  <a:lnTo>
                    <a:pt x="12203988" y="1136459"/>
                  </a:lnTo>
                  <a:lnTo>
                    <a:pt x="12203988" y="0"/>
                  </a:lnTo>
                  <a:close/>
                </a:path>
              </a:pathLst>
            </a:custGeom>
            <a:solidFill>
              <a:srgbClr val="002436"/>
            </a:solidFill>
          </p:spPr>
          <p:txBody>
            <a:bodyPr wrap="square" lIns="0" tIns="0" rIns="0" bIns="0" rtlCol="0"/>
            <a:lstStyle/>
            <a:p>
              <a:endParaRPr dirty="0"/>
            </a:p>
          </p:txBody>
        </p:sp>
        <p:sp>
          <p:nvSpPr>
            <p:cNvPr id="5" name="object 5"/>
            <p:cNvSpPr/>
            <p:nvPr/>
          </p:nvSpPr>
          <p:spPr>
            <a:xfrm>
              <a:off x="324001" y="6161771"/>
              <a:ext cx="481330" cy="481330"/>
            </a:xfrm>
            <a:custGeom>
              <a:avLst/>
              <a:gdLst/>
              <a:ahLst/>
              <a:cxnLst/>
              <a:rect l="l" t="t" r="r" b="b"/>
              <a:pathLst>
                <a:path w="481330" h="481329">
                  <a:moveTo>
                    <a:pt x="240525" y="0"/>
                  </a:moveTo>
                  <a:lnTo>
                    <a:pt x="192050" y="4887"/>
                  </a:lnTo>
                  <a:lnTo>
                    <a:pt x="146900" y="18903"/>
                  </a:lnTo>
                  <a:lnTo>
                    <a:pt x="106043" y="41081"/>
                  </a:lnTo>
                  <a:lnTo>
                    <a:pt x="70446" y="70453"/>
                  </a:lnTo>
                  <a:lnTo>
                    <a:pt x="41077" y="106052"/>
                  </a:lnTo>
                  <a:lnTo>
                    <a:pt x="18901" y="146911"/>
                  </a:lnTo>
                  <a:lnTo>
                    <a:pt x="4886" y="192062"/>
                  </a:lnTo>
                  <a:lnTo>
                    <a:pt x="0" y="240537"/>
                  </a:lnTo>
                  <a:lnTo>
                    <a:pt x="4886" y="289013"/>
                  </a:lnTo>
                  <a:lnTo>
                    <a:pt x="18901" y="334164"/>
                  </a:lnTo>
                  <a:lnTo>
                    <a:pt x="41077" y="375023"/>
                  </a:lnTo>
                  <a:lnTo>
                    <a:pt x="70446" y="410622"/>
                  </a:lnTo>
                  <a:lnTo>
                    <a:pt x="106043" y="439994"/>
                  </a:lnTo>
                  <a:lnTo>
                    <a:pt x="146900" y="462172"/>
                  </a:lnTo>
                  <a:lnTo>
                    <a:pt x="192050" y="476188"/>
                  </a:lnTo>
                  <a:lnTo>
                    <a:pt x="240525" y="481075"/>
                  </a:lnTo>
                  <a:lnTo>
                    <a:pt x="289004" y="476188"/>
                  </a:lnTo>
                  <a:lnTo>
                    <a:pt x="334157" y="462172"/>
                  </a:lnTo>
                  <a:lnTo>
                    <a:pt x="375016" y="439994"/>
                  </a:lnTo>
                  <a:lnTo>
                    <a:pt x="410614" y="410622"/>
                  </a:lnTo>
                  <a:lnTo>
                    <a:pt x="439985" y="375023"/>
                  </a:lnTo>
                  <a:lnTo>
                    <a:pt x="462161" y="334164"/>
                  </a:lnTo>
                  <a:lnTo>
                    <a:pt x="476176" y="289013"/>
                  </a:lnTo>
                  <a:lnTo>
                    <a:pt x="481063" y="240537"/>
                  </a:lnTo>
                  <a:lnTo>
                    <a:pt x="476176" y="192062"/>
                  </a:lnTo>
                  <a:lnTo>
                    <a:pt x="462161" y="146911"/>
                  </a:lnTo>
                  <a:lnTo>
                    <a:pt x="439985" y="106052"/>
                  </a:lnTo>
                  <a:lnTo>
                    <a:pt x="410614" y="70453"/>
                  </a:lnTo>
                  <a:lnTo>
                    <a:pt x="375016" y="41081"/>
                  </a:lnTo>
                  <a:lnTo>
                    <a:pt x="334157" y="18903"/>
                  </a:lnTo>
                  <a:lnTo>
                    <a:pt x="289004" y="4887"/>
                  </a:lnTo>
                  <a:lnTo>
                    <a:pt x="240525" y="0"/>
                  </a:lnTo>
                  <a:close/>
                </a:path>
              </a:pathLst>
            </a:custGeom>
            <a:solidFill>
              <a:srgbClr val="00AD87"/>
            </a:solidFill>
          </p:spPr>
          <p:txBody>
            <a:bodyPr wrap="square" lIns="0" tIns="0" rIns="0" bIns="0" rtlCol="0"/>
            <a:lstStyle/>
            <a:p>
              <a:endParaRPr/>
            </a:p>
          </p:txBody>
        </p:sp>
        <p:sp>
          <p:nvSpPr>
            <p:cNvPr id="6" name="object 6"/>
            <p:cNvSpPr/>
            <p:nvPr/>
          </p:nvSpPr>
          <p:spPr>
            <a:xfrm>
              <a:off x="1098047" y="6160163"/>
              <a:ext cx="361315" cy="361315"/>
            </a:xfrm>
            <a:custGeom>
              <a:avLst/>
              <a:gdLst/>
              <a:ahLst/>
              <a:cxnLst/>
              <a:rect l="l" t="t" r="r" b="b"/>
              <a:pathLst>
                <a:path w="361315" h="361315">
                  <a:moveTo>
                    <a:pt x="180390" y="0"/>
                  </a:moveTo>
                  <a:lnTo>
                    <a:pt x="132434" y="6444"/>
                  </a:lnTo>
                  <a:lnTo>
                    <a:pt x="89342" y="24630"/>
                  </a:lnTo>
                  <a:lnTo>
                    <a:pt x="52833" y="52839"/>
                  </a:lnTo>
                  <a:lnTo>
                    <a:pt x="24627" y="89351"/>
                  </a:lnTo>
                  <a:lnTo>
                    <a:pt x="6443" y="132446"/>
                  </a:lnTo>
                  <a:lnTo>
                    <a:pt x="0" y="180403"/>
                  </a:lnTo>
                  <a:lnTo>
                    <a:pt x="6443" y="228360"/>
                  </a:lnTo>
                  <a:lnTo>
                    <a:pt x="24627" y="271455"/>
                  </a:lnTo>
                  <a:lnTo>
                    <a:pt x="52833" y="307967"/>
                  </a:lnTo>
                  <a:lnTo>
                    <a:pt x="89342" y="336176"/>
                  </a:lnTo>
                  <a:lnTo>
                    <a:pt x="132434" y="354362"/>
                  </a:lnTo>
                  <a:lnTo>
                    <a:pt x="180390" y="360807"/>
                  </a:lnTo>
                  <a:lnTo>
                    <a:pt x="228348" y="354362"/>
                  </a:lnTo>
                  <a:lnTo>
                    <a:pt x="271442" y="336176"/>
                  </a:lnTo>
                  <a:lnTo>
                    <a:pt x="307954" y="307967"/>
                  </a:lnTo>
                  <a:lnTo>
                    <a:pt x="336163" y="271455"/>
                  </a:lnTo>
                  <a:lnTo>
                    <a:pt x="354349" y="228360"/>
                  </a:lnTo>
                  <a:lnTo>
                    <a:pt x="360794" y="180403"/>
                  </a:lnTo>
                  <a:lnTo>
                    <a:pt x="354349" y="132446"/>
                  </a:lnTo>
                  <a:lnTo>
                    <a:pt x="336163" y="89351"/>
                  </a:lnTo>
                  <a:lnTo>
                    <a:pt x="307954" y="52839"/>
                  </a:lnTo>
                  <a:lnTo>
                    <a:pt x="271442" y="24630"/>
                  </a:lnTo>
                  <a:lnTo>
                    <a:pt x="228348" y="6444"/>
                  </a:lnTo>
                  <a:lnTo>
                    <a:pt x="180390" y="0"/>
                  </a:lnTo>
                  <a:close/>
                </a:path>
              </a:pathLst>
            </a:custGeom>
            <a:solidFill>
              <a:srgbClr val="00B7DF"/>
            </a:solidFill>
          </p:spPr>
          <p:txBody>
            <a:bodyPr wrap="square" lIns="0" tIns="0" rIns="0" bIns="0" rtlCol="0"/>
            <a:lstStyle/>
            <a:p>
              <a:endParaRPr/>
            </a:p>
          </p:txBody>
        </p:sp>
        <p:sp>
          <p:nvSpPr>
            <p:cNvPr id="9" name="object 9"/>
            <p:cNvSpPr/>
            <p:nvPr/>
          </p:nvSpPr>
          <p:spPr>
            <a:xfrm>
              <a:off x="10705630" y="5843943"/>
              <a:ext cx="452755" cy="334010"/>
            </a:xfrm>
            <a:custGeom>
              <a:avLst/>
              <a:gdLst/>
              <a:ahLst/>
              <a:cxnLst/>
              <a:rect l="l" t="t" r="r" b="b"/>
              <a:pathLst>
                <a:path w="452754" h="334010">
                  <a:moveTo>
                    <a:pt x="52082" y="307492"/>
                  </a:moveTo>
                  <a:lnTo>
                    <a:pt x="50038" y="297357"/>
                  </a:lnTo>
                  <a:lnTo>
                    <a:pt x="44450" y="289077"/>
                  </a:lnTo>
                  <a:lnTo>
                    <a:pt x="36169" y="283489"/>
                  </a:lnTo>
                  <a:lnTo>
                    <a:pt x="26035" y="281444"/>
                  </a:lnTo>
                  <a:lnTo>
                    <a:pt x="15900" y="283489"/>
                  </a:lnTo>
                  <a:lnTo>
                    <a:pt x="7620" y="289077"/>
                  </a:lnTo>
                  <a:lnTo>
                    <a:pt x="2044" y="297357"/>
                  </a:lnTo>
                  <a:lnTo>
                    <a:pt x="0" y="307492"/>
                  </a:lnTo>
                  <a:lnTo>
                    <a:pt x="2044" y="317627"/>
                  </a:lnTo>
                  <a:lnTo>
                    <a:pt x="7620" y="325907"/>
                  </a:lnTo>
                  <a:lnTo>
                    <a:pt x="15900" y="331495"/>
                  </a:lnTo>
                  <a:lnTo>
                    <a:pt x="26035" y="333540"/>
                  </a:lnTo>
                  <a:lnTo>
                    <a:pt x="36169" y="331495"/>
                  </a:lnTo>
                  <a:lnTo>
                    <a:pt x="44450" y="325907"/>
                  </a:lnTo>
                  <a:lnTo>
                    <a:pt x="50038" y="317627"/>
                  </a:lnTo>
                  <a:lnTo>
                    <a:pt x="52082" y="307492"/>
                  </a:lnTo>
                  <a:close/>
                </a:path>
                <a:path w="452754" h="334010">
                  <a:moveTo>
                    <a:pt x="303631" y="139941"/>
                  </a:moveTo>
                  <a:lnTo>
                    <a:pt x="299986" y="121881"/>
                  </a:lnTo>
                  <a:lnTo>
                    <a:pt x="290042" y="107124"/>
                  </a:lnTo>
                  <a:lnTo>
                    <a:pt x="275285" y="97180"/>
                  </a:lnTo>
                  <a:lnTo>
                    <a:pt x="257225" y="93535"/>
                  </a:lnTo>
                  <a:lnTo>
                    <a:pt x="239153" y="97180"/>
                  </a:lnTo>
                  <a:lnTo>
                    <a:pt x="224396" y="107124"/>
                  </a:lnTo>
                  <a:lnTo>
                    <a:pt x="214452" y="121881"/>
                  </a:lnTo>
                  <a:lnTo>
                    <a:pt x="210807" y="139941"/>
                  </a:lnTo>
                  <a:lnTo>
                    <a:pt x="214452" y="158000"/>
                  </a:lnTo>
                  <a:lnTo>
                    <a:pt x="224396" y="172758"/>
                  </a:lnTo>
                  <a:lnTo>
                    <a:pt x="239153" y="182702"/>
                  </a:lnTo>
                  <a:lnTo>
                    <a:pt x="257225" y="186347"/>
                  </a:lnTo>
                  <a:lnTo>
                    <a:pt x="275285" y="182702"/>
                  </a:lnTo>
                  <a:lnTo>
                    <a:pt x="290042" y="172758"/>
                  </a:lnTo>
                  <a:lnTo>
                    <a:pt x="299986" y="158000"/>
                  </a:lnTo>
                  <a:lnTo>
                    <a:pt x="303631" y="139941"/>
                  </a:lnTo>
                  <a:close/>
                </a:path>
                <a:path w="452754" h="334010">
                  <a:moveTo>
                    <a:pt x="429082" y="26047"/>
                  </a:moveTo>
                  <a:lnTo>
                    <a:pt x="427037" y="15913"/>
                  </a:lnTo>
                  <a:lnTo>
                    <a:pt x="421462" y="7632"/>
                  </a:lnTo>
                  <a:lnTo>
                    <a:pt x="413181" y="2044"/>
                  </a:lnTo>
                  <a:lnTo>
                    <a:pt x="403034" y="0"/>
                  </a:lnTo>
                  <a:lnTo>
                    <a:pt x="392899" y="2044"/>
                  </a:lnTo>
                  <a:lnTo>
                    <a:pt x="384632" y="7632"/>
                  </a:lnTo>
                  <a:lnTo>
                    <a:pt x="379044" y="15913"/>
                  </a:lnTo>
                  <a:lnTo>
                    <a:pt x="376999" y="26047"/>
                  </a:lnTo>
                  <a:lnTo>
                    <a:pt x="379044" y="36195"/>
                  </a:lnTo>
                  <a:lnTo>
                    <a:pt x="384632" y="44475"/>
                  </a:lnTo>
                  <a:lnTo>
                    <a:pt x="392899" y="50050"/>
                  </a:lnTo>
                  <a:lnTo>
                    <a:pt x="403034" y="52095"/>
                  </a:lnTo>
                  <a:lnTo>
                    <a:pt x="413181" y="50050"/>
                  </a:lnTo>
                  <a:lnTo>
                    <a:pt x="421462" y="44475"/>
                  </a:lnTo>
                  <a:lnTo>
                    <a:pt x="427037" y="36195"/>
                  </a:lnTo>
                  <a:lnTo>
                    <a:pt x="429082" y="26047"/>
                  </a:lnTo>
                  <a:close/>
                </a:path>
                <a:path w="452754" h="334010">
                  <a:moveTo>
                    <a:pt x="452183" y="178854"/>
                  </a:moveTo>
                  <a:lnTo>
                    <a:pt x="450138" y="168706"/>
                  </a:lnTo>
                  <a:lnTo>
                    <a:pt x="444563" y="160426"/>
                  </a:lnTo>
                  <a:lnTo>
                    <a:pt x="436283" y="154851"/>
                  </a:lnTo>
                  <a:lnTo>
                    <a:pt x="426135" y="152806"/>
                  </a:lnTo>
                  <a:lnTo>
                    <a:pt x="416013" y="154851"/>
                  </a:lnTo>
                  <a:lnTo>
                    <a:pt x="407733" y="160426"/>
                  </a:lnTo>
                  <a:lnTo>
                    <a:pt x="402158" y="168706"/>
                  </a:lnTo>
                  <a:lnTo>
                    <a:pt x="400100" y="178854"/>
                  </a:lnTo>
                  <a:lnTo>
                    <a:pt x="402158" y="188988"/>
                  </a:lnTo>
                  <a:lnTo>
                    <a:pt x="407733" y="197269"/>
                  </a:lnTo>
                  <a:lnTo>
                    <a:pt x="416013" y="202844"/>
                  </a:lnTo>
                  <a:lnTo>
                    <a:pt x="426135" y="204901"/>
                  </a:lnTo>
                  <a:lnTo>
                    <a:pt x="436283" y="202844"/>
                  </a:lnTo>
                  <a:lnTo>
                    <a:pt x="444563" y="197269"/>
                  </a:lnTo>
                  <a:lnTo>
                    <a:pt x="450138" y="188988"/>
                  </a:lnTo>
                  <a:lnTo>
                    <a:pt x="452183" y="178854"/>
                  </a:lnTo>
                  <a:close/>
                </a:path>
              </a:pathLst>
            </a:custGeom>
            <a:solidFill>
              <a:srgbClr val="00AD87"/>
            </a:solidFill>
          </p:spPr>
          <p:txBody>
            <a:bodyPr wrap="square" lIns="0" tIns="0" rIns="0" bIns="0" rtlCol="0"/>
            <a:lstStyle/>
            <a:p>
              <a:endParaRPr/>
            </a:p>
          </p:txBody>
        </p:sp>
        <p:sp>
          <p:nvSpPr>
            <p:cNvPr id="10" name="object 10"/>
            <p:cNvSpPr/>
            <p:nvPr/>
          </p:nvSpPr>
          <p:spPr>
            <a:xfrm>
              <a:off x="10674005" y="6242048"/>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AC8A"/>
            </a:solidFill>
          </p:spPr>
          <p:txBody>
            <a:bodyPr wrap="square" lIns="0" tIns="0" rIns="0" bIns="0" rtlCol="0"/>
            <a:lstStyle/>
            <a:p>
              <a:endParaRPr/>
            </a:p>
          </p:txBody>
        </p:sp>
        <p:sp>
          <p:nvSpPr>
            <p:cNvPr id="11" name="object 11"/>
            <p:cNvSpPr/>
            <p:nvPr/>
          </p:nvSpPr>
          <p:spPr>
            <a:xfrm>
              <a:off x="11330470" y="5880696"/>
              <a:ext cx="298450" cy="297180"/>
            </a:xfrm>
            <a:custGeom>
              <a:avLst/>
              <a:gdLst/>
              <a:ahLst/>
              <a:cxnLst/>
              <a:rect l="l" t="t" r="r" b="b"/>
              <a:pathLst>
                <a:path w="298450" h="297179">
                  <a:moveTo>
                    <a:pt x="52082" y="26047"/>
                  </a:moveTo>
                  <a:lnTo>
                    <a:pt x="50038" y="15913"/>
                  </a:lnTo>
                  <a:lnTo>
                    <a:pt x="44450" y="7632"/>
                  </a:lnTo>
                  <a:lnTo>
                    <a:pt x="36169"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69" y="50050"/>
                  </a:lnTo>
                  <a:lnTo>
                    <a:pt x="44450" y="44475"/>
                  </a:lnTo>
                  <a:lnTo>
                    <a:pt x="50038" y="36195"/>
                  </a:lnTo>
                  <a:lnTo>
                    <a:pt x="52082" y="26047"/>
                  </a:lnTo>
                  <a:close/>
                </a:path>
                <a:path w="298450" h="297179">
                  <a:moveTo>
                    <a:pt x="298348" y="270738"/>
                  </a:moveTo>
                  <a:lnTo>
                    <a:pt x="296303" y="260604"/>
                  </a:lnTo>
                  <a:lnTo>
                    <a:pt x="290715" y="252323"/>
                  </a:lnTo>
                  <a:lnTo>
                    <a:pt x="282435" y="246735"/>
                  </a:lnTo>
                  <a:lnTo>
                    <a:pt x="272300" y="244690"/>
                  </a:lnTo>
                  <a:lnTo>
                    <a:pt x="262166" y="246735"/>
                  </a:lnTo>
                  <a:lnTo>
                    <a:pt x="253885" y="252323"/>
                  </a:lnTo>
                  <a:lnTo>
                    <a:pt x="248310" y="260604"/>
                  </a:lnTo>
                  <a:lnTo>
                    <a:pt x="246265" y="270738"/>
                  </a:lnTo>
                  <a:lnTo>
                    <a:pt x="248310" y="280873"/>
                  </a:lnTo>
                  <a:lnTo>
                    <a:pt x="253885" y="289153"/>
                  </a:lnTo>
                  <a:lnTo>
                    <a:pt x="262166" y="294741"/>
                  </a:lnTo>
                  <a:lnTo>
                    <a:pt x="272300" y="296786"/>
                  </a:lnTo>
                  <a:lnTo>
                    <a:pt x="282435" y="294741"/>
                  </a:lnTo>
                  <a:lnTo>
                    <a:pt x="290715" y="289153"/>
                  </a:lnTo>
                  <a:lnTo>
                    <a:pt x="296303" y="280873"/>
                  </a:lnTo>
                  <a:lnTo>
                    <a:pt x="298348" y="270738"/>
                  </a:lnTo>
                  <a:close/>
                </a:path>
              </a:pathLst>
            </a:custGeom>
            <a:solidFill>
              <a:srgbClr val="00AD87"/>
            </a:solidFill>
          </p:spPr>
          <p:txBody>
            <a:bodyPr wrap="square" lIns="0" tIns="0" rIns="0" bIns="0" rtlCol="0"/>
            <a:lstStyle/>
            <a:p>
              <a:endParaRPr/>
            </a:p>
          </p:txBody>
        </p:sp>
        <p:sp>
          <p:nvSpPr>
            <p:cNvPr id="12" name="object 12"/>
            <p:cNvSpPr/>
            <p:nvPr/>
          </p:nvSpPr>
          <p:spPr>
            <a:xfrm>
              <a:off x="11200781" y="5846314"/>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B7DF"/>
            </a:solidFill>
          </p:spPr>
          <p:txBody>
            <a:bodyPr wrap="square" lIns="0" tIns="0" rIns="0" bIns="0" rtlCol="0"/>
            <a:lstStyle/>
            <a:p>
              <a:endParaRPr/>
            </a:p>
          </p:txBody>
        </p:sp>
        <p:sp>
          <p:nvSpPr>
            <p:cNvPr id="13" name="object 13"/>
            <p:cNvSpPr/>
            <p:nvPr/>
          </p:nvSpPr>
          <p:spPr>
            <a:xfrm>
              <a:off x="10764177" y="6019901"/>
              <a:ext cx="900430" cy="288290"/>
            </a:xfrm>
            <a:custGeom>
              <a:avLst/>
              <a:gdLst/>
              <a:ahLst/>
              <a:cxnLst/>
              <a:rect l="l" t="t" r="r" b="b"/>
              <a:pathLst>
                <a:path w="900429" h="288289">
                  <a:moveTo>
                    <a:pt x="52082" y="26047"/>
                  </a:moveTo>
                  <a:lnTo>
                    <a:pt x="50025" y="15913"/>
                  </a:lnTo>
                  <a:lnTo>
                    <a:pt x="44450" y="7632"/>
                  </a:lnTo>
                  <a:lnTo>
                    <a:pt x="36169" y="2044"/>
                  </a:lnTo>
                  <a:lnTo>
                    <a:pt x="26035" y="0"/>
                  </a:lnTo>
                  <a:lnTo>
                    <a:pt x="15900" y="2044"/>
                  </a:lnTo>
                  <a:lnTo>
                    <a:pt x="7620" y="7632"/>
                  </a:lnTo>
                  <a:lnTo>
                    <a:pt x="2044" y="15913"/>
                  </a:lnTo>
                  <a:lnTo>
                    <a:pt x="0" y="26047"/>
                  </a:lnTo>
                  <a:lnTo>
                    <a:pt x="2044" y="36195"/>
                  </a:lnTo>
                  <a:lnTo>
                    <a:pt x="7620" y="44475"/>
                  </a:lnTo>
                  <a:lnTo>
                    <a:pt x="15900" y="50050"/>
                  </a:lnTo>
                  <a:lnTo>
                    <a:pt x="26035" y="52095"/>
                  </a:lnTo>
                  <a:lnTo>
                    <a:pt x="36169" y="50050"/>
                  </a:lnTo>
                  <a:lnTo>
                    <a:pt x="44450" y="44475"/>
                  </a:lnTo>
                  <a:lnTo>
                    <a:pt x="50025" y="36195"/>
                  </a:lnTo>
                  <a:lnTo>
                    <a:pt x="52082" y="26047"/>
                  </a:lnTo>
                  <a:close/>
                </a:path>
                <a:path w="900429" h="288289">
                  <a:moveTo>
                    <a:pt x="899820" y="262026"/>
                  </a:moveTo>
                  <a:lnTo>
                    <a:pt x="897775" y="251891"/>
                  </a:lnTo>
                  <a:lnTo>
                    <a:pt x="892187" y="243611"/>
                  </a:lnTo>
                  <a:lnTo>
                    <a:pt x="883907" y="238023"/>
                  </a:lnTo>
                  <a:lnTo>
                    <a:pt x="873772" y="235978"/>
                  </a:lnTo>
                  <a:lnTo>
                    <a:pt x="863638" y="238023"/>
                  </a:lnTo>
                  <a:lnTo>
                    <a:pt x="855357" y="243611"/>
                  </a:lnTo>
                  <a:lnTo>
                    <a:pt x="849782" y="251891"/>
                  </a:lnTo>
                  <a:lnTo>
                    <a:pt x="847737" y="262026"/>
                  </a:lnTo>
                  <a:lnTo>
                    <a:pt x="849782" y="272173"/>
                  </a:lnTo>
                  <a:lnTo>
                    <a:pt x="855357" y="280441"/>
                  </a:lnTo>
                  <a:lnTo>
                    <a:pt x="863638" y="286029"/>
                  </a:lnTo>
                  <a:lnTo>
                    <a:pt x="873772" y="288074"/>
                  </a:lnTo>
                  <a:lnTo>
                    <a:pt x="883907" y="286029"/>
                  </a:lnTo>
                  <a:lnTo>
                    <a:pt x="892187" y="280441"/>
                  </a:lnTo>
                  <a:lnTo>
                    <a:pt x="897775" y="272173"/>
                  </a:lnTo>
                  <a:lnTo>
                    <a:pt x="899820" y="262026"/>
                  </a:lnTo>
                  <a:close/>
                </a:path>
              </a:pathLst>
            </a:custGeom>
            <a:solidFill>
              <a:srgbClr val="0082A6"/>
            </a:solidFill>
          </p:spPr>
          <p:txBody>
            <a:bodyPr wrap="square" lIns="0" tIns="0" rIns="0" bIns="0" rtlCol="0"/>
            <a:lstStyle/>
            <a:p>
              <a:endParaRPr/>
            </a:p>
          </p:txBody>
        </p:sp>
        <p:sp>
          <p:nvSpPr>
            <p:cNvPr id="14" name="object 14"/>
            <p:cNvSpPr/>
            <p:nvPr/>
          </p:nvSpPr>
          <p:spPr>
            <a:xfrm>
              <a:off x="11023295" y="6007823"/>
              <a:ext cx="546735" cy="101600"/>
            </a:xfrm>
            <a:custGeom>
              <a:avLst/>
              <a:gdLst/>
              <a:ahLst/>
              <a:cxnLst/>
              <a:rect l="l" t="t" r="r" b="b"/>
              <a:pathLst>
                <a:path w="546734" h="101600">
                  <a:moveTo>
                    <a:pt x="52082" y="26047"/>
                  </a:moveTo>
                  <a:lnTo>
                    <a:pt x="50038" y="15913"/>
                  </a:lnTo>
                  <a:lnTo>
                    <a:pt x="44462" y="7632"/>
                  </a:lnTo>
                  <a:lnTo>
                    <a:pt x="36182"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82" y="50050"/>
                  </a:lnTo>
                  <a:lnTo>
                    <a:pt x="44462" y="44475"/>
                  </a:lnTo>
                  <a:lnTo>
                    <a:pt x="50038" y="36195"/>
                  </a:lnTo>
                  <a:lnTo>
                    <a:pt x="52082" y="26047"/>
                  </a:lnTo>
                  <a:close/>
                </a:path>
                <a:path w="546734" h="101600">
                  <a:moveTo>
                    <a:pt x="370814" y="75412"/>
                  </a:moveTo>
                  <a:lnTo>
                    <a:pt x="368757" y="65265"/>
                  </a:lnTo>
                  <a:lnTo>
                    <a:pt x="363181" y="56984"/>
                  </a:lnTo>
                  <a:lnTo>
                    <a:pt x="354901" y="51409"/>
                  </a:lnTo>
                  <a:lnTo>
                    <a:pt x="344766" y="49364"/>
                  </a:lnTo>
                  <a:lnTo>
                    <a:pt x="334632" y="51409"/>
                  </a:lnTo>
                  <a:lnTo>
                    <a:pt x="326351" y="56984"/>
                  </a:lnTo>
                  <a:lnTo>
                    <a:pt x="320776" y="65265"/>
                  </a:lnTo>
                  <a:lnTo>
                    <a:pt x="318731" y="75412"/>
                  </a:lnTo>
                  <a:lnTo>
                    <a:pt x="320776" y="85547"/>
                  </a:lnTo>
                  <a:lnTo>
                    <a:pt x="326351" y="93827"/>
                  </a:lnTo>
                  <a:lnTo>
                    <a:pt x="334632" y="99415"/>
                  </a:lnTo>
                  <a:lnTo>
                    <a:pt x="344766" y="101460"/>
                  </a:lnTo>
                  <a:lnTo>
                    <a:pt x="354901" y="99415"/>
                  </a:lnTo>
                  <a:lnTo>
                    <a:pt x="363181" y="93827"/>
                  </a:lnTo>
                  <a:lnTo>
                    <a:pt x="368757" y="85547"/>
                  </a:lnTo>
                  <a:lnTo>
                    <a:pt x="370814" y="75412"/>
                  </a:lnTo>
                  <a:close/>
                </a:path>
                <a:path w="546734" h="101600">
                  <a:moveTo>
                    <a:pt x="546188" y="41008"/>
                  </a:moveTo>
                  <a:lnTo>
                    <a:pt x="544144" y="30873"/>
                  </a:lnTo>
                  <a:lnTo>
                    <a:pt x="538556" y="22593"/>
                  </a:lnTo>
                  <a:lnTo>
                    <a:pt x="530275" y="17005"/>
                  </a:lnTo>
                  <a:lnTo>
                    <a:pt x="520141" y="14960"/>
                  </a:lnTo>
                  <a:lnTo>
                    <a:pt x="510006" y="17005"/>
                  </a:lnTo>
                  <a:lnTo>
                    <a:pt x="501726" y="22593"/>
                  </a:lnTo>
                  <a:lnTo>
                    <a:pt x="496150" y="30873"/>
                  </a:lnTo>
                  <a:lnTo>
                    <a:pt x="494106" y="41008"/>
                  </a:lnTo>
                  <a:lnTo>
                    <a:pt x="496150" y="51155"/>
                  </a:lnTo>
                  <a:lnTo>
                    <a:pt x="501726" y="59436"/>
                  </a:lnTo>
                  <a:lnTo>
                    <a:pt x="510006" y="65011"/>
                  </a:lnTo>
                  <a:lnTo>
                    <a:pt x="520141" y="67056"/>
                  </a:lnTo>
                  <a:lnTo>
                    <a:pt x="530275" y="65011"/>
                  </a:lnTo>
                  <a:lnTo>
                    <a:pt x="538556" y="59436"/>
                  </a:lnTo>
                  <a:lnTo>
                    <a:pt x="544144" y="51155"/>
                  </a:lnTo>
                  <a:lnTo>
                    <a:pt x="546188" y="41008"/>
                  </a:lnTo>
                  <a:close/>
                </a:path>
              </a:pathLst>
            </a:custGeom>
            <a:solidFill>
              <a:srgbClr val="00676D"/>
            </a:solidFill>
          </p:spPr>
          <p:txBody>
            <a:bodyPr wrap="square" lIns="0" tIns="0" rIns="0" bIns="0" rtlCol="0"/>
            <a:lstStyle/>
            <a:p>
              <a:endParaRPr/>
            </a:p>
          </p:txBody>
        </p:sp>
        <p:sp>
          <p:nvSpPr>
            <p:cNvPr id="15" name="object 15"/>
            <p:cNvSpPr/>
            <p:nvPr/>
          </p:nvSpPr>
          <p:spPr>
            <a:xfrm>
              <a:off x="10952416" y="6019901"/>
              <a:ext cx="497840" cy="146685"/>
            </a:xfrm>
            <a:custGeom>
              <a:avLst/>
              <a:gdLst/>
              <a:ahLst/>
              <a:cxnLst/>
              <a:rect l="l" t="t" r="r" b="b"/>
              <a:pathLst>
                <a:path w="497840" h="146685">
                  <a:moveTo>
                    <a:pt x="52082" y="63334"/>
                  </a:moveTo>
                  <a:lnTo>
                    <a:pt x="50038" y="53187"/>
                  </a:lnTo>
                  <a:lnTo>
                    <a:pt x="44450" y="44907"/>
                  </a:lnTo>
                  <a:lnTo>
                    <a:pt x="36169" y="39331"/>
                  </a:lnTo>
                  <a:lnTo>
                    <a:pt x="26035" y="37287"/>
                  </a:lnTo>
                  <a:lnTo>
                    <a:pt x="15900" y="39331"/>
                  </a:lnTo>
                  <a:lnTo>
                    <a:pt x="7620" y="44907"/>
                  </a:lnTo>
                  <a:lnTo>
                    <a:pt x="2044" y="53187"/>
                  </a:lnTo>
                  <a:lnTo>
                    <a:pt x="0" y="63334"/>
                  </a:lnTo>
                  <a:lnTo>
                    <a:pt x="2044" y="73469"/>
                  </a:lnTo>
                  <a:lnTo>
                    <a:pt x="7620" y="81749"/>
                  </a:lnTo>
                  <a:lnTo>
                    <a:pt x="15900" y="87337"/>
                  </a:lnTo>
                  <a:lnTo>
                    <a:pt x="26035" y="89382"/>
                  </a:lnTo>
                  <a:lnTo>
                    <a:pt x="36169" y="87337"/>
                  </a:lnTo>
                  <a:lnTo>
                    <a:pt x="44450" y="81749"/>
                  </a:lnTo>
                  <a:lnTo>
                    <a:pt x="50038" y="73469"/>
                  </a:lnTo>
                  <a:lnTo>
                    <a:pt x="52082" y="63334"/>
                  </a:lnTo>
                  <a:close/>
                </a:path>
                <a:path w="497840" h="146685">
                  <a:moveTo>
                    <a:pt x="368884" y="26047"/>
                  </a:moveTo>
                  <a:lnTo>
                    <a:pt x="366839" y="15913"/>
                  </a:lnTo>
                  <a:lnTo>
                    <a:pt x="361264" y="7632"/>
                  </a:lnTo>
                  <a:lnTo>
                    <a:pt x="352983" y="2044"/>
                  </a:lnTo>
                  <a:lnTo>
                    <a:pt x="342836" y="0"/>
                  </a:lnTo>
                  <a:lnTo>
                    <a:pt x="332701" y="2044"/>
                  </a:lnTo>
                  <a:lnTo>
                    <a:pt x="324434" y="7632"/>
                  </a:lnTo>
                  <a:lnTo>
                    <a:pt x="318846" y="15913"/>
                  </a:lnTo>
                  <a:lnTo>
                    <a:pt x="316801" y="26047"/>
                  </a:lnTo>
                  <a:lnTo>
                    <a:pt x="318846" y="36195"/>
                  </a:lnTo>
                  <a:lnTo>
                    <a:pt x="324434" y="44475"/>
                  </a:lnTo>
                  <a:lnTo>
                    <a:pt x="332701" y="50050"/>
                  </a:lnTo>
                  <a:lnTo>
                    <a:pt x="342836" y="52095"/>
                  </a:lnTo>
                  <a:lnTo>
                    <a:pt x="352983" y="50050"/>
                  </a:lnTo>
                  <a:lnTo>
                    <a:pt x="361264" y="44475"/>
                  </a:lnTo>
                  <a:lnTo>
                    <a:pt x="366839" y="36195"/>
                  </a:lnTo>
                  <a:lnTo>
                    <a:pt x="368884" y="26047"/>
                  </a:lnTo>
                  <a:close/>
                </a:path>
                <a:path w="497840" h="146685">
                  <a:moveTo>
                    <a:pt x="497535" y="120561"/>
                  </a:moveTo>
                  <a:lnTo>
                    <a:pt x="495490" y="110426"/>
                  </a:lnTo>
                  <a:lnTo>
                    <a:pt x="489902" y="102146"/>
                  </a:lnTo>
                  <a:lnTo>
                    <a:pt x="481622" y="96570"/>
                  </a:lnTo>
                  <a:lnTo>
                    <a:pt x="471487" y="94513"/>
                  </a:lnTo>
                  <a:lnTo>
                    <a:pt x="461352" y="96570"/>
                  </a:lnTo>
                  <a:lnTo>
                    <a:pt x="453072" y="102146"/>
                  </a:lnTo>
                  <a:lnTo>
                    <a:pt x="447497" y="110426"/>
                  </a:lnTo>
                  <a:lnTo>
                    <a:pt x="445452" y="120561"/>
                  </a:lnTo>
                  <a:lnTo>
                    <a:pt x="447497" y="130708"/>
                  </a:lnTo>
                  <a:lnTo>
                    <a:pt x="453072" y="138988"/>
                  </a:lnTo>
                  <a:lnTo>
                    <a:pt x="461352" y="144564"/>
                  </a:lnTo>
                  <a:lnTo>
                    <a:pt x="471487" y="146608"/>
                  </a:lnTo>
                  <a:lnTo>
                    <a:pt x="481622" y="144564"/>
                  </a:lnTo>
                  <a:lnTo>
                    <a:pt x="489902" y="138988"/>
                  </a:lnTo>
                  <a:lnTo>
                    <a:pt x="495490" y="130708"/>
                  </a:lnTo>
                  <a:lnTo>
                    <a:pt x="497535" y="120561"/>
                  </a:lnTo>
                  <a:close/>
                </a:path>
              </a:pathLst>
            </a:custGeom>
            <a:solidFill>
              <a:srgbClr val="00A94F"/>
            </a:solidFill>
          </p:spPr>
          <p:txBody>
            <a:bodyPr wrap="square" lIns="0" tIns="0" rIns="0" bIns="0" rtlCol="0"/>
            <a:lstStyle/>
            <a:p>
              <a:endParaRPr/>
            </a:p>
          </p:txBody>
        </p:sp>
        <p:sp>
          <p:nvSpPr>
            <p:cNvPr id="17" name="object 17"/>
            <p:cNvSpPr/>
            <p:nvPr/>
          </p:nvSpPr>
          <p:spPr>
            <a:xfrm>
              <a:off x="10847928" y="5939562"/>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EF4744"/>
            </a:solidFill>
          </p:spPr>
          <p:txBody>
            <a:bodyPr wrap="square" lIns="0" tIns="0" rIns="0" bIns="0" rtlCol="0"/>
            <a:lstStyle/>
            <a:p>
              <a:endParaRPr/>
            </a:p>
          </p:txBody>
        </p:sp>
        <p:sp>
          <p:nvSpPr>
            <p:cNvPr id="18" name="object 18"/>
            <p:cNvSpPr/>
            <p:nvPr/>
          </p:nvSpPr>
          <p:spPr>
            <a:xfrm>
              <a:off x="10847921" y="5939574"/>
              <a:ext cx="640080" cy="309880"/>
            </a:xfrm>
            <a:custGeom>
              <a:avLst/>
              <a:gdLst/>
              <a:ahLst/>
              <a:cxnLst/>
              <a:rect l="l" t="t" r="r" b="b"/>
              <a:pathLst>
                <a:path w="640079" h="309879">
                  <a:moveTo>
                    <a:pt x="52082" y="272199"/>
                  </a:moveTo>
                  <a:lnTo>
                    <a:pt x="50038" y="262051"/>
                  </a:lnTo>
                  <a:lnTo>
                    <a:pt x="44450" y="253771"/>
                  </a:lnTo>
                  <a:lnTo>
                    <a:pt x="36182" y="248196"/>
                  </a:lnTo>
                  <a:lnTo>
                    <a:pt x="26035" y="246151"/>
                  </a:lnTo>
                  <a:lnTo>
                    <a:pt x="15900" y="248196"/>
                  </a:lnTo>
                  <a:lnTo>
                    <a:pt x="7632" y="253771"/>
                  </a:lnTo>
                  <a:lnTo>
                    <a:pt x="2044" y="262051"/>
                  </a:lnTo>
                  <a:lnTo>
                    <a:pt x="0" y="272199"/>
                  </a:lnTo>
                  <a:lnTo>
                    <a:pt x="2044" y="282333"/>
                  </a:lnTo>
                  <a:lnTo>
                    <a:pt x="7632" y="290614"/>
                  </a:lnTo>
                  <a:lnTo>
                    <a:pt x="15900" y="296202"/>
                  </a:lnTo>
                  <a:lnTo>
                    <a:pt x="26035" y="298246"/>
                  </a:lnTo>
                  <a:lnTo>
                    <a:pt x="36182" y="296202"/>
                  </a:lnTo>
                  <a:lnTo>
                    <a:pt x="44450" y="290614"/>
                  </a:lnTo>
                  <a:lnTo>
                    <a:pt x="50038" y="282333"/>
                  </a:lnTo>
                  <a:lnTo>
                    <a:pt x="52082" y="272199"/>
                  </a:lnTo>
                  <a:close/>
                </a:path>
                <a:path w="640079" h="309879">
                  <a:moveTo>
                    <a:pt x="391680" y="83223"/>
                  </a:moveTo>
                  <a:lnTo>
                    <a:pt x="389636" y="73075"/>
                  </a:lnTo>
                  <a:lnTo>
                    <a:pt x="384060" y="64795"/>
                  </a:lnTo>
                  <a:lnTo>
                    <a:pt x="375780" y="59220"/>
                  </a:lnTo>
                  <a:lnTo>
                    <a:pt x="365633" y="57175"/>
                  </a:lnTo>
                  <a:lnTo>
                    <a:pt x="355498" y="59220"/>
                  </a:lnTo>
                  <a:lnTo>
                    <a:pt x="347230" y="64795"/>
                  </a:lnTo>
                  <a:lnTo>
                    <a:pt x="341642" y="73075"/>
                  </a:lnTo>
                  <a:lnTo>
                    <a:pt x="339598" y="83223"/>
                  </a:lnTo>
                  <a:lnTo>
                    <a:pt x="341642" y="93357"/>
                  </a:lnTo>
                  <a:lnTo>
                    <a:pt x="347230" y="101638"/>
                  </a:lnTo>
                  <a:lnTo>
                    <a:pt x="355498" y="107213"/>
                  </a:lnTo>
                  <a:lnTo>
                    <a:pt x="365633" y="109270"/>
                  </a:lnTo>
                  <a:lnTo>
                    <a:pt x="375780" y="107213"/>
                  </a:lnTo>
                  <a:lnTo>
                    <a:pt x="384060" y="101638"/>
                  </a:lnTo>
                  <a:lnTo>
                    <a:pt x="389636" y="93357"/>
                  </a:lnTo>
                  <a:lnTo>
                    <a:pt x="391680" y="83223"/>
                  </a:lnTo>
                  <a:close/>
                </a:path>
                <a:path w="640079" h="309879">
                  <a:moveTo>
                    <a:pt x="639521" y="283273"/>
                  </a:moveTo>
                  <a:lnTo>
                    <a:pt x="637476" y="273126"/>
                  </a:lnTo>
                  <a:lnTo>
                    <a:pt x="631888" y="264858"/>
                  </a:lnTo>
                  <a:lnTo>
                    <a:pt x="623608" y="259270"/>
                  </a:lnTo>
                  <a:lnTo>
                    <a:pt x="613473" y="257225"/>
                  </a:lnTo>
                  <a:lnTo>
                    <a:pt x="603338" y="259270"/>
                  </a:lnTo>
                  <a:lnTo>
                    <a:pt x="595058" y="264858"/>
                  </a:lnTo>
                  <a:lnTo>
                    <a:pt x="589483" y="273126"/>
                  </a:lnTo>
                  <a:lnTo>
                    <a:pt x="587438" y="283273"/>
                  </a:lnTo>
                  <a:lnTo>
                    <a:pt x="589483" y="293408"/>
                  </a:lnTo>
                  <a:lnTo>
                    <a:pt x="595058" y="301688"/>
                  </a:lnTo>
                  <a:lnTo>
                    <a:pt x="603338" y="307276"/>
                  </a:lnTo>
                  <a:lnTo>
                    <a:pt x="613473" y="309321"/>
                  </a:lnTo>
                  <a:lnTo>
                    <a:pt x="623608" y="307276"/>
                  </a:lnTo>
                  <a:lnTo>
                    <a:pt x="631888" y="301688"/>
                  </a:lnTo>
                  <a:lnTo>
                    <a:pt x="637476" y="293408"/>
                  </a:lnTo>
                  <a:lnTo>
                    <a:pt x="639521" y="283273"/>
                  </a:lnTo>
                  <a:close/>
                </a:path>
                <a:path w="640079" h="309879">
                  <a:moveTo>
                    <a:pt x="639521" y="26047"/>
                  </a:moveTo>
                  <a:lnTo>
                    <a:pt x="637476" y="15900"/>
                  </a:lnTo>
                  <a:lnTo>
                    <a:pt x="631888" y="7620"/>
                  </a:lnTo>
                  <a:lnTo>
                    <a:pt x="623608" y="2044"/>
                  </a:lnTo>
                  <a:lnTo>
                    <a:pt x="613473" y="0"/>
                  </a:lnTo>
                  <a:lnTo>
                    <a:pt x="603338" y="2044"/>
                  </a:lnTo>
                  <a:lnTo>
                    <a:pt x="595058" y="7620"/>
                  </a:lnTo>
                  <a:lnTo>
                    <a:pt x="589483" y="15900"/>
                  </a:lnTo>
                  <a:lnTo>
                    <a:pt x="587438" y="26047"/>
                  </a:lnTo>
                  <a:lnTo>
                    <a:pt x="589483" y="36182"/>
                  </a:lnTo>
                  <a:lnTo>
                    <a:pt x="595058" y="44462"/>
                  </a:lnTo>
                  <a:lnTo>
                    <a:pt x="603338" y="50038"/>
                  </a:lnTo>
                  <a:lnTo>
                    <a:pt x="613473" y="52095"/>
                  </a:lnTo>
                  <a:lnTo>
                    <a:pt x="623608" y="50038"/>
                  </a:lnTo>
                  <a:lnTo>
                    <a:pt x="631888" y="44462"/>
                  </a:lnTo>
                  <a:lnTo>
                    <a:pt x="637476" y="36182"/>
                  </a:lnTo>
                  <a:lnTo>
                    <a:pt x="639521" y="26047"/>
                  </a:lnTo>
                  <a:close/>
                </a:path>
              </a:pathLst>
            </a:custGeom>
            <a:solidFill>
              <a:srgbClr val="FFDD63"/>
            </a:solidFill>
          </p:spPr>
          <p:txBody>
            <a:bodyPr wrap="square" lIns="0" tIns="0" rIns="0" bIns="0" rtlCol="0"/>
            <a:lstStyle/>
            <a:p>
              <a:endParaRPr/>
            </a:p>
          </p:txBody>
        </p:sp>
        <p:sp>
          <p:nvSpPr>
            <p:cNvPr id="19" name="object 19"/>
            <p:cNvSpPr/>
            <p:nvPr/>
          </p:nvSpPr>
          <p:spPr>
            <a:xfrm>
              <a:off x="10764164" y="6007836"/>
              <a:ext cx="739140" cy="175260"/>
            </a:xfrm>
            <a:custGeom>
              <a:avLst/>
              <a:gdLst/>
              <a:ahLst/>
              <a:cxnLst/>
              <a:rect l="l" t="t" r="r" b="b"/>
              <a:pathLst>
                <a:path w="739140" h="175260">
                  <a:moveTo>
                    <a:pt x="92824" y="128320"/>
                  </a:moveTo>
                  <a:lnTo>
                    <a:pt x="89179" y="110261"/>
                  </a:lnTo>
                  <a:lnTo>
                    <a:pt x="79235" y="95504"/>
                  </a:lnTo>
                  <a:lnTo>
                    <a:pt x="64477" y="85559"/>
                  </a:lnTo>
                  <a:lnTo>
                    <a:pt x="46418" y="81915"/>
                  </a:lnTo>
                  <a:lnTo>
                    <a:pt x="28346" y="85559"/>
                  </a:lnTo>
                  <a:lnTo>
                    <a:pt x="13589" y="95504"/>
                  </a:lnTo>
                  <a:lnTo>
                    <a:pt x="3644" y="110261"/>
                  </a:lnTo>
                  <a:lnTo>
                    <a:pt x="0" y="128320"/>
                  </a:lnTo>
                  <a:lnTo>
                    <a:pt x="3644" y="146380"/>
                  </a:lnTo>
                  <a:lnTo>
                    <a:pt x="13589" y="161137"/>
                  </a:lnTo>
                  <a:lnTo>
                    <a:pt x="28346" y="171081"/>
                  </a:lnTo>
                  <a:lnTo>
                    <a:pt x="46418" y="174726"/>
                  </a:lnTo>
                  <a:lnTo>
                    <a:pt x="64477" y="171081"/>
                  </a:lnTo>
                  <a:lnTo>
                    <a:pt x="79235" y="161137"/>
                  </a:lnTo>
                  <a:lnTo>
                    <a:pt x="89179" y="146380"/>
                  </a:lnTo>
                  <a:lnTo>
                    <a:pt x="92824" y="128320"/>
                  </a:lnTo>
                  <a:close/>
                </a:path>
                <a:path w="739140" h="175260">
                  <a:moveTo>
                    <a:pt x="738670" y="46405"/>
                  </a:moveTo>
                  <a:lnTo>
                    <a:pt x="735025" y="28346"/>
                  </a:lnTo>
                  <a:lnTo>
                    <a:pt x="725081" y="13589"/>
                  </a:lnTo>
                  <a:lnTo>
                    <a:pt x="710323" y="3644"/>
                  </a:lnTo>
                  <a:lnTo>
                    <a:pt x="692264" y="0"/>
                  </a:lnTo>
                  <a:lnTo>
                    <a:pt x="674192" y="3644"/>
                  </a:lnTo>
                  <a:lnTo>
                    <a:pt x="659434" y="13589"/>
                  </a:lnTo>
                  <a:lnTo>
                    <a:pt x="649490" y="28346"/>
                  </a:lnTo>
                  <a:lnTo>
                    <a:pt x="645845" y="46405"/>
                  </a:lnTo>
                  <a:lnTo>
                    <a:pt x="649490" y="64465"/>
                  </a:lnTo>
                  <a:lnTo>
                    <a:pt x="659434" y="79222"/>
                  </a:lnTo>
                  <a:lnTo>
                    <a:pt x="674192" y="89166"/>
                  </a:lnTo>
                  <a:lnTo>
                    <a:pt x="692264" y="92811"/>
                  </a:lnTo>
                  <a:lnTo>
                    <a:pt x="710323" y="89166"/>
                  </a:lnTo>
                  <a:lnTo>
                    <a:pt x="725081" y="79222"/>
                  </a:lnTo>
                  <a:lnTo>
                    <a:pt x="735025" y="64465"/>
                  </a:lnTo>
                  <a:lnTo>
                    <a:pt x="738670" y="46405"/>
                  </a:lnTo>
                  <a:close/>
                </a:path>
              </a:pathLst>
            </a:custGeom>
            <a:solidFill>
              <a:srgbClr val="00A94F"/>
            </a:solidFill>
          </p:spPr>
          <p:txBody>
            <a:bodyPr wrap="square" lIns="0" tIns="0" rIns="0" bIns="0" rtlCol="0"/>
            <a:lstStyle/>
            <a:p>
              <a:endParaRPr/>
            </a:p>
          </p:txBody>
        </p:sp>
        <p:sp>
          <p:nvSpPr>
            <p:cNvPr id="20" name="object 20"/>
            <p:cNvSpPr/>
            <p:nvPr/>
          </p:nvSpPr>
          <p:spPr>
            <a:xfrm>
              <a:off x="11468620" y="6089744"/>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8E55A2"/>
            </a:solidFill>
          </p:spPr>
          <p:txBody>
            <a:bodyPr wrap="square" lIns="0" tIns="0" rIns="0" bIns="0" rtlCol="0"/>
            <a:lstStyle/>
            <a:p>
              <a:endParaRPr/>
            </a:p>
          </p:txBody>
        </p:sp>
        <p:sp>
          <p:nvSpPr>
            <p:cNvPr id="21" name="object 21"/>
            <p:cNvSpPr/>
            <p:nvPr/>
          </p:nvSpPr>
          <p:spPr>
            <a:xfrm>
              <a:off x="11009264"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FBB576"/>
            </a:solidFill>
          </p:spPr>
          <p:txBody>
            <a:bodyPr wrap="square" lIns="0" tIns="0" rIns="0" bIns="0" rtlCol="0"/>
            <a:lstStyle/>
            <a:p>
              <a:endParaRPr/>
            </a:p>
          </p:txBody>
        </p:sp>
        <p:sp>
          <p:nvSpPr>
            <p:cNvPr id="22" name="object 22"/>
            <p:cNvSpPr/>
            <p:nvPr/>
          </p:nvSpPr>
          <p:spPr>
            <a:xfrm>
              <a:off x="11222809"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676D"/>
            </a:solidFill>
          </p:spPr>
          <p:txBody>
            <a:bodyPr wrap="square" lIns="0" tIns="0" rIns="0" bIns="0" rtlCol="0"/>
            <a:lstStyle/>
            <a:p>
              <a:endParaRPr/>
            </a:p>
          </p:txBody>
        </p:sp>
        <p:sp>
          <p:nvSpPr>
            <p:cNvPr id="23" name="object 23"/>
            <p:cNvSpPr/>
            <p:nvPr/>
          </p:nvSpPr>
          <p:spPr>
            <a:xfrm>
              <a:off x="10726077" y="5937478"/>
              <a:ext cx="694055" cy="341630"/>
            </a:xfrm>
            <a:custGeom>
              <a:avLst/>
              <a:gdLst/>
              <a:ahLst/>
              <a:cxnLst/>
              <a:rect l="l" t="t" r="r" b="b"/>
              <a:pathLst>
                <a:path w="694054" h="341629">
                  <a:moveTo>
                    <a:pt x="92824" y="294652"/>
                  </a:moveTo>
                  <a:lnTo>
                    <a:pt x="89179" y="276593"/>
                  </a:lnTo>
                  <a:lnTo>
                    <a:pt x="79235" y="261848"/>
                  </a:lnTo>
                  <a:lnTo>
                    <a:pt x="64490" y="251904"/>
                  </a:lnTo>
                  <a:lnTo>
                    <a:pt x="46418" y="248246"/>
                  </a:lnTo>
                  <a:lnTo>
                    <a:pt x="28346" y="251904"/>
                  </a:lnTo>
                  <a:lnTo>
                    <a:pt x="13601" y="261848"/>
                  </a:lnTo>
                  <a:lnTo>
                    <a:pt x="3644" y="276593"/>
                  </a:lnTo>
                  <a:lnTo>
                    <a:pt x="0" y="294652"/>
                  </a:lnTo>
                  <a:lnTo>
                    <a:pt x="3644" y="312724"/>
                  </a:lnTo>
                  <a:lnTo>
                    <a:pt x="13601" y="327469"/>
                  </a:lnTo>
                  <a:lnTo>
                    <a:pt x="28346" y="337413"/>
                  </a:lnTo>
                  <a:lnTo>
                    <a:pt x="46418" y="341058"/>
                  </a:lnTo>
                  <a:lnTo>
                    <a:pt x="64490" y="337413"/>
                  </a:lnTo>
                  <a:lnTo>
                    <a:pt x="79235" y="327469"/>
                  </a:lnTo>
                  <a:lnTo>
                    <a:pt x="89179" y="312724"/>
                  </a:lnTo>
                  <a:lnTo>
                    <a:pt x="92824" y="294652"/>
                  </a:lnTo>
                  <a:close/>
                </a:path>
                <a:path w="694054" h="341629">
                  <a:moveTo>
                    <a:pt x="693521" y="46405"/>
                  </a:moveTo>
                  <a:lnTo>
                    <a:pt x="689864" y="28346"/>
                  </a:lnTo>
                  <a:lnTo>
                    <a:pt x="679919" y="13589"/>
                  </a:lnTo>
                  <a:lnTo>
                    <a:pt x="665175" y="3644"/>
                  </a:lnTo>
                  <a:lnTo>
                    <a:pt x="647115" y="0"/>
                  </a:lnTo>
                  <a:lnTo>
                    <a:pt x="629043" y="3644"/>
                  </a:lnTo>
                  <a:lnTo>
                    <a:pt x="614286" y="13589"/>
                  </a:lnTo>
                  <a:lnTo>
                    <a:pt x="604342" y="28346"/>
                  </a:lnTo>
                  <a:lnTo>
                    <a:pt x="600697" y="46405"/>
                  </a:lnTo>
                  <a:lnTo>
                    <a:pt x="604342" y="64465"/>
                  </a:lnTo>
                  <a:lnTo>
                    <a:pt x="614286" y="79222"/>
                  </a:lnTo>
                  <a:lnTo>
                    <a:pt x="629043" y="89166"/>
                  </a:lnTo>
                  <a:lnTo>
                    <a:pt x="647115" y="92811"/>
                  </a:lnTo>
                  <a:lnTo>
                    <a:pt x="665175" y="89166"/>
                  </a:lnTo>
                  <a:lnTo>
                    <a:pt x="679919" y="79222"/>
                  </a:lnTo>
                  <a:lnTo>
                    <a:pt x="689864" y="64465"/>
                  </a:lnTo>
                  <a:lnTo>
                    <a:pt x="693521" y="46405"/>
                  </a:lnTo>
                  <a:close/>
                </a:path>
              </a:pathLst>
            </a:custGeom>
            <a:solidFill>
              <a:srgbClr val="EF4744"/>
            </a:solidFill>
          </p:spPr>
          <p:txBody>
            <a:bodyPr wrap="square" lIns="0" tIns="0" rIns="0" bIns="0" rtlCol="0"/>
            <a:lstStyle/>
            <a:p>
              <a:endParaRPr/>
            </a:p>
          </p:txBody>
        </p:sp>
        <p:sp>
          <p:nvSpPr>
            <p:cNvPr id="24" name="object 24"/>
            <p:cNvSpPr/>
            <p:nvPr/>
          </p:nvSpPr>
          <p:spPr>
            <a:xfrm>
              <a:off x="11116550" y="5891060"/>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82A6"/>
            </a:solidFill>
          </p:spPr>
          <p:txBody>
            <a:bodyPr wrap="square" lIns="0" tIns="0" rIns="0" bIns="0" rtlCol="0"/>
            <a:lstStyle/>
            <a:p>
              <a:endParaRPr/>
            </a:p>
          </p:txBody>
        </p:sp>
        <p:pic>
          <p:nvPicPr>
            <p:cNvPr id="28" name="object 28"/>
            <p:cNvPicPr/>
            <p:nvPr/>
          </p:nvPicPr>
          <p:blipFill>
            <a:blip r:embed="rId5" cstate="print"/>
            <a:stretch>
              <a:fillRect/>
            </a:stretch>
          </p:blipFill>
          <p:spPr>
            <a:xfrm>
              <a:off x="11001478" y="6289629"/>
              <a:ext cx="147697" cy="69753"/>
            </a:xfrm>
            <a:prstGeom prst="rect">
              <a:avLst/>
            </a:prstGeom>
          </p:spPr>
        </p:pic>
        <p:sp>
          <p:nvSpPr>
            <p:cNvPr id="29" name="object 29"/>
            <p:cNvSpPr/>
            <p:nvPr/>
          </p:nvSpPr>
          <p:spPr>
            <a:xfrm>
              <a:off x="774002" y="5839414"/>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FFDD63"/>
            </a:solidFill>
          </p:spPr>
          <p:txBody>
            <a:bodyPr wrap="square" lIns="0" tIns="0" rIns="0" bIns="0" rtlCol="0"/>
            <a:lstStyle/>
            <a:p>
              <a:endParaRPr/>
            </a:p>
          </p:txBody>
        </p:sp>
      </p:grpSp>
      <p:sp>
        <p:nvSpPr>
          <p:cNvPr id="30" name="object 30"/>
          <p:cNvSpPr txBox="1">
            <a:spLocks noGrp="1"/>
          </p:cNvSpPr>
          <p:nvPr>
            <p:ph type="title"/>
          </p:nvPr>
        </p:nvSpPr>
        <p:spPr>
          <a:prstGeom prst="rect">
            <a:avLst/>
          </a:prstGeom>
        </p:spPr>
        <p:txBody>
          <a:bodyPr vert="horz" wrap="square" lIns="0" tIns="11430" rIns="0" bIns="0" rtlCol="0">
            <a:spAutoFit/>
          </a:bodyPr>
          <a:lstStyle/>
          <a:p>
            <a:pPr marL="3578860">
              <a:lnSpc>
                <a:spcPct val="100000"/>
              </a:lnSpc>
              <a:spcBef>
                <a:spcPts val="90"/>
              </a:spcBef>
            </a:pPr>
            <a:r>
              <a:rPr lang="en-IE" spc="-10" dirty="0"/>
              <a:t>Overview </a:t>
            </a:r>
            <a:endParaRPr spc="-10" dirty="0"/>
          </a:p>
        </p:txBody>
      </p:sp>
      <p:sp>
        <p:nvSpPr>
          <p:cNvPr id="31" name="object 31"/>
          <p:cNvSpPr txBox="1">
            <a:spLocks noGrp="1"/>
          </p:cNvSpPr>
          <p:nvPr>
            <p:ph type="body" idx="1"/>
          </p:nvPr>
        </p:nvSpPr>
        <p:spPr>
          <a:xfrm>
            <a:off x="621485" y="1511300"/>
            <a:ext cx="10961728" cy="3295774"/>
          </a:xfrm>
          <a:prstGeom prst="rect">
            <a:avLst/>
          </a:prstGeom>
        </p:spPr>
        <p:txBody>
          <a:bodyPr vert="horz" wrap="square" lIns="0" tIns="12700" rIns="0" bIns="0" rtlCol="0">
            <a:spAutoFit/>
          </a:bodyPr>
          <a:lstStyle/>
          <a:p>
            <a:pPr marL="12700" marR="5080">
              <a:spcBef>
                <a:spcPts val="100"/>
              </a:spcBef>
            </a:pPr>
            <a:endParaRPr lang="en-IE"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221605" marR="5080" indent="-285750">
              <a:lnSpc>
                <a:spcPct val="100000"/>
              </a:lnSpc>
              <a:spcBef>
                <a:spcPts val="100"/>
              </a:spcBef>
              <a:buFont typeface="Arial" panose="020B0604020202020204" pitchFamily="34" charset="0"/>
              <a:buChar char="•"/>
            </a:pPr>
            <a:r>
              <a:rPr lang="en-IE" sz="2400" dirty="0"/>
              <a:t>Why Social Work Ethics are Important for placement?</a:t>
            </a:r>
          </a:p>
          <a:p>
            <a:pPr marL="5221605" marR="5080" indent="-285750">
              <a:lnSpc>
                <a:spcPct val="100000"/>
              </a:lnSpc>
              <a:spcBef>
                <a:spcPts val="100"/>
              </a:spcBef>
              <a:buFont typeface="Arial" panose="020B0604020202020204" pitchFamily="34" charset="0"/>
              <a:buChar char="•"/>
            </a:pPr>
            <a:r>
              <a:rPr lang="en-IE" sz="2400" dirty="0"/>
              <a:t>Content  to support you in your role as a practice teacher </a:t>
            </a:r>
          </a:p>
          <a:p>
            <a:pPr marL="5221605" marR="5080" indent="-285750">
              <a:lnSpc>
                <a:spcPct val="100000"/>
              </a:lnSpc>
              <a:spcBef>
                <a:spcPts val="100"/>
              </a:spcBef>
              <a:buFont typeface="Arial" panose="020B0604020202020204" pitchFamily="34" charset="0"/>
              <a:buChar char="•"/>
            </a:pPr>
            <a:r>
              <a:rPr lang="en-IE" sz="2400" dirty="0"/>
              <a:t>Exercises to support students to engage with ethics</a:t>
            </a:r>
          </a:p>
          <a:p>
            <a:pPr marL="5221605" marR="5080" indent="-285750">
              <a:lnSpc>
                <a:spcPct val="100000"/>
              </a:lnSpc>
              <a:spcBef>
                <a:spcPts val="100"/>
              </a:spcBef>
              <a:buFont typeface="Arial" panose="020B0604020202020204" pitchFamily="34" charset="0"/>
              <a:buChar char="•"/>
            </a:pPr>
            <a:r>
              <a:rPr lang="en-IE" sz="2400" dirty="0"/>
              <a:t>Resources to support you as a practice teacher </a:t>
            </a:r>
          </a:p>
        </p:txBody>
      </p:sp>
      <p:pic>
        <p:nvPicPr>
          <p:cNvPr id="32" name="Picture 31" descr="A picture containing qr code&#10;&#10;Description automatically generated">
            <a:extLst>
              <a:ext uri="{FF2B5EF4-FFF2-40B4-BE49-F238E27FC236}">
                <a16:creationId xmlns:a16="http://schemas.microsoft.com/office/drawing/2014/main" id="{C491945F-D49E-00CB-F010-9595961666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8129" y="5835197"/>
            <a:ext cx="1080412" cy="866406"/>
          </a:xfrm>
          <a:prstGeom prst="rect">
            <a:avLst/>
          </a:prstGeom>
        </p:spPr>
      </p:pic>
      <p:pic>
        <p:nvPicPr>
          <p:cNvPr id="33" name="Picture 32">
            <a:extLst>
              <a:ext uri="{FF2B5EF4-FFF2-40B4-BE49-F238E27FC236}">
                <a16:creationId xmlns:a16="http://schemas.microsoft.com/office/drawing/2014/main" id="{CA4ED743-AF15-FA38-6E29-4BB380BD07D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558833" y="5791200"/>
            <a:ext cx="1204655" cy="990600"/>
          </a:xfrm>
          <a:prstGeom prst="rect">
            <a:avLst/>
          </a:prstGeom>
        </p:spPr>
      </p:pic>
      <p:pic>
        <p:nvPicPr>
          <p:cNvPr id="59" name="Audio 58">
            <a:hlinkClick r:id="" action="ppaction://media"/>
            <a:extLst>
              <a:ext uri="{FF2B5EF4-FFF2-40B4-BE49-F238E27FC236}">
                <a16:creationId xmlns:a16="http://schemas.microsoft.com/office/drawing/2014/main" id="{33D5ADDA-CEB8-6DD2-8C6C-EC7B37B288ED}"/>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18750" t="-118750" r="-118750" b="-118750"/>
          <a:stretch>
            <a:fillRect/>
          </a:stretch>
        </p:blipFill>
        <p:spPr>
          <a:xfrm>
            <a:off x="100650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80826"/>
    </mc:Choice>
    <mc:Fallback>
      <p:transition spd="slow" advTm="80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5400"/>
            <a:ext cx="12204065" cy="6858190"/>
            <a:chOff x="0" y="0"/>
            <a:chExt cx="12204065" cy="6858190"/>
          </a:xfrm>
        </p:grpSpPr>
        <p:pic>
          <p:nvPicPr>
            <p:cNvPr id="3" name="object 3"/>
            <p:cNvPicPr/>
            <p:nvPr/>
          </p:nvPicPr>
          <p:blipFill>
            <a:blip r:embed="rId2">
              <a:extLst>
                <a:ext uri="{28A0092B-C50C-407E-A947-70E740481C1C}">
                  <a14:useLocalDpi xmlns:a14="http://schemas.microsoft.com/office/drawing/2010/main" val="0"/>
                </a:ext>
              </a:extLst>
            </a:blip>
            <a:srcRect/>
            <a:stretch/>
          </p:blipFill>
          <p:spPr>
            <a:xfrm>
              <a:off x="0" y="0"/>
              <a:ext cx="5148008" cy="5624325"/>
            </a:xfrm>
            <a:prstGeom prst="rect">
              <a:avLst/>
            </a:prstGeom>
          </p:spPr>
        </p:pic>
        <p:sp>
          <p:nvSpPr>
            <p:cNvPr id="4" name="object 4"/>
            <p:cNvSpPr/>
            <p:nvPr/>
          </p:nvSpPr>
          <p:spPr>
            <a:xfrm>
              <a:off x="0" y="5721540"/>
              <a:ext cx="12204065" cy="1136650"/>
            </a:xfrm>
            <a:custGeom>
              <a:avLst/>
              <a:gdLst/>
              <a:ahLst/>
              <a:cxnLst/>
              <a:rect l="l" t="t" r="r" b="b"/>
              <a:pathLst>
                <a:path w="12204065" h="1136650">
                  <a:moveTo>
                    <a:pt x="12203988" y="0"/>
                  </a:moveTo>
                  <a:lnTo>
                    <a:pt x="0" y="0"/>
                  </a:lnTo>
                  <a:lnTo>
                    <a:pt x="0" y="1136459"/>
                  </a:lnTo>
                  <a:lnTo>
                    <a:pt x="12203988" y="1136459"/>
                  </a:lnTo>
                  <a:lnTo>
                    <a:pt x="12203988" y="0"/>
                  </a:lnTo>
                  <a:close/>
                </a:path>
              </a:pathLst>
            </a:custGeom>
            <a:solidFill>
              <a:srgbClr val="002436"/>
            </a:solidFill>
          </p:spPr>
          <p:txBody>
            <a:bodyPr wrap="square" lIns="0" tIns="0" rIns="0" bIns="0" rtlCol="0"/>
            <a:lstStyle/>
            <a:p>
              <a:endParaRPr dirty="0"/>
            </a:p>
          </p:txBody>
        </p:sp>
        <p:sp>
          <p:nvSpPr>
            <p:cNvPr id="5" name="object 5"/>
            <p:cNvSpPr/>
            <p:nvPr/>
          </p:nvSpPr>
          <p:spPr>
            <a:xfrm>
              <a:off x="324001" y="6161771"/>
              <a:ext cx="481330" cy="481330"/>
            </a:xfrm>
            <a:custGeom>
              <a:avLst/>
              <a:gdLst/>
              <a:ahLst/>
              <a:cxnLst/>
              <a:rect l="l" t="t" r="r" b="b"/>
              <a:pathLst>
                <a:path w="481330" h="481329">
                  <a:moveTo>
                    <a:pt x="240525" y="0"/>
                  </a:moveTo>
                  <a:lnTo>
                    <a:pt x="192050" y="4887"/>
                  </a:lnTo>
                  <a:lnTo>
                    <a:pt x="146900" y="18903"/>
                  </a:lnTo>
                  <a:lnTo>
                    <a:pt x="106043" y="41081"/>
                  </a:lnTo>
                  <a:lnTo>
                    <a:pt x="70446" y="70453"/>
                  </a:lnTo>
                  <a:lnTo>
                    <a:pt x="41077" y="106052"/>
                  </a:lnTo>
                  <a:lnTo>
                    <a:pt x="18901" y="146911"/>
                  </a:lnTo>
                  <a:lnTo>
                    <a:pt x="4886" y="192062"/>
                  </a:lnTo>
                  <a:lnTo>
                    <a:pt x="0" y="240537"/>
                  </a:lnTo>
                  <a:lnTo>
                    <a:pt x="4886" y="289013"/>
                  </a:lnTo>
                  <a:lnTo>
                    <a:pt x="18901" y="334164"/>
                  </a:lnTo>
                  <a:lnTo>
                    <a:pt x="41077" y="375023"/>
                  </a:lnTo>
                  <a:lnTo>
                    <a:pt x="70446" y="410622"/>
                  </a:lnTo>
                  <a:lnTo>
                    <a:pt x="106043" y="439994"/>
                  </a:lnTo>
                  <a:lnTo>
                    <a:pt x="146900" y="462172"/>
                  </a:lnTo>
                  <a:lnTo>
                    <a:pt x="192050" y="476188"/>
                  </a:lnTo>
                  <a:lnTo>
                    <a:pt x="240525" y="481075"/>
                  </a:lnTo>
                  <a:lnTo>
                    <a:pt x="289004" y="476188"/>
                  </a:lnTo>
                  <a:lnTo>
                    <a:pt x="334157" y="462172"/>
                  </a:lnTo>
                  <a:lnTo>
                    <a:pt x="375016" y="439994"/>
                  </a:lnTo>
                  <a:lnTo>
                    <a:pt x="410614" y="410622"/>
                  </a:lnTo>
                  <a:lnTo>
                    <a:pt x="439985" y="375023"/>
                  </a:lnTo>
                  <a:lnTo>
                    <a:pt x="462161" y="334164"/>
                  </a:lnTo>
                  <a:lnTo>
                    <a:pt x="476176" y="289013"/>
                  </a:lnTo>
                  <a:lnTo>
                    <a:pt x="481063" y="240537"/>
                  </a:lnTo>
                  <a:lnTo>
                    <a:pt x="476176" y="192062"/>
                  </a:lnTo>
                  <a:lnTo>
                    <a:pt x="462161" y="146911"/>
                  </a:lnTo>
                  <a:lnTo>
                    <a:pt x="439985" y="106052"/>
                  </a:lnTo>
                  <a:lnTo>
                    <a:pt x="410614" y="70453"/>
                  </a:lnTo>
                  <a:lnTo>
                    <a:pt x="375016" y="41081"/>
                  </a:lnTo>
                  <a:lnTo>
                    <a:pt x="334157" y="18903"/>
                  </a:lnTo>
                  <a:lnTo>
                    <a:pt x="289004" y="4887"/>
                  </a:lnTo>
                  <a:lnTo>
                    <a:pt x="240525" y="0"/>
                  </a:lnTo>
                  <a:close/>
                </a:path>
              </a:pathLst>
            </a:custGeom>
            <a:solidFill>
              <a:srgbClr val="00AD87"/>
            </a:solidFill>
          </p:spPr>
          <p:txBody>
            <a:bodyPr wrap="square" lIns="0" tIns="0" rIns="0" bIns="0" rtlCol="0"/>
            <a:lstStyle/>
            <a:p>
              <a:endParaRPr/>
            </a:p>
          </p:txBody>
        </p:sp>
        <p:sp>
          <p:nvSpPr>
            <p:cNvPr id="6" name="object 6"/>
            <p:cNvSpPr/>
            <p:nvPr/>
          </p:nvSpPr>
          <p:spPr>
            <a:xfrm>
              <a:off x="1098047" y="6160163"/>
              <a:ext cx="361315" cy="361315"/>
            </a:xfrm>
            <a:custGeom>
              <a:avLst/>
              <a:gdLst/>
              <a:ahLst/>
              <a:cxnLst/>
              <a:rect l="l" t="t" r="r" b="b"/>
              <a:pathLst>
                <a:path w="361315" h="361315">
                  <a:moveTo>
                    <a:pt x="180390" y="0"/>
                  </a:moveTo>
                  <a:lnTo>
                    <a:pt x="132434" y="6444"/>
                  </a:lnTo>
                  <a:lnTo>
                    <a:pt x="89342" y="24630"/>
                  </a:lnTo>
                  <a:lnTo>
                    <a:pt x="52833" y="52839"/>
                  </a:lnTo>
                  <a:lnTo>
                    <a:pt x="24627" y="89351"/>
                  </a:lnTo>
                  <a:lnTo>
                    <a:pt x="6443" y="132446"/>
                  </a:lnTo>
                  <a:lnTo>
                    <a:pt x="0" y="180403"/>
                  </a:lnTo>
                  <a:lnTo>
                    <a:pt x="6443" y="228360"/>
                  </a:lnTo>
                  <a:lnTo>
                    <a:pt x="24627" y="271455"/>
                  </a:lnTo>
                  <a:lnTo>
                    <a:pt x="52833" y="307967"/>
                  </a:lnTo>
                  <a:lnTo>
                    <a:pt x="89342" y="336176"/>
                  </a:lnTo>
                  <a:lnTo>
                    <a:pt x="132434" y="354362"/>
                  </a:lnTo>
                  <a:lnTo>
                    <a:pt x="180390" y="360807"/>
                  </a:lnTo>
                  <a:lnTo>
                    <a:pt x="228348" y="354362"/>
                  </a:lnTo>
                  <a:lnTo>
                    <a:pt x="271442" y="336176"/>
                  </a:lnTo>
                  <a:lnTo>
                    <a:pt x="307954" y="307967"/>
                  </a:lnTo>
                  <a:lnTo>
                    <a:pt x="336163" y="271455"/>
                  </a:lnTo>
                  <a:lnTo>
                    <a:pt x="354349" y="228360"/>
                  </a:lnTo>
                  <a:lnTo>
                    <a:pt x="360794" y="180403"/>
                  </a:lnTo>
                  <a:lnTo>
                    <a:pt x="354349" y="132446"/>
                  </a:lnTo>
                  <a:lnTo>
                    <a:pt x="336163" y="89351"/>
                  </a:lnTo>
                  <a:lnTo>
                    <a:pt x="307954" y="52839"/>
                  </a:lnTo>
                  <a:lnTo>
                    <a:pt x="271442" y="24630"/>
                  </a:lnTo>
                  <a:lnTo>
                    <a:pt x="228348" y="6444"/>
                  </a:lnTo>
                  <a:lnTo>
                    <a:pt x="180390" y="0"/>
                  </a:lnTo>
                  <a:close/>
                </a:path>
              </a:pathLst>
            </a:custGeom>
            <a:solidFill>
              <a:srgbClr val="00B7DF"/>
            </a:solidFill>
          </p:spPr>
          <p:txBody>
            <a:bodyPr wrap="square" lIns="0" tIns="0" rIns="0" bIns="0" rtlCol="0"/>
            <a:lstStyle/>
            <a:p>
              <a:endParaRPr/>
            </a:p>
          </p:txBody>
        </p:sp>
        <p:sp>
          <p:nvSpPr>
            <p:cNvPr id="9" name="object 9"/>
            <p:cNvSpPr/>
            <p:nvPr/>
          </p:nvSpPr>
          <p:spPr>
            <a:xfrm>
              <a:off x="10705630" y="5843943"/>
              <a:ext cx="452755" cy="334010"/>
            </a:xfrm>
            <a:custGeom>
              <a:avLst/>
              <a:gdLst/>
              <a:ahLst/>
              <a:cxnLst/>
              <a:rect l="l" t="t" r="r" b="b"/>
              <a:pathLst>
                <a:path w="452754" h="334010">
                  <a:moveTo>
                    <a:pt x="52082" y="307492"/>
                  </a:moveTo>
                  <a:lnTo>
                    <a:pt x="50038" y="297357"/>
                  </a:lnTo>
                  <a:lnTo>
                    <a:pt x="44450" y="289077"/>
                  </a:lnTo>
                  <a:lnTo>
                    <a:pt x="36169" y="283489"/>
                  </a:lnTo>
                  <a:lnTo>
                    <a:pt x="26035" y="281444"/>
                  </a:lnTo>
                  <a:lnTo>
                    <a:pt x="15900" y="283489"/>
                  </a:lnTo>
                  <a:lnTo>
                    <a:pt x="7620" y="289077"/>
                  </a:lnTo>
                  <a:lnTo>
                    <a:pt x="2044" y="297357"/>
                  </a:lnTo>
                  <a:lnTo>
                    <a:pt x="0" y="307492"/>
                  </a:lnTo>
                  <a:lnTo>
                    <a:pt x="2044" y="317627"/>
                  </a:lnTo>
                  <a:lnTo>
                    <a:pt x="7620" y="325907"/>
                  </a:lnTo>
                  <a:lnTo>
                    <a:pt x="15900" y="331495"/>
                  </a:lnTo>
                  <a:lnTo>
                    <a:pt x="26035" y="333540"/>
                  </a:lnTo>
                  <a:lnTo>
                    <a:pt x="36169" y="331495"/>
                  </a:lnTo>
                  <a:lnTo>
                    <a:pt x="44450" y="325907"/>
                  </a:lnTo>
                  <a:lnTo>
                    <a:pt x="50038" y="317627"/>
                  </a:lnTo>
                  <a:lnTo>
                    <a:pt x="52082" y="307492"/>
                  </a:lnTo>
                  <a:close/>
                </a:path>
                <a:path w="452754" h="334010">
                  <a:moveTo>
                    <a:pt x="303631" y="139941"/>
                  </a:moveTo>
                  <a:lnTo>
                    <a:pt x="299986" y="121881"/>
                  </a:lnTo>
                  <a:lnTo>
                    <a:pt x="290042" y="107124"/>
                  </a:lnTo>
                  <a:lnTo>
                    <a:pt x="275285" y="97180"/>
                  </a:lnTo>
                  <a:lnTo>
                    <a:pt x="257225" y="93535"/>
                  </a:lnTo>
                  <a:lnTo>
                    <a:pt x="239153" y="97180"/>
                  </a:lnTo>
                  <a:lnTo>
                    <a:pt x="224396" y="107124"/>
                  </a:lnTo>
                  <a:lnTo>
                    <a:pt x="214452" y="121881"/>
                  </a:lnTo>
                  <a:lnTo>
                    <a:pt x="210807" y="139941"/>
                  </a:lnTo>
                  <a:lnTo>
                    <a:pt x="214452" y="158000"/>
                  </a:lnTo>
                  <a:lnTo>
                    <a:pt x="224396" y="172758"/>
                  </a:lnTo>
                  <a:lnTo>
                    <a:pt x="239153" y="182702"/>
                  </a:lnTo>
                  <a:lnTo>
                    <a:pt x="257225" y="186347"/>
                  </a:lnTo>
                  <a:lnTo>
                    <a:pt x="275285" y="182702"/>
                  </a:lnTo>
                  <a:lnTo>
                    <a:pt x="290042" y="172758"/>
                  </a:lnTo>
                  <a:lnTo>
                    <a:pt x="299986" y="158000"/>
                  </a:lnTo>
                  <a:lnTo>
                    <a:pt x="303631" y="139941"/>
                  </a:lnTo>
                  <a:close/>
                </a:path>
                <a:path w="452754" h="334010">
                  <a:moveTo>
                    <a:pt x="429082" y="26047"/>
                  </a:moveTo>
                  <a:lnTo>
                    <a:pt x="427037" y="15913"/>
                  </a:lnTo>
                  <a:lnTo>
                    <a:pt x="421462" y="7632"/>
                  </a:lnTo>
                  <a:lnTo>
                    <a:pt x="413181" y="2044"/>
                  </a:lnTo>
                  <a:lnTo>
                    <a:pt x="403034" y="0"/>
                  </a:lnTo>
                  <a:lnTo>
                    <a:pt x="392899" y="2044"/>
                  </a:lnTo>
                  <a:lnTo>
                    <a:pt x="384632" y="7632"/>
                  </a:lnTo>
                  <a:lnTo>
                    <a:pt x="379044" y="15913"/>
                  </a:lnTo>
                  <a:lnTo>
                    <a:pt x="376999" y="26047"/>
                  </a:lnTo>
                  <a:lnTo>
                    <a:pt x="379044" y="36195"/>
                  </a:lnTo>
                  <a:lnTo>
                    <a:pt x="384632" y="44475"/>
                  </a:lnTo>
                  <a:lnTo>
                    <a:pt x="392899" y="50050"/>
                  </a:lnTo>
                  <a:lnTo>
                    <a:pt x="403034" y="52095"/>
                  </a:lnTo>
                  <a:lnTo>
                    <a:pt x="413181" y="50050"/>
                  </a:lnTo>
                  <a:lnTo>
                    <a:pt x="421462" y="44475"/>
                  </a:lnTo>
                  <a:lnTo>
                    <a:pt x="427037" y="36195"/>
                  </a:lnTo>
                  <a:lnTo>
                    <a:pt x="429082" y="26047"/>
                  </a:lnTo>
                  <a:close/>
                </a:path>
                <a:path w="452754" h="334010">
                  <a:moveTo>
                    <a:pt x="452183" y="178854"/>
                  </a:moveTo>
                  <a:lnTo>
                    <a:pt x="450138" y="168706"/>
                  </a:lnTo>
                  <a:lnTo>
                    <a:pt x="444563" y="160426"/>
                  </a:lnTo>
                  <a:lnTo>
                    <a:pt x="436283" y="154851"/>
                  </a:lnTo>
                  <a:lnTo>
                    <a:pt x="426135" y="152806"/>
                  </a:lnTo>
                  <a:lnTo>
                    <a:pt x="416013" y="154851"/>
                  </a:lnTo>
                  <a:lnTo>
                    <a:pt x="407733" y="160426"/>
                  </a:lnTo>
                  <a:lnTo>
                    <a:pt x="402158" y="168706"/>
                  </a:lnTo>
                  <a:lnTo>
                    <a:pt x="400100" y="178854"/>
                  </a:lnTo>
                  <a:lnTo>
                    <a:pt x="402158" y="188988"/>
                  </a:lnTo>
                  <a:lnTo>
                    <a:pt x="407733" y="197269"/>
                  </a:lnTo>
                  <a:lnTo>
                    <a:pt x="416013" y="202844"/>
                  </a:lnTo>
                  <a:lnTo>
                    <a:pt x="426135" y="204901"/>
                  </a:lnTo>
                  <a:lnTo>
                    <a:pt x="436283" y="202844"/>
                  </a:lnTo>
                  <a:lnTo>
                    <a:pt x="444563" y="197269"/>
                  </a:lnTo>
                  <a:lnTo>
                    <a:pt x="450138" y="188988"/>
                  </a:lnTo>
                  <a:lnTo>
                    <a:pt x="452183" y="178854"/>
                  </a:lnTo>
                  <a:close/>
                </a:path>
              </a:pathLst>
            </a:custGeom>
            <a:solidFill>
              <a:srgbClr val="00AD87"/>
            </a:solidFill>
          </p:spPr>
          <p:txBody>
            <a:bodyPr wrap="square" lIns="0" tIns="0" rIns="0" bIns="0" rtlCol="0"/>
            <a:lstStyle/>
            <a:p>
              <a:endParaRPr/>
            </a:p>
          </p:txBody>
        </p:sp>
        <p:sp>
          <p:nvSpPr>
            <p:cNvPr id="10" name="object 10"/>
            <p:cNvSpPr/>
            <p:nvPr/>
          </p:nvSpPr>
          <p:spPr>
            <a:xfrm>
              <a:off x="10674005" y="6242048"/>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AC8A"/>
            </a:solidFill>
          </p:spPr>
          <p:txBody>
            <a:bodyPr wrap="square" lIns="0" tIns="0" rIns="0" bIns="0" rtlCol="0"/>
            <a:lstStyle/>
            <a:p>
              <a:endParaRPr/>
            </a:p>
          </p:txBody>
        </p:sp>
        <p:sp>
          <p:nvSpPr>
            <p:cNvPr id="11" name="object 11"/>
            <p:cNvSpPr/>
            <p:nvPr/>
          </p:nvSpPr>
          <p:spPr>
            <a:xfrm>
              <a:off x="11330470" y="5880696"/>
              <a:ext cx="298450" cy="297180"/>
            </a:xfrm>
            <a:custGeom>
              <a:avLst/>
              <a:gdLst/>
              <a:ahLst/>
              <a:cxnLst/>
              <a:rect l="l" t="t" r="r" b="b"/>
              <a:pathLst>
                <a:path w="298450" h="297179">
                  <a:moveTo>
                    <a:pt x="52082" y="26047"/>
                  </a:moveTo>
                  <a:lnTo>
                    <a:pt x="50038" y="15913"/>
                  </a:lnTo>
                  <a:lnTo>
                    <a:pt x="44450" y="7632"/>
                  </a:lnTo>
                  <a:lnTo>
                    <a:pt x="36169"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69" y="50050"/>
                  </a:lnTo>
                  <a:lnTo>
                    <a:pt x="44450" y="44475"/>
                  </a:lnTo>
                  <a:lnTo>
                    <a:pt x="50038" y="36195"/>
                  </a:lnTo>
                  <a:lnTo>
                    <a:pt x="52082" y="26047"/>
                  </a:lnTo>
                  <a:close/>
                </a:path>
                <a:path w="298450" h="297179">
                  <a:moveTo>
                    <a:pt x="298348" y="270738"/>
                  </a:moveTo>
                  <a:lnTo>
                    <a:pt x="296303" y="260604"/>
                  </a:lnTo>
                  <a:lnTo>
                    <a:pt x="290715" y="252323"/>
                  </a:lnTo>
                  <a:lnTo>
                    <a:pt x="282435" y="246735"/>
                  </a:lnTo>
                  <a:lnTo>
                    <a:pt x="272300" y="244690"/>
                  </a:lnTo>
                  <a:lnTo>
                    <a:pt x="262166" y="246735"/>
                  </a:lnTo>
                  <a:lnTo>
                    <a:pt x="253885" y="252323"/>
                  </a:lnTo>
                  <a:lnTo>
                    <a:pt x="248310" y="260604"/>
                  </a:lnTo>
                  <a:lnTo>
                    <a:pt x="246265" y="270738"/>
                  </a:lnTo>
                  <a:lnTo>
                    <a:pt x="248310" y="280873"/>
                  </a:lnTo>
                  <a:lnTo>
                    <a:pt x="253885" y="289153"/>
                  </a:lnTo>
                  <a:lnTo>
                    <a:pt x="262166" y="294741"/>
                  </a:lnTo>
                  <a:lnTo>
                    <a:pt x="272300" y="296786"/>
                  </a:lnTo>
                  <a:lnTo>
                    <a:pt x="282435" y="294741"/>
                  </a:lnTo>
                  <a:lnTo>
                    <a:pt x="290715" y="289153"/>
                  </a:lnTo>
                  <a:lnTo>
                    <a:pt x="296303" y="280873"/>
                  </a:lnTo>
                  <a:lnTo>
                    <a:pt x="298348" y="270738"/>
                  </a:lnTo>
                  <a:close/>
                </a:path>
              </a:pathLst>
            </a:custGeom>
            <a:solidFill>
              <a:srgbClr val="00AD87"/>
            </a:solidFill>
          </p:spPr>
          <p:txBody>
            <a:bodyPr wrap="square" lIns="0" tIns="0" rIns="0" bIns="0" rtlCol="0"/>
            <a:lstStyle/>
            <a:p>
              <a:endParaRPr/>
            </a:p>
          </p:txBody>
        </p:sp>
        <p:sp>
          <p:nvSpPr>
            <p:cNvPr id="12" name="object 12"/>
            <p:cNvSpPr/>
            <p:nvPr/>
          </p:nvSpPr>
          <p:spPr>
            <a:xfrm>
              <a:off x="11200781" y="5846314"/>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B7DF"/>
            </a:solidFill>
          </p:spPr>
          <p:txBody>
            <a:bodyPr wrap="square" lIns="0" tIns="0" rIns="0" bIns="0" rtlCol="0"/>
            <a:lstStyle/>
            <a:p>
              <a:endParaRPr/>
            </a:p>
          </p:txBody>
        </p:sp>
        <p:sp>
          <p:nvSpPr>
            <p:cNvPr id="13" name="object 13"/>
            <p:cNvSpPr/>
            <p:nvPr/>
          </p:nvSpPr>
          <p:spPr>
            <a:xfrm>
              <a:off x="10764177" y="6019901"/>
              <a:ext cx="900430" cy="288290"/>
            </a:xfrm>
            <a:custGeom>
              <a:avLst/>
              <a:gdLst/>
              <a:ahLst/>
              <a:cxnLst/>
              <a:rect l="l" t="t" r="r" b="b"/>
              <a:pathLst>
                <a:path w="900429" h="288289">
                  <a:moveTo>
                    <a:pt x="52082" y="26047"/>
                  </a:moveTo>
                  <a:lnTo>
                    <a:pt x="50025" y="15913"/>
                  </a:lnTo>
                  <a:lnTo>
                    <a:pt x="44450" y="7632"/>
                  </a:lnTo>
                  <a:lnTo>
                    <a:pt x="36169" y="2044"/>
                  </a:lnTo>
                  <a:lnTo>
                    <a:pt x="26035" y="0"/>
                  </a:lnTo>
                  <a:lnTo>
                    <a:pt x="15900" y="2044"/>
                  </a:lnTo>
                  <a:lnTo>
                    <a:pt x="7620" y="7632"/>
                  </a:lnTo>
                  <a:lnTo>
                    <a:pt x="2044" y="15913"/>
                  </a:lnTo>
                  <a:lnTo>
                    <a:pt x="0" y="26047"/>
                  </a:lnTo>
                  <a:lnTo>
                    <a:pt x="2044" y="36195"/>
                  </a:lnTo>
                  <a:lnTo>
                    <a:pt x="7620" y="44475"/>
                  </a:lnTo>
                  <a:lnTo>
                    <a:pt x="15900" y="50050"/>
                  </a:lnTo>
                  <a:lnTo>
                    <a:pt x="26035" y="52095"/>
                  </a:lnTo>
                  <a:lnTo>
                    <a:pt x="36169" y="50050"/>
                  </a:lnTo>
                  <a:lnTo>
                    <a:pt x="44450" y="44475"/>
                  </a:lnTo>
                  <a:lnTo>
                    <a:pt x="50025" y="36195"/>
                  </a:lnTo>
                  <a:lnTo>
                    <a:pt x="52082" y="26047"/>
                  </a:lnTo>
                  <a:close/>
                </a:path>
                <a:path w="900429" h="288289">
                  <a:moveTo>
                    <a:pt x="899820" y="262026"/>
                  </a:moveTo>
                  <a:lnTo>
                    <a:pt x="897775" y="251891"/>
                  </a:lnTo>
                  <a:lnTo>
                    <a:pt x="892187" y="243611"/>
                  </a:lnTo>
                  <a:lnTo>
                    <a:pt x="883907" y="238023"/>
                  </a:lnTo>
                  <a:lnTo>
                    <a:pt x="873772" y="235978"/>
                  </a:lnTo>
                  <a:lnTo>
                    <a:pt x="863638" y="238023"/>
                  </a:lnTo>
                  <a:lnTo>
                    <a:pt x="855357" y="243611"/>
                  </a:lnTo>
                  <a:lnTo>
                    <a:pt x="849782" y="251891"/>
                  </a:lnTo>
                  <a:lnTo>
                    <a:pt x="847737" y="262026"/>
                  </a:lnTo>
                  <a:lnTo>
                    <a:pt x="849782" y="272173"/>
                  </a:lnTo>
                  <a:lnTo>
                    <a:pt x="855357" y="280441"/>
                  </a:lnTo>
                  <a:lnTo>
                    <a:pt x="863638" y="286029"/>
                  </a:lnTo>
                  <a:lnTo>
                    <a:pt x="873772" y="288074"/>
                  </a:lnTo>
                  <a:lnTo>
                    <a:pt x="883907" y="286029"/>
                  </a:lnTo>
                  <a:lnTo>
                    <a:pt x="892187" y="280441"/>
                  </a:lnTo>
                  <a:lnTo>
                    <a:pt x="897775" y="272173"/>
                  </a:lnTo>
                  <a:lnTo>
                    <a:pt x="899820" y="262026"/>
                  </a:lnTo>
                  <a:close/>
                </a:path>
              </a:pathLst>
            </a:custGeom>
            <a:solidFill>
              <a:srgbClr val="0082A6"/>
            </a:solidFill>
          </p:spPr>
          <p:txBody>
            <a:bodyPr wrap="square" lIns="0" tIns="0" rIns="0" bIns="0" rtlCol="0"/>
            <a:lstStyle/>
            <a:p>
              <a:endParaRPr/>
            </a:p>
          </p:txBody>
        </p:sp>
        <p:sp>
          <p:nvSpPr>
            <p:cNvPr id="14" name="object 14"/>
            <p:cNvSpPr/>
            <p:nvPr/>
          </p:nvSpPr>
          <p:spPr>
            <a:xfrm>
              <a:off x="11023295" y="6007823"/>
              <a:ext cx="546735" cy="101600"/>
            </a:xfrm>
            <a:custGeom>
              <a:avLst/>
              <a:gdLst/>
              <a:ahLst/>
              <a:cxnLst/>
              <a:rect l="l" t="t" r="r" b="b"/>
              <a:pathLst>
                <a:path w="546734" h="101600">
                  <a:moveTo>
                    <a:pt x="52082" y="26047"/>
                  </a:moveTo>
                  <a:lnTo>
                    <a:pt x="50038" y="15913"/>
                  </a:lnTo>
                  <a:lnTo>
                    <a:pt x="44462" y="7632"/>
                  </a:lnTo>
                  <a:lnTo>
                    <a:pt x="36182"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82" y="50050"/>
                  </a:lnTo>
                  <a:lnTo>
                    <a:pt x="44462" y="44475"/>
                  </a:lnTo>
                  <a:lnTo>
                    <a:pt x="50038" y="36195"/>
                  </a:lnTo>
                  <a:lnTo>
                    <a:pt x="52082" y="26047"/>
                  </a:lnTo>
                  <a:close/>
                </a:path>
                <a:path w="546734" h="101600">
                  <a:moveTo>
                    <a:pt x="370814" y="75412"/>
                  </a:moveTo>
                  <a:lnTo>
                    <a:pt x="368757" y="65265"/>
                  </a:lnTo>
                  <a:lnTo>
                    <a:pt x="363181" y="56984"/>
                  </a:lnTo>
                  <a:lnTo>
                    <a:pt x="354901" y="51409"/>
                  </a:lnTo>
                  <a:lnTo>
                    <a:pt x="344766" y="49364"/>
                  </a:lnTo>
                  <a:lnTo>
                    <a:pt x="334632" y="51409"/>
                  </a:lnTo>
                  <a:lnTo>
                    <a:pt x="326351" y="56984"/>
                  </a:lnTo>
                  <a:lnTo>
                    <a:pt x="320776" y="65265"/>
                  </a:lnTo>
                  <a:lnTo>
                    <a:pt x="318731" y="75412"/>
                  </a:lnTo>
                  <a:lnTo>
                    <a:pt x="320776" y="85547"/>
                  </a:lnTo>
                  <a:lnTo>
                    <a:pt x="326351" y="93827"/>
                  </a:lnTo>
                  <a:lnTo>
                    <a:pt x="334632" y="99415"/>
                  </a:lnTo>
                  <a:lnTo>
                    <a:pt x="344766" y="101460"/>
                  </a:lnTo>
                  <a:lnTo>
                    <a:pt x="354901" y="99415"/>
                  </a:lnTo>
                  <a:lnTo>
                    <a:pt x="363181" y="93827"/>
                  </a:lnTo>
                  <a:lnTo>
                    <a:pt x="368757" y="85547"/>
                  </a:lnTo>
                  <a:lnTo>
                    <a:pt x="370814" y="75412"/>
                  </a:lnTo>
                  <a:close/>
                </a:path>
                <a:path w="546734" h="101600">
                  <a:moveTo>
                    <a:pt x="546188" y="41008"/>
                  </a:moveTo>
                  <a:lnTo>
                    <a:pt x="544144" y="30873"/>
                  </a:lnTo>
                  <a:lnTo>
                    <a:pt x="538556" y="22593"/>
                  </a:lnTo>
                  <a:lnTo>
                    <a:pt x="530275" y="17005"/>
                  </a:lnTo>
                  <a:lnTo>
                    <a:pt x="520141" y="14960"/>
                  </a:lnTo>
                  <a:lnTo>
                    <a:pt x="510006" y="17005"/>
                  </a:lnTo>
                  <a:lnTo>
                    <a:pt x="501726" y="22593"/>
                  </a:lnTo>
                  <a:lnTo>
                    <a:pt x="496150" y="30873"/>
                  </a:lnTo>
                  <a:lnTo>
                    <a:pt x="494106" y="41008"/>
                  </a:lnTo>
                  <a:lnTo>
                    <a:pt x="496150" y="51155"/>
                  </a:lnTo>
                  <a:lnTo>
                    <a:pt x="501726" y="59436"/>
                  </a:lnTo>
                  <a:lnTo>
                    <a:pt x="510006" y="65011"/>
                  </a:lnTo>
                  <a:lnTo>
                    <a:pt x="520141" y="67056"/>
                  </a:lnTo>
                  <a:lnTo>
                    <a:pt x="530275" y="65011"/>
                  </a:lnTo>
                  <a:lnTo>
                    <a:pt x="538556" y="59436"/>
                  </a:lnTo>
                  <a:lnTo>
                    <a:pt x="544144" y="51155"/>
                  </a:lnTo>
                  <a:lnTo>
                    <a:pt x="546188" y="41008"/>
                  </a:lnTo>
                  <a:close/>
                </a:path>
              </a:pathLst>
            </a:custGeom>
            <a:solidFill>
              <a:srgbClr val="00676D"/>
            </a:solidFill>
          </p:spPr>
          <p:txBody>
            <a:bodyPr wrap="square" lIns="0" tIns="0" rIns="0" bIns="0" rtlCol="0"/>
            <a:lstStyle/>
            <a:p>
              <a:endParaRPr/>
            </a:p>
          </p:txBody>
        </p:sp>
        <p:sp>
          <p:nvSpPr>
            <p:cNvPr id="15" name="object 15"/>
            <p:cNvSpPr/>
            <p:nvPr/>
          </p:nvSpPr>
          <p:spPr>
            <a:xfrm>
              <a:off x="10952416" y="6019901"/>
              <a:ext cx="497840" cy="146685"/>
            </a:xfrm>
            <a:custGeom>
              <a:avLst/>
              <a:gdLst/>
              <a:ahLst/>
              <a:cxnLst/>
              <a:rect l="l" t="t" r="r" b="b"/>
              <a:pathLst>
                <a:path w="497840" h="146685">
                  <a:moveTo>
                    <a:pt x="52082" y="63334"/>
                  </a:moveTo>
                  <a:lnTo>
                    <a:pt x="50038" y="53187"/>
                  </a:lnTo>
                  <a:lnTo>
                    <a:pt x="44450" y="44907"/>
                  </a:lnTo>
                  <a:lnTo>
                    <a:pt x="36169" y="39331"/>
                  </a:lnTo>
                  <a:lnTo>
                    <a:pt x="26035" y="37287"/>
                  </a:lnTo>
                  <a:lnTo>
                    <a:pt x="15900" y="39331"/>
                  </a:lnTo>
                  <a:lnTo>
                    <a:pt x="7620" y="44907"/>
                  </a:lnTo>
                  <a:lnTo>
                    <a:pt x="2044" y="53187"/>
                  </a:lnTo>
                  <a:lnTo>
                    <a:pt x="0" y="63334"/>
                  </a:lnTo>
                  <a:lnTo>
                    <a:pt x="2044" y="73469"/>
                  </a:lnTo>
                  <a:lnTo>
                    <a:pt x="7620" y="81749"/>
                  </a:lnTo>
                  <a:lnTo>
                    <a:pt x="15900" y="87337"/>
                  </a:lnTo>
                  <a:lnTo>
                    <a:pt x="26035" y="89382"/>
                  </a:lnTo>
                  <a:lnTo>
                    <a:pt x="36169" y="87337"/>
                  </a:lnTo>
                  <a:lnTo>
                    <a:pt x="44450" y="81749"/>
                  </a:lnTo>
                  <a:lnTo>
                    <a:pt x="50038" y="73469"/>
                  </a:lnTo>
                  <a:lnTo>
                    <a:pt x="52082" y="63334"/>
                  </a:lnTo>
                  <a:close/>
                </a:path>
                <a:path w="497840" h="146685">
                  <a:moveTo>
                    <a:pt x="368884" y="26047"/>
                  </a:moveTo>
                  <a:lnTo>
                    <a:pt x="366839" y="15913"/>
                  </a:lnTo>
                  <a:lnTo>
                    <a:pt x="361264" y="7632"/>
                  </a:lnTo>
                  <a:lnTo>
                    <a:pt x="352983" y="2044"/>
                  </a:lnTo>
                  <a:lnTo>
                    <a:pt x="342836" y="0"/>
                  </a:lnTo>
                  <a:lnTo>
                    <a:pt x="332701" y="2044"/>
                  </a:lnTo>
                  <a:lnTo>
                    <a:pt x="324434" y="7632"/>
                  </a:lnTo>
                  <a:lnTo>
                    <a:pt x="318846" y="15913"/>
                  </a:lnTo>
                  <a:lnTo>
                    <a:pt x="316801" y="26047"/>
                  </a:lnTo>
                  <a:lnTo>
                    <a:pt x="318846" y="36195"/>
                  </a:lnTo>
                  <a:lnTo>
                    <a:pt x="324434" y="44475"/>
                  </a:lnTo>
                  <a:lnTo>
                    <a:pt x="332701" y="50050"/>
                  </a:lnTo>
                  <a:lnTo>
                    <a:pt x="342836" y="52095"/>
                  </a:lnTo>
                  <a:lnTo>
                    <a:pt x="352983" y="50050"/>
                  </a:lnTo>
                  <a:lnTo>
                    <a:pt x="361264" y="44475"/>
                  </a:lnTo>
                  <a:lnTo>
                    <a:pt x="366839" y="36195"/>
                  </a:lnTo>
                  <a:lnTo>
                    <a:pt x="368884" y="26047"/>
                  </a:lnTo>
                  <a:close/>
                </a:path>
                <a:path w="497840" h="146685">
                  <a:moveTo>
                    <a:pt x="497535" y="120561"/>
                  </a:moveTo>
                  <a:lnTo>
                    <a:pt x="495490" y="110426"/>
                  </a:lnTo>
                  <a:lnTo>
                    <a:pt x="489902" y="102146"/>
                  </a:lnTo>
                  <a:lnTo>
                    <a:pt x="481622" y="96570"/>
                  </a:lnTo>
                  <a:lnTo>
                    <a:pt x="471487" y="94513"/>
                  </a:lnTo>
                  <a:lnTo>
                    <a:pt x="461352" y="96570"/>
                  </a:lnTo>
                  <a:lnTo>
                    <a:pt x="453072" y="102146"/>
                  </a:lnTo>
                  <a:lnTo>
                    <a:pt x="447497" y="110426"/>
                  </a:lnTo>
                  <a:lnTo>
                    <a:pt x="445452" y="120561"/>
                  </a:lnTo>
                  <a:lnTo>
                    <a:pt x="447497" y="130708"/>
                  </a:lnTo>
                  <a:lnTo>
                    <a:pt x="453072" y="138988"/>
                  </a:lnTo>
                  <a:lnTo>
                    <a:pt x="461352" y="144564"/>
                  </a:lnTo>
                  <a:lnTo>
                    <a:pt x="471487" y="146608"/>
                  </a:lnTo>
                  <a:lnTo>
                    <a:pt x="481622" y="144564"/>
                  </a:lnTo>
                  <a:lnTo>
                    <a:pt x="489902" y="138988"/>
                  </a:lnTo>
                  <a:lnTo>
                    <a:pt x="495490" y="130708"/>
                  </a:lnTo>
                  <a:lnTo>
                    <a:pt x="497535" y="120561"/>
                  </a:lnTo>
                  <a:close/>
                </a:path>
              </a:pathLst>
            </a:custGeom>
            <a:solidFill>
              <a:srgbClr val="00A94F"/>
            </a:solidFill>
          </p:spPr>
          <p:txBody>
            <a:bodyPr wrap="square" lIns="0" tIns="0" rIns="0" bIns="0" rtlCol="0"/>
            <a:lstStyle/>
            <a:p>
              <a:endParaRPr/>
            </a:p>
          </p:txBody>
        </p:sp>
        <p:sp>
          <p:nvSpPr>
            <p:cNvPr id="17" name="object 17"/>
            <p:cNvSpPr/>
            <p:nvPr/>
          </p:nvSpPr>
          <p:spPr>
            <a:xfrm>
              <a:off x="10847928" y="5939562"/>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EF4744"/>
            </a:solidFill>
          </p:spPr>
          <p:txBody>
            <a:bodyPr wrap="square" lIns="0" tIns="0" rIns="0" bIns="0" rtlCol="0"/>
            <a:lstStyle/>
            <a:p>
              <a:endParaRPr/>
            </a:p>
          </p:txBody>
        </p:sp>
        <p:sp>
          <p:nvSpPr>
            <p:cNvPr id="18" name="object 18"/>
            <p:cNvSpPr/>
            <p:nvPr/>
          </p:nvSpPr>
          <p:spPr>
            <a:xfrm>
              <a:off x="10847921" y="5939574"/>
              <a:ext cx="640080" cy="309880"/>
            </a:xfrm>
            <a:custGeom>
              <a:avLst/>
              <a:gdLst/>
              <a:ahLst/>
              <a:cxnLst/>
              <a:rect l="l" t="t" r="r" b="b"/>
              <a:pathLst>
                <a:path w="640079" h="309879">
                  <a:moveTo>
                    <a:pt x="52082" y="272199"/>
                  </a:moveTo>
                  <a:lnTo>
                    <a:pt x="50038" y="262051"/>
                  </a:lnTo>
                  <a:lnTo>
                    <a:pt x="44450" y="253771"/>
                  </a:lnTo>
                  <a:lnTo>
                    <a:pt x="36182" y="248196"/>
                  </a:lnTo>
                  <a:lnTo>
                    <a:pt x="26035" y="246151"/>
                  </a:lnTo>
                  <a:lnTo>
                    <a:pt x="15900" y="248196"/>
                  </a:lnTo>
                  <a:lnTo>
                    <a:pt x="7632" y="253771"/>
                  </a:lnTo>
                  <a:lnTo>
                    <a:pt x="2044" y="262051"/>
                  </a:lnTo>
                  <a:lnTo>
                    <a:pt x="0" y="272199"/>
                  </a:lnTo>
                  <a:lnTo>
                    <a:pt x="2044" y="282333"/>
                  </a:lnTo>
                  <a:lnTo>
                    <a:pt x="7632" y="290614"/>
                  </a:lnTo>
                  <a:lnTo>
                    <a:pt x="15900" y="296202"/>
                  </a:lnTo>
                  <a:lnTo>
                    <a:pt x="26035" y="298246"/>
                  </a:lnTo>
                  <a:lnTo>
                    <a:pt x="36182" y="296202"/>
                  </a:lnTo>
                  <a:lnTo>
                    <a:pt x="44450" y="290614"/>
                  </a:lnTo>
                  <a:lnTo>
                    <a:pt x="50038" y="282333"/>
                  </a:lnTo>
                  <a:lnTo>
                    <a:pt x="52082" y="272199"/>
                  </a:lnTo>
                  <a:close/>
                </a:path>
                <a:path w="640079" h="309879">
                  <a:moveTo>
                    <a:pt x="391680" y="83223"/>
                  </a:moveTo>
                  <a:lnTo>
                    <a:pt x="389636" y="73075"/>
                  </a:lnTo>
                  <a:lnTo>
                    <a:pt x="384060" y="64795"/>
                  </a:lnTo>
                  <a:lnTo>
                    <a:pt x="375780" y="59220"/>
                  </a:lnTo>
                  <a:lnTo>
                    <a:pt x="365633" y="57175"/>
                  </a:lnTo>
                  <a:lnTo>
                    <a:pt x="355498" y="59220"/>
                  </a:lnTo>
                  <a:lnTo>
                    <a:pt x="347230" y="64795"/>
                  </a:lnTo>
                  <a:lnTo>
                    <a:pt x="341642" y="73075"/>
                  </a:lnTo>
                  <a:lnTo>
                    <a:pt x="339598" y="83223"/>
                  </a:lnTo>
                  <a:lnTo>
                    <a:pt x="341642" y="93357"/>
                  </a:lnTo>
                  <a:lnTo>
                    <a:pt x="347230" y="101638"/>
                  </a:lnTo>
                  <a:lnTo>
                    <a:pt x="355498" y="107213"/>
                  </a:lnTo>
                  <a:lnTo>
                    <a:pt x="365633" y="109270"/>
                  </a:lnTo>
                  <a:lnTo>
                    <a:pt x="375780" y="107213"/>
                  </a:lnTo>
                  <a:lnTo>
                    <a:pt x="384060" y="101638"/>
                  </a:lnTo>
                  <a:lnTo>
                    <a:pt x="389636" y="93357"/>
                  </a:lnTo>
                  <a:lnTo>
                    <a:pt x="391680" y="83223"/>
                  </a:lnTo>
                  <a:close/>
                </a:path>
                <a:path w="640079" h="309879">
                  <a:moveTo>
                    <a:pt x="639521" y="283273"/>
                  </a:moveTo>
                  <a:lnTo>
                    <a:pt x="637476" y="273126"/>
                  </a:lnTo>
                  <a:lnTo>
                    <a:pt x="631888" y="264858"/>
                  </a:lnTo>
                  <a:lnTo>
                    <a:pt x="623608" y="259270"/>
                  </a:lnTo>
                  <a:lnTo>
                    <a:pt x="613473" y="257225"/>
                  </a:lnTo>
                  <a:lnTo>
                    <a:pt x="603338" y="259270"/>
                  </a:lnTo>
                  <a:lnTo>
                    <a:pt x="595058" y="264858"/>
                  </a:lnTo>
                  <a:lnTo>
                    <a:pt x="589483" y="273126"/>
                  </a:lnTo>
                  <a:lnTo>
                    <a:pt x="587438" y="283273"/>
                  </a:lnTo>
                  <a:lnTo>
                    <a:pt x="589483" y="293408"/>
                  </a:lnTo>
                  <a:lnTo>
                    <a:pt x="595058" y="301688"/>
                  </a:lnTo>
                  <a:lnTo>
                    <a:pt x="603338" y="307276"/>
                  </a:lnTo>
                  <a:lnTo>
                    <a:pt x="613473" y="309321"/>
                  </a:lnTo>
                  <a:lnTo>
                    <a:pt x="623608" y="307276"/>
                  </a:lnTo>
                  <a:lnTo>
                    <a:pt x="631888" y="301688"/>
                  </a:lnTo>
                  <a:lnTo>
                    <a:pt x="637476" y="293408"/>
                  </a:lnTo>
                  <a:lnTo>
                    <a:pt x="639521" y="283273"/>
                  </a:lnTo>
                  <a:close/>
                </a:path>
                <a:path w="640079" h="309879">
                  <a:moveTo>
                    <a:pt x="639521" y="26047"/>
                  </a:moveTo>
                  <a:lnTo>
                    <a:pt x="637476" y="15900"/>
                  </a:lnTo>
                  <a:lnTo>
                    <a:pt x="631888" y="7620"/>
                  </a:lnTo>
                  <a:lnTo>
                    <a:pt x="623608" y="2044"/>
                  </a:lnTo>
                  <a:lnTo>
                    <a:pt x="613473" y="0"/>
                  </a:lnTo>
                  <a:lnTo>
                    <a:pt x="603338" y="2044"/>
                  </a:lnTo>
                  <a:lnTo>
                    <a:pt x="595058" y="7620"/>
                  </a:lnTo>
                  <a:lnTo>
                    <a:pt x="589483" y="15900"/>
                  </a:lnTo>
                  <a:lnTo>
                    <a:pt x="587438" y="26047"/>
                  </a:lnTo>
                  <a:lnTo>
                    <a:pt x="589483" y="36182"/>
                  </a:lnTo>
                  <a:lnTo>
                    <a:pt x="595058" y="44462"/>
                  </a:lnTo>
                  <a:lnTo>
                    <a:pt x="603338" y="50038"/>
                  </a:lnTo>
                  <a:lnTo>
                    <a:pt x="613473" y="52095"/>
                  </a:lnTo>
                  <a:lnTo>
                    <a:pt x="623608" y="50038"/>
                  </a:lnTo>
                  <a:lnTo>
                    <a:pt x="631888" y="44462"/>
                  </a:lnTo>
                  <a:lnTo>
                    <a:pt x="637476" y="36182"/>
                  </a:lnTo>
                  <a:lnTo>
                    <a:pt x="639521" y="26047"/>
                  </a:lnTo>
                  <a:close/>
                </a:path>
              </a:pathLst>
            </a:custGeom>
            <a:solidFill>
              <a:srgbClr val="FFDD63"/>
            </a:solidFill>
          </p:spPr>
          <p:txBody>
            <a:bodyPr wrap="square" lIns="0" tIns="0" rIns="0" bIns="0" rtlCol="0"/>
            <a:lstStyle/>
            <a:p>
              <a:endParaRPr/>
            </a:p>
          </p:txBody>
        </p:sp>
        <p:sp>
          <p:nvSpPr>
            <p:cNvPr id="19" name="object 19"/>
            <p:cNvSpPr/>
            <p:nvPr/>
          </p:nvSpPr>
          <p:spPr>
            <a:xfrm>
              <a:off x="10764164" y="6007836"/>
              <a:ext cx="739140" cy="175260"/>
            </a:xfrm>
            <a:custGeom>
              <a:avLst/>
              <a:gdLst/>
              <a:ahLst/>
              <a:cxnLst/>
              <a:rect l="l" t="t" r="r" b="b"/>
              <a:pathLst>
                <a:path w="739140" h="175260">
                  <a:moveTo>
                    <a:pt x="92824" y="128320"/>
                  </a:moveTo>
                  <a:lnTo>
                    <a:pt x="89179" y="110261"/>
                  </a:lnTo>
                  <a:lnTo>
                    <a:pt x="79235" y="95504"/>
                  </a:lnTo>
                  <a:lnTo>
                    <a:pt x="64477" y="85559"/>
                  </a:lnTo>
                  <a:lnTo>
                    <a:pt x="46418" y="81915"/>
                  </a:lnTo>
                  <a:lnTo>
                    <a:pt x="28346" y="85559"/>
                  </a:lnTo>
                  <a:lnTo>
                    <a:pt x="13589" y="95504"/>
                  </a:lnTo>
                  <a:lnTo>
                    <a:pt x="3644" y="110261"/>
                  </a:lnTo>
                  <a:lnTo>
                    <a:pt x="0" y="128320"/>
                  </a:lnTo>
                  <a:lnTo>
                    <a:pt x="3644" y="146380"/>
                  </a:lnTo>
                  <a:lnTo>
                    <a:pt x="13589" y="161137"/>
                  </a:lnTo>
                  <a:lnTo>
                    <a:pt x="28346" y="171081"/>
                  </a:lnTo>
                  <a:lnTo>
                    <a:pt x="46418" y="174726"/>
                  </a:lnTo>
                  <a:lnTo>
                    <a:pt x="64477" y="171081"/>
                  </a:lnTo>
                  <a:lnTo>
                    <a:pt x="79235" y="161137"/>
                  </a:lnTo>
                  <a:lnTo>
                    <a:pt x="89179" y="146380"/>
                  </a:lnTo>
                  <a:lnTo>
                    <a:pt x="92824" y="128320"/>
                  </a:lnTo>
                  <a:close/>
                </a:path>
                <a:path w="739140" h="175260">
                  <a:moveTo>
                    <a:pt x="738670" y="46405"/>
                  </a:moveTo>
                  <a:lnTo>
                    <a:pt x="735025" y="28346"/>
                  </a:lnTo>
                  <a:lnTo>
                    <a:pt x="725081" y="13589"/>
                  </a:lnTo>
                  <a:lnTo>
                    <a:pt x="710323" y="3644"/>
                  </a:lnTo>
                  <a:lnTo>
                    <a:pt x="692264" y="0"/>
                  </a:lnTo>
                  <a:lnTo>
                    <a:pt x="674192" y="3644"/>
                  </a:lnTo>
                  <a:lnTo>
                    <a:pt x="659434" y="13589"/>
                  </a:lnTo>
                  <a:lnTo>
                    <a:pt x="649490" y="28346"/>
                  </a:lnTo>
                  <a:lnTo>
                    <a:pt x="645845" y="46405"/>
                  </a:lnTo>
                  <a:lnTo>
                    <a:pt x="649490" y="64465"/>
                  </a:lnTo>
                  <a:lnTo>
                    <a:pt x="659434" y="79222"/>
                  </a:lnTo>
                  <a:lnTo>
                    <a:pt x="674192" y="89166"/>
                  </a:lnTo>
                  <a:lnTo>
                    <a:pt x="692264" y="92811"/>
                  </a:lnTo>
                  <a:lnTo>
                    <a:pt x="710323" y="89166"/>
                  </a:lnTo>
                  <a:lnTo>
                    <a:pt x="725081" y="79222"/>
                  </a:lnTo>
                  <a:lnTo>
                    <a:pt x="735025" y="64465"/>
                  </a:lnTo>
                  <a:lnTo>
                    <a:pt x="738670" y="46405"/>
                  </a:lnTo>
                  <a:close/>
                </a:path>
              </a:pathLst>
            </a:custGeom>
            <a:solidFill>
              <a:srgbClr val="00A94F"/>
            </a:solidFill>
          </p:spPr>
          <p:txBody>
            <a:bodyPr wrap="square" lIns="0" tIns="0" rIns="0" bIns="0" rtlCol="0"/>
            <a:lstStyle/>
            <a:p>
              <a:endParaRPr/>
            </a:p>
          </p:txBody>
        </p:sp>
        <p:sp>
          <p:nvSpPr>
            <p:cNvPr id="20" name="object 20"/>
            <p:cNvSpPr/>
            <p:nvPr/>
          </p:nvSpPr>
          <p:spPr>
            <a:xfrm>
              <a:off x="11468620" y="6089744"/>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8E55A2"/>
            </a:solidFill>
          </p:spPr>
          <p:txBody>
            <a:bodyPr wrap="square" lIns="0" tIns="0" rIns="0" bIns="0" rtlCol="0"/>
            <a:lstStyle/>
            <a:p>
              <a:endParaRPr/>
            </a:p>
          </p:txBody>
        </p:sp>
        <p:sp>
          <p:nvSpPr>
            <p:cNvPr id="21" name="object 21"/>
            <p:cNvSpPr/>
            <p:nvPr/>
          </p:nvSpPr>
          <p:spPr>
            <a:xfrm>
              <a:off x="11009264"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FBB576"/>
            </a:solidFill>
          </p:spPr>
          <p:txBody>
            <a:bodyPr wrap="square" lIns="0" tIns="0" rIns="0" bIns="0" rtlCol="0"/>
            <a:lstStyle/>
            <a:p>
              <a:endParaRPr/>
            </a:p>
          </p:txBody>
        </p:sp>
        <p:sp>
          <p:nvSpPr>
            <p:cNvPr id="22" name="object 22"/>
            <p:cNvSpPr/>
            <p:nvPr/>
          </p:nvSpPr>
          <p:spPr>
            <a:xfrm>
              <a:off x="11222809"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676D"/>
            </a:solidFill>
          </p:spPr>
          <p:txBody>
            <a:bodyPr wrap="square" lIns="0" tIns="0" rIns="0" bIns="0" rtlCol="0"/>
            <a:lstStyle/>
            <a:p>
              <a:endParaRPr/>
            </a:p>
          </p:txBody>
        </p:sp>
        <p:sp>
          <p:nvSpPr>
            <p:cNvPr id="23" name="object 23"/>
            <p:cNvSpPr/>
            <p:nvPr/>
          </p:nvSpPr>
          <p:spPr>
            <a:xfrm>
              <a:off x="10726077" y="5937478"/>
              <a:ext cx="694055" cy="341630"/>
            </a:xfrm>
            <a:custGeom>
              <a:avLst/>
              <a:gdLst/>
              <a:ahLst/>
              <a:cxnLst/>
              <a:rect l="l" t="t" r="r" b="b"/>
              <a:pathLst>
                <a:path w="694054" h="341629">
                  <a:moveTo>
                    <a:pt x="92824" y="294652"/>
                  </a:moveTo>
                  <a:lnTo>
                    <a:pt x="89179" y="276593"/>
                  </a:lnTo>
                  <a:lnTo>
                    <a:pt x="79235" y="261848"/>
                  </a:lnTo>
                  <a:lnTo>
                    <a:pt x="64490" y="251904"/>
                  </a:lnTo>
                  <a:lnTo>
                    <a:pt x="46418" y="248246"/>
                  </a:lnTo>
                  <a:lnTo>
                    <a:pt x="28346" y="251904"/>
                  </a:lnTo>
                  <a:lnTo>
                    <a:pt x="13601" y="261848"/>
                  </a:lnTo>
                  <a:lnTo>
                    <a:pt x="3644" y="276593"/>
                  </a:lnTo>
                  <a:lnTo>
                    <a:pt x="0" y="294652"/>
                  </a:lnTo>
                  <a:lnTo>
                    <a:pt x="3644" y="312724"/>
                  </a:lnTo>
                  <a:lnTo>
                    <a:pt x="13601" y="327469"/>
                  </a:lnTo>
                  <a:lnTo>
                    <a:pt x="28346" y="337413"/>
                  </a:lnTo>
                  <a:lnTo>
                    <a:pt x="46418" y="341058"/>
                  </a:lnTo>
                  <a:lnTo>
                    <a:pt x="64490" y="337413"/>
                  </a:lnTo>
                  <a:lnTo>
                    <a:pt x="79235" y="327469"/>
                  </a:lnTo>
                  <a:lnTo>
                    <a:pt x="89179" y="312724"/>
                  </a:lnTo>
                  <a:lnTo>
                    <a:pt x="92824" y="294652"/>
                  </a:lnTo>
                  <a:close/>
                </a:path>
                <a:path w="694054" h="341629">
                  <a:moveTo>
                    <a:pt x="693521" y="46405"/>
                  </a:moveTo>
                  <a:lnTo>
                    <a:pt x="689864" y="28346"/>
                  </a:lnTo>
                  <a:lnTo>
                    <a:pt x="679919" y="13589"/>
                  </a:lnTo>
                  <a:lnTo>
                    <a:pt x="665175" y="3644"/>
                  </a:lnTo>
                  <a:lnTo>
                    <a:pt x="647115" y="0"/>
                  </a:lnTo>
                  <a:lnTo>
                    <a:pt x="629043" y="3644"/>
                  </a:lnTo>
                  <a:lnTo>
                    <a:pt x="614286" y="13589"/>
                  </a:lnTo>
                  <a:lnTo>
                    <a:pt x="604342" y="28346"/>
                  </a:lnTo>
                  <a:lnTo>
                    <a:pt x="600697" y="46405"/>
                  </a:lnTo>
                  <a:lnTo>
                    <a:pt x="604342" y="64465"/>
                  </a:lnTo>
                  <a:lnTo>
                    <a:pt x="614286" y="79222"/>
                  </a:lnTo>
                  <a:lnTo>
                    <a:pt x="629043" y="89166"/>
                  </a:lnTo>
                  <a:lnTo>
                    <a:pt x="647115" y="92811"/>
                  </a:lnTo>
                  <a:lnTo>
                    <a:pt x="665175" y="89166"/>
                  </a:lnTo>
                  <a:lnTo>
                    <a:pt x="679919" y="79222"/>
                  </a:lnTo>
                  <a:lnTo>
                    <a:pt x="689864" y="64465"/>
                  </a:lnTo>
                  <a:lnTo>
                    <a:pt x="693521" y="46405"/>
                  </a:lnTo>
                  <a:close/>
                </a:path>
              </a:pathLst>
            </a:custGeom>
            <a:solidFill>
              <a:srgbClr val="EF4744"/>
            </a:solidFill>
          </p:spPr>
          <p:txBody>
            <a:bodyPr wrap="square" lIns="0" tIns="0" rIns="0" bIns="0" rtlCol="0"/>
            <a:lstStyle/>
            <a:p>
              <a:endParaRPr/>
            </a:p>
          </p:txBody>
        </p:sp>
        <p:sp>
          <p:nvSpPr>
            <p:cNvPr id="24" name="object 24"/>
            <p:cNvSpPr/>
            <p:nvPr/>
          </p:nvSpPr>
          <p:spPr>
            <a:xfrm>
              <a:off x="11116550" y="5891060"/>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82A6"/>
            </a:solidFill>
          </p:spPr>
          <p:txBody>
            <a:bodyPr wrap="square" lIns="0" tIns="0" rIns="0" bIns="0" rtlCol="0"/>
            <a:lstStyle/>
            <a:p>
              <a:endParaRPr/>
            </a:p>
          </p:txBody>
        </p:sp>
        <p:pic>
          <p:nvPicPr>
            <p:cNvPr id="28" name="object 28"/>
            <p:cNvPicPr/>
            <p:nvPr/>
          </p:nvPicPr>
          <p:blipFill>
            <a:blip r:embed="rId3" cstate="print"/>
            <a:stretch>
              <a:fillRect/>
            </a:stretch>
          </p:blipFill>
          <p:spPr>
            <a:xfrm>
              <a:off x="11001478" y="6289629"/>
              <a:ext cx="147697" cy="69753"/>
            </a:xfrm>
            <a:prstGeom prst="rect">
              <a:avLst/>
            </a:prstGeom>
          </p:spPr>
        </p:pic>
        <p:sp>
          <p:nvSpPr>
            <p:cNvPr id="29" name="object 29"/>
            <p:cNvSpPr/>
            <p:nvPr/>
          </p:nvSpPr>
          <p:spPr>
            <a:xfrm>
              <a:off x="774002" y="5839414"/>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FFDD63"/>
            </a:solidFill>
          </p:spPr>
          <p:txBody>
            <a:bodyPr wrap="square" lIns="0" tIns="0" rIns="0" bIns="0" rtlCol="0"/>
            <a:lstStyle/>
            <a:p>
              <a:endParaRPr/>
            </a:p>
          </p:txBody>
        </p:sp>
      </p:grpSp>
      <p:sp>
        <p:nvSpPr>
          <p:cNvPr id="30" name="object 30"/>
          <p:cNvSpPr txBox="1">
            <a:spLocks noGrp="1"/>
          </p:cNvSpPr>
          <p:nvPr>
            <p:ph type="title"/>
          </p:nvPr>
        </p:nvSpPr>
        <p:spPr>
          <a:xfrm>
            <a:off x="3130550" y="609600"/>
            <a:ext cx="8915400" cy="565539"/>
          </a:xfrm>
          <a:prstGeom prst="rect">
            <a:avLst/>
          </a:prstGeom>
        </p:spPr>
        <p:txBody>
          <a:bodyPr vert="horz" wrap="square" lIns="0" tIns="11430" rIns="0" bIns="0" rtlCol="0">
            <a:spAutoFit/>
          </a:bodyPr>
          <a:lstStyle/>
          <a:p>
            <a:pPr marL="3578860" algn="l">
              <a:lnSpc>
                <a:spcPct val="100000"/>
              </a:lnSpc>
              <a:spcBef>
                <a:spcPts val="90"/>
              </a:spcBef>
            </a:pPr>
            <a:r>
              <a:rPr lang="en-IE" sz="3600" spc="-10" dirty="0"/>
              <a:t>Requirements </a:t>
            </a:r>
            <a:endParaRPr sz="3600" spc="-10" dirty="0"/>
          </a:p>
        </p:txBody>
      </p:sp>
      <p:sp>
        <p:nvSpPr>
          <p:cNvPr id="31" name="object 31"/>
          <p:cNvSpPr txBox="1">
            <a:spLocks noGrp="1"/>
          </p:cNvSpPr>
          <p:nvPr>
            <p:ph type="body" idx="1"/>
          </p:nvPr>
        </p:nvSpPr>
        <p:spPr>
          <a:xfrm>
            <a:off x="5513755" y="1252020"/>
            <a:ext cx="6100774" cy="4929555"/>
          </a:xfrm>
          <a:prstGeom prst="rect">
            <a:avLst/>
          </a:prstGeom>
        </p:spPr>
        <p:txBody>
          <a:bodyPr vert="horz" wrap="square" lIns="0" tIns="12700" rIns="0" bIns="0" rtlCol="0">
            <a:spAutoFit/>
          </a:bodyPr>
          <a:lstStyle/>
          <a:p>
            <a:pPr marL="12700" marR="5080">
              <a:spcBef>
                <a:spcPts val="100"/>
              </a:spcBef>
            </a:pPr>
            <a:r>
              <a:rPr lang="en-US" dirty="0"/>
              <a:t>Standards of Proficiency (CORU, 2019)  require students to demonstrate ethical awareness/action in a number of areas </a:t>
            </a:r>
          </a:p>
          <a:p>
            <a:pPr marL="12700" marR="5080">
              <a:spcBef>
                <a:spcPts val="100"/>
              </a:spcBef>
            </a:pPr>
            <a:endParaRPr lang="en-US" dirty="0"/>
          </a:p>
          <a:p>
            <a:pPr marL="298450" marR="5080" indent="-285750">
              <a:spcBef>
                <a:spcPts val="100"/>
              </a:spcBef>
              <a:buFont typeface="Arial" panose="020B0604020202020204" pitchFamily="34" charset="0"/>
              <a:buChar char="•"/>
            </a:pPr>
            <a:r>
              <a:rPr lang="en-US" dirty="0"/>
              <a:t>Be able to </a:t>
            </a:r>
            <a:r>
              <a:rPr lang="en-US" dirty="0" err="1"/>
              <a:t>practise</a:t>
            </a:r>
            <a:r>
              <a:rPr lang="en-US" dirty="0"/>
              <a:t> safely and effectively within the legal, ethical and practice boundaries of the profession </a:t>
            </a:r>
          </a:p>
          <a:p>
            <a:pPr marL="12700" marR="5080">
              <a:spcBef>
                <a:spcPts val="100"/>
              </a:spcBef>
            </a:pPr>
            <a:endParaRPr lang="en-US" dirty="0"/>
          </a:p>
          <a:p>
            <a:pPr marL="298450" marR="5080" indent="-285750">
              <a:spcBef>
                <a:spcPts val="100"/>
              </a:spcBef>
              <a:buFont typeface="Arial" panose="020B0604020202020204" pitchFamily="34" charset="0"/>
              <a:buChar char="•"/>
            </a:pPr>
            <a:r>
              <a:rPr lang="en-US" dirty="0"/>
              <a:t>Understand what is required of them by the Registration Board and be familiar with the provisions of the current Code of Professional Conduct and Ethics for the profession issued by the Registration Board</a:t>
            </a:r>
          </a:p>
          <a:p>
            <a:pPr marL="12700" marR="5080">
              <a:spcBef>
                <a:spcPts val="100"/>
              </a:spcBef>
            </a:pPr>
            <a:endParaRPr lang="en-US" dirty="0"/>
          </a:p>
          <a:p>
            <a:pPr marL="298450" marR="5080" indent="-285750">
              <a:spcBef>
                <a:spcPts val="100"/>
              </a:spcBef>
              <a:buFont typeface="Arial" panose="020B0604020202020204" pitchFamily="34" charset="0"/>
              <a:buChar char="•"/>
            </a:pPr>
            <a:r>
              <a:rPr lang="en-US" dirty="0"/>
              <a:t>Also requirements on for example -confidentiality, non-discriminatory and culturally sensitive practice, professional boundaries, commitment to social justice and human rights </a:t>
            </a:r>
          </a:p>
          <a:p>
            <a:pPr marL="12700" marR="5080">
              <a:spcBef>
                <a:spcPts val="100"/>
              </a:spcBef>
            </a:pPr>
            <a:endParaRPr lang="en-US" dirty="0"/>
          </a:p>
          <a:p>
            <a:pPr marL="12700" marR="5080">
              <a:spcBef>
                <a:spcPts val="100"/>
              </a:spcBef>
            </a:pPr>
            <a:endParaRPr lang="en-IE"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221605" marR="5080" indent="-285750">
              <a:lnSpc>
                <a:spcPct val="100000"/>
              </a:lnSpc>
              <a:spcBef>
                <a:spcPts val="100"/>
              </a:spcBef>
              <a:buFont typeface="Arial" panose="020B0604020202020204" pitchFamily="34" charset="0"/>
              <a:buChar char="•"/>
            </a:pPr>
            <a:endParaRPr lang="en-IE" sz="2400" dirty="0"/>
          </a:p>
        </p:txBody>
      </p:sp>
      <p:pic>
        <p:nvPicPr>
          <p:cNvPr id="32" name="Picture 31" descr="A picture containing qr code&#10;&#10;Description automatically generated">
            <a:extLst>
              <a:ext uri="{FF2B5EF4-FFF2-40B4-BE49-F238E27FC236}">
                <a16:creationId xmlns:a16="http://schemas.microsoft.com/office/drawing/2014/main" id="{C491945F-D49E-00CB-F010-959596166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8129" y="5835197"/>
            <a:ext cx="1080412" cy="866406"/>
          </a:xfrm>
          <a:prstGeom prst="rect">
            <a:avLst/>
          </a:prstGeom>
        </p:spPr>
      </p:pic>
      <p:pic>
        <p:nvPicPr>
          <p:cNvPr id="33" name="Picture 32">
            <a:extLst>
              <a:ext uri="{FF2B5EF4-FFF2-40B4-BE49-F238E27FC236}">
                <a16:creationId xmlns:a16="http://schemas.microsoft.com/office/drawing/2014/main" id="{CA4ED743-AF15-FA38-6E29-4BB380BD07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58833" y="5791200"/>
            <a:ext cx="1204655" cy="990600"/>
          </a:xfrm>
          <a:prstGeom prst="rect">
            <a:avLst/>
          </a:prstGeom>
        </p:spPr>
      </p:pic>
      <p:pic>
        <p:nvPicPr>
          <p:cNvPr id="7" name="Picture 6">
            <a:extLst>
              <a:ext uri="{FF2B5EF4-FFF2-40B4-BE49-F238E27FC236}">
                <a16:creationId xmlns:a16="http://schemas.microsoft.com/office/drawing/2014/main" id="{434E455D-C8E8-52BE-7376-785A88196CF3}"/>
              </a:ext>
            </a:extLst>
          </p:cNvPr>
          <p:cNvPicPr>
            <a:picLocks noChangeAspect="1"/>
          </p:cNvPicPr>
          <p:nvPr/>
        </p:nvPicPr>
        <p:blipFill>
          <a:blip r:embed="rId6"/>
          <a:stretch>
            <a:fillRect/>
          </a:stretch>
        </p:blipFill>
        <p:spPr>
          <a:xfrm>
            <a:off x="1278704" y="361922"/>
            <a:ext cx="3206774" cy="4529721"/>
          </a:xfrm>
          <a:prstGeom prst="rect">
            <a:avLst/>
          </a:prstGeom>
        </p:spPr>
      </p:pic>
      <p:pic>
        <p:nvPicPr>
          <p:cNvPr id="39" name="Graphic 39">
            <a:extLst>
              <a:ext uri="{FF2B5EF4-FFF2-40B4-BE49-F238E27FC236}">
                <a16:creationId xmlns:a16="http://schemas.microsoft.com/office/drawing/2014/main" id="{3EBB9A8F-7428-4221-CA58-465805DBC8C8}"/>
              </a:ext>
            </a:extLst>
          </p:cNvPr>
          <p:cNvPicPr>
            <a:picLocks noChangeAspect="1"/>
            <a:extLst>
              <a:ext uri="{51228E76-BA90-4043-B771-695A4F85340A}">
                <alf:liveFeedProps xmlns:alf="http://schemas.microsoft.com/office/drawing/2021/livefeed"/>
              </a:ext>
            </a:extLst>
          </p:cNvPicPr>
          <p:nvPr/>
        </p:nvPicPr>
        <p:blipFill>
          <a:blip r:embed="rId7">
            <a:extLst>
              <a:ext uri="{96DAC541-7B7A-43D3-8B79-37D633B846F1}">
                <asvg:svgBlip xmlns:asvg="http://schemas.microsoft.com/office/drawing/2016/SVG/main" r:embed="rId8"/>
              </a:ext>
            </a:extLst>
          </a:blip>
          <a:stretch>
            <a:fillRect/>
          </a:stretch>
        </p:blipFill>
        <p:spPr>
          <a:xfrm>
            <a:off x="10065004" y="4718304"/>
            <a:ext cx="2057400" cy="2057400"/>
          </a:xfrm>
          <a:prstGeom prst="ellipse">
            <a:avLst/>
          </a:prstGeom>
        </p:spPr>
      </p:pic>
    </p:spTree>
    <p:extLst>
      <p:ext uri="{BB962C8B-B14F-4D97-AF65-F5344CB8AC3E}">
        <p14:creationId xmlns:p14="http://schemas.microsoft.com/office/powerpoint/2010/main" val="403447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7300" y="1511300"/>
            <a:ext cx="11061450" cy="1102866"/>
          </a:xfrm>
          <a:prstGeom prst="rect">
            <a:avLst/>
          </a:prstGeom>
        </p:spPr>
        <p:txBody>
          <a:bodyPr vert="horz" wrap="square" lIns="0" tIns="12700" rIns="0" bIns="0" rtlCol="0">
            <a:spAutoFit/>
          </a:bodyPr>
          <a:lstStyle/>
          <a:p>
            <a:pPr marL="12700" marR="5080">
              <a:lnSpc>
                <a:spcPct val="100000"/>
              </a:lnSpc>
              <a:spcBef>
                <a:spcPts val="100"/>
              </a:spcBef>
            </a:pPr>
            <a:endParaRPr lang="en-IE" sz="1800" dirty="0">
              <a:solidFill>
                <a:srgbClr val="002436"/>
              </a:solidFill>
              <a:latin typeface="Avenir"/>
              <a:cs typeface="Avenir"/>
            </a:endParaRPr>
          </a:p>
          <a:p>
            <a:pPr algn="just"/>
            <a:endParaRPr lang="en-IE" b="1" i="1" dirty="0">
              <a:effectLst/>
              <a:latin typeface="Sabon Next LT" panose="02000500000000000000" pitchFamily="2" charset="0"/>
              <a:ea typeface="Tahoma" panose="020B0604030504040204" pitchFamily="34" charset="0"/>
              <a:cs typeface="Sabon Next LT" panose="02000500000000000000" pitchFamily="2" charset="0"/>
            </a:endParaRPr>
          </a:p>
          <a:p>
            <a:pPr algn="ctr"/>
            <a:endParaRPr lang="en-IE" sz="1600" dirty="0">
              <a:effectLst/>
              <a:latin typeface="Sabon Next LT" panose="02000500000000000000" pitchFamily="2" charset="0"/>
              <a:ea typeface="Tahoma" panose="020B0604030504040204" pitchFamily="34" charset="0"/>
              <a:cs typeface="Sabon Next LT" panose="02000500000000000000" pitchFamily="2" charset="0"/>
            </a:endParaRPr>
          </a:p>
          <a:p>
            <a:pPr marL="12700" marR="5080">
              <a:lnSpc>
                <a:spcPct val="100000"/>
              </a:lnSpc>
              <a:spcBef>
                <a:spcPts val="100"/>
              </a:spcBef>
            </a:pPr>
            <a:r>
              <a:rPr sz="1800" dirty="0">
                <a:solidFill>
                  <a:srgbClr val="002436"/>
                </a:solidFill>
                <a:latin typeface="Avenir"/>
                <a:cs typeface="Avenir"/>
              </a:rPr>
              <a:t>.</a:t>
            </a:r>
            <a:endParaRPr sz="1800" dirty="0">
              <a:latin typeface="Avenir"/>
              <a:cs typeface="Avenir"/>
            </a:endParaRPr>
          </a:p>
        </p:txBody>
      </p:sp>
      <p:pic>
        <p:nvPicPr>
          <p:cNvPr id="4" name="Picture 3" descr="A picture containing qr code&#10;&#10;Description automatically generated">
            <a:extLst>
              <a:ext uri="{FF2B5EF4-FFF2-40B4-BE49-F238E27FC236}">
                <a16:creationId xmlns:a16="http://schemas.microsoft.com/office/drawing/2014/main" id="{A8CEE6B9-C7BC-76EA-4083-E74D26F4A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3520" y="5791200"/>
            <a:ext cx="1235282" cy="990600"/>
          </a:xfrm>
          <a:prstGeom prst="rect">
            <a:avLst/>
          </a:prstGeom>
        </p:spPr>
      </p:pic>
      <p:pic>
        <p:nvPicPr>
          <p:cNvPr id="7" name="Picture 6">
            <a:extLst>
              <a:ext uri="{FF2B5EF4-FFF2-40B4-BE49-F238E27FC236}">
                <a16:creationId xmlns:a16="http://schemas.microsoft.com/office/drawing/2014/main" id="{1072D44A-2373-1E28-56C7-1A7B7355ABA4}"/>
              </a:ext>
            </a:extLst>
          </p:cNvPr>
          <p:cNvPicPr>
            <a:picLocks noChangeAspect="1"/>
          </p:cNvPicPr>
          <p:nvPr/>
        </p:nvPicPr>
        <p:blipFill>
          <a:blip r:embed="rId3"/>
          <a:stretch>
            <a:fillRect/>
          </a:stretch>
        </p:blipFill>
        <p:spPr>
          <a:xfrm>
            <a:off x="2476625" y="152400"/>
            <a:ext cx="7162800" cy="53721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21540"/>
            <a:ext cx="12204065" cy="1136650"/>
          </a:xfrm>
          <a:custGeom>
            <a:avLst/>
            <a:gdLst/>
            <a:ahLst/>
            <a:cxnLst/>
            <a:rect l="l" t="t" r="r" b="b"/>
            <a:pathLst>
              <a:path w="12204065" h="1136650">
                <a:moveTo>
                  <a:pt x="12203988" y="0"/>
                </a:moveTo>
                <a:lnTo>
                  <a:pt x="0" y="0"/>
                </a:lnTo>
                <a:lnTo>
                  <a:pt x="0" y="1136459"/>
                </a:lnTo>
                <a:lnTo>
                  <a:pt x="12203988" y="1136459"/>
                </a:lnTo>
                <a:lnTo>
                  <a:pt x="12203988" y="0"/>
                </a:lnTo>
                <a:close/>
              </a:path>
            </a:pathLst>
          </a:custGeom>
          <a:solidFill>
            <a:srgbClr val="002436"/>
          </a:solidFill>
        </p:spPr>
        <p:txBody>
          <a:bodyPr wrap="square" lIns="0" tIns="0" rIns="0" bIns="0" rtlCol="0"/>
          <a:lstStyle/>
          <a:p>
            <a:endParaRPr/>
          </a:p>
        </p:txBody>
      </p:sp>
      <p:sp>
        <p:nvSpPr>
          <p:cNvPr id="4" name="object 4"/>
          <p:cNvSpPr/>
          <p:nvPr/>
        </p:nvSpPr>
        <p:spPr>
          <a:xfrm>
            <a:off x="324001" y="6110971"/>
            <a:ext cx="481330" cy="481330"/>
          </a:xfrm>
          <a:custGeom>
            <a:avLst/>
            <a:gdLst/>
            <a:ahLst/>
            <a:cxnLst/>
            <a:rect l="l" t="t" r="r" b="b"/>
            <a:pathLst>
              <a:path w="481330" h="481329">
                <a:moveTo>
                  <a:pt x="240525" y="0"/>
                </a:moveTo>
                <a:lnTo>
                  <a:pt x="192050" y="4887"/>
                </a:lnTo>
                <a:lnTo>
                  <a:pt x="146900" y="18903"/>
                </a:lnTo>
                <a:lnTo>
                  <a:pt x="106043" y="41081"/>
                </a:lnTo>
                <a:lnTo>
                  <a:pt x="70446" y="70453"/>
                </a:lnTo>
                <a:lnTo>
                  <a:pt x="41077" y="106052"/>
                </a:lnTo>
                <a:lnTo>
                  <a:pt x="18901" y="146911"/>
                </a:lnTo>
                <a:lnTo>
                  <a:pt x="4886" y="192062"/>
                </a:lnTo>
                <a:lnTo>
                  <a:pt x="0" y="240537"/>
                </a:lnTo>
                <a:lnTo>
                  <a:pt x="4886" y="289013"/>
                </a:lnTo>
                <a:lnTo>
                  <a:pt x="18901" y="334164"/>
                </a:lnTo>
                <a:lnTo>
                  <a:pt x="41077" y="375023"/>
                </a:lnTo>
                <a:lnTo>
                  <a:pt x="70446" y="410622"/>
                </a:lnTo>
                <a:lnTo>
                  <a:pt x="106043" y="439994"/>
                </a:lnTo>
                <a:lnTo>
                  <a:pt x="146900" y="462172"/>
                </a:lnTo>
                <a:lnTo>
                  <a:pt x="192050" y="476188"/>
                </a:lnTo>
                <a:lnTo>
                  <a:pt x="240525" y="481075"/>
                </a:lnTo>
                <a:lnTo>
                  <a:pt x="289004" y="476188"/>
                </a:lnTo>
                <a:lnTo>
                  <a:pt x="334157" y="462172"/>
                </a:lnTo>
                <a:lnTo>
                  <a:pt x="375016" y="439994"/>
                </a:lnTo>
                <a:lnTo>
                  <a:pt x="410614" y="410622"/>
                </a:lnTo>
                <a:lnTo>
                  <a:pt x="439985" y="375023"/>
                </a:lnTo>
                <a:lnTo>
                  <a:pt x="462161" y="334164"/>
                </a:lnTo>
                <a:lnTo>
                  <a:pt x="476176" y="289013"/>
                </a:lnTo>
                <a:lnTo>
                  <a:pt x="481063" y="240537"/>
                </a:lnTo>
                <a:lnTo>
                  <a:pt x="476176" y="192062"/>
                </a:lnTo>
                <a:lnTo>
                  <a:pt x="462161" y="146911"/>
                </a:lnTo>
                <a:lnTo>
                  <a:pt x="439985" y="106052"/>
                </a:lnTo>
                <a:lnTo>
                  <a:pt x="410614" y="70453"/>
                </a:lnTo>
                <a:lnTo>
                  <a:pt x="375016" y="41081"/>
                </a:lnTo>
                <a:lnTo>
                  <a:pt x="334157" y="18903"/>
                </a:lnTo>
                <a:lnTo>
                  <a:pt x="289004" y="4887"/>
                </a:lnTo>
                <a:lnTo>
                  <a:pt x="240525" y="0"/>
                </a:lnTo>
                <a:close/>
              </a:path>
            </a:pathLst>
          </a:custGeom>
          <a:solidFill>
            <a:srgbClr val="00AD87"/>
          </a:solidFill>
        </p:spPr>
        <p:txBody>
          <a:bodyPr wrap="square" lIns="0" tIns="0" rIns="0" bIns="0" rtlCol="0"/>
          <a:lstStyle/>
          <a:p>
            <a:endParaRPr/>
          </a:p>
        </p:txBody>
      </p:sp>
      <p:sp>
        <p:nvSpPr>
          <p:cNvPr id="5" name="object 5"/>
          <p:cNvSpPr/>
          <p:nvPr/>
        </p:nvSpPr>
        <p:spPr>
          <a:xfrm>
            <a:off x="573213" y="5666710"/>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8E55A2"/>
          </a:solidFill>
        </p:spPr>
        <p:txBody>
          <a:bodyPr wrap="square" lIns="0" tIns="0" rIns="0" bIns="0" rtlCol="0"/>
          <a:lstStyle/>
          <a:p>
            <a:endParaRPr/>
          </a:p>
        </p:txBody>
      </p:sp>
      <p:sp>
        <p:nvSpPr>
          <p:cNvPr id="6" name="object 6"/>
          <p:cNvSpPr/>
          <p:nvPr/>
        </p:nvSpPr>
        <p:spPr>
          <a:xfrm>
            <a:off x="1098048" y="5396757"/>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FFDD63"/>
          </a:solidFill>
        </p:spPr>
        <p:txBody>
          <a:bodyPr wrap="square" lIns="0" tIns="0" rIns="0" bIns="0" rtlCol="0"/>
          <a:lstStyle/>
          <a:p>
            <a:endParaRPr/>
          </a:p>
        </p:txBody>
      </p:sp>
      <p:sp>
        <p:nvSpPr>
          <p:cNvPr id="7" name="object 7"/>
          <p:cNvSpPr/>
          <p:nvPr/>
        </p:nvSpPr>
        <p:spPr>
          <a:xfrm>
            <a:off x="992489" y="5870451"/>
            <a:ext cx="481330" cy="481330"/>
          </a:xfrm>
          <a:custGeom>
            <a:avLst/>
            <a:gdLst/>
            <a:ahLst/>
            <a:cxnLst/>
            <a:rect l="l" t="t" r="r" b="b"/>
            <a:pathLst>
              <a:path w="481330" h="481329">
                <a:moveTo>
                  <a:pt x="240525" y="0"/>
                </a:moveTo>
                <a:lnTo>
                  <a:pt x="192050" y="4886"/>
                </a:lnTo>
                <a:lnTo>
                  <a:pt x="146900" y="18901"/>
                </a:lnTo>
                <a:lnTo>
                  <a:pt x="106043" y="41077"/>
                </a:lnTo>
                <a:lnTo>
                  <a:pt x="70446" y="70446"/>
                </a:lnTo>
                <a:lnTo>
                  <a:pt x="41077" y="106043"/>
                </a:lnTo>
                <a:lnTo>
                  <a:pt x="18901" y="146900"/>
                </a:lnTo>
                <a:lnTo>
                  <a:pt x="4886" y="192050"/>
                </a:lnTo>
                <a:lnTo>
                  <a:pt x="0" y="240525"/>
                </a:lnTo>
                <a:lnTo>
                  <a:pt x="4886" y="289001"/>
                </a:lnTo>
                <a:lnTo>
                  <a:pt x="18901" y="334152"/>
                </a:lnTo>
                <a:lnTo>
                  <a:pt x="41077" y="375010"/>
                </a:lnTo>
                <a:lnTo>
                  <a:pt x="70446" y="410610"/>
                </a:lnTo>
                <a:lnTo>
                  <a:pt x="106043" y="439982"/>
                </a:lnTo>
                <a:lnTo>
                  <a:pt x="146900" y="462160"/>
                </a:lnTo>
                <a:lnTo>
                  <a:pt x="192050" y="476176"/>
                </a:lnTo>
                <a:lnTo>
                  <a:pt x="240525" y="481063"/>
                </a:lnTo>
                <a:lnTo>
                  <a:pt x="289004" y="476176"/>
                </a:lnTo>
                <a:lnTo>
                  <a:pt x="334157" y="462160"/>
                </a:lnTo>
                <a:lnTo>
                  <a:pt x="375016" y="439982"/>
                </a:lnTo>
                <a:lnTo>
                  <a:pt x="410614" y="410610"/>
                </a:lnTo>
                <a:lnTo>
                  <a:pt x="439985" y="375010"/>
                </a:lnTo>
                <a:lnTo>
                  <a:pt x="462161" y="334152"/>
                </a:lnTo>
                <a:lnTo>
                  <a:pt x="476176" y="289001"/>
                </a:lnTo>
                <a:lnTo>
                  <a:pt x="481063" y="240525"/>
                </a:lnTo>
                <a:lnTo>
                  <a:pt x="476176" y="192050"/>
                </a:lnTo>
                <a:lnTo>
                  <a:pt x="462161" y="146900"/>
                </a:lnTo>
                <a:lnTo>
                  <a:pt x="439985" y="106043"/>
                </a:lnTo>
                <a:lnTo>
                  <a:pt x="410614" y="70446"/>
                </a:lnTo>
                <a:lnTo>
                  <a:pt x="375016" y="41077"/>
                </a:lnTo>
                <a:lnTo>
                  <a:pt x="334157" y="18901"/>
                </a:lnTo>
                <a:lnTo>
                  <a:pt x="289004" y="4886"/>
                </a:lnTo>
                <a:lnTo>
                  <a:pt x="240525" y="0"/>
                </a:lnTo>
                <a:close/>
              </a:path>
            </a:pathLst>
          </a:custGeom>
          <a:solidFill>
            <a:srgbClr val="FBB576"/>
          </a:solidFill>
        </p:spPr>
        <p:txBody>
          <a:bodyPr wrap="square" lIns="0" tIns="0" rIns="0" bIns="0" rtlCol="0"/>
          <a:lstStyle/>
          <a:p>
            <a:endParaRPr/>
          </a:p>
        </p:txBody>
      </p:sp>
      <p:sp>
        <p:nvSpPr>
          <p:cNvPr id="8" name="object 8"/>
          <p:cNvSpPr txBox="1">
            <a:spLocks noGrp="1"/>
          </p:cNvSpPr>
          <p:nvPr>
            <p:ph type="title"/>
          </p:nvPr>
        </p:nvSpPr>
        <p:spPr>
          <a:xfrm>
            <a:off x="527300" y="527300"/>
            <a:ext cx="4681220" cy="763270"/>
          </a:xfrm>
          <a:prstGeom prst="rect">
            <a:avLst/>
          </a:prstGeom>
        </p:spPr>
        <p:txBody>
          <a:bodyPr vert="horz" wrap="square" lIns="0" tIns="11430" rIns="0" bIns="0" rtlCol="0">
            <a:spAutoFit/>
          </a:bodyPr>
          <a:lstStyle/>
          <a:p>
            <a:pPr marL="12700">
              <a:lnSpc>
                <a:spcPct val="100000"/>
              </a:lnSpc>
              <a:spcBef>
                <a:spcPts val="90"/>
              </a:spcBef>
            </a:pPr>
            <a:r>
              <a:rPr lang="en-IE" spc="-10" dirty="0"/>
              <a:t>Ethics and Values </a:t>
            </a:r>
          </a:p>
        </p:txBody>
      </p:sp>
      <p:sp>
        <p:nvSpPr>
          <p:cNvPr id="9" name="object 9"/>
          <p:cNvSpPr txBox="1"/>
          <p:nvPr/>
        </p:nvSpPr>
        <p:spPr>
          <a:xfrm>
            <a:off x="527300" y="1807572"/>
            <a:ext cx="6038215" cy="289823"/>
          </a:xfrm>
          <a:prstGeom prst="rect">
            <a:avLst/>
          </a:prstGeom>
        </p:spPr>
        <p:txBody>
          <a:bodyPr vert="horz" wrap="square" lIns="0" tIns="12700" rIns="0" bIns="0" rtlCol="0">
            <a:spAutoFit/>
          </a:bodyPr>
          <a:lstStyle/>
          <a:p>
            <a:pPr marL="12700" marR="5080">
              <a:lnSpc>
                <a:spcPct val="100000"/>
              </a:lnSpc>
              <a:spcBef>
                <a:spcPts val="100"/>
              </a:spcBef>
            </a:pPr>
            <a:endParaRPr lang="en-IE" sz="1800" dirty="0">
              <a:solidFill>
                <a:srgbClr val="002436"/>
              </a:solidFill>
              <a:latin typeface="Avenir"/>
              <a:cs typeface="Avenir"/>
            </a:endParaRPr>
          </a:p>
        </p:txBody>
      </p:sp>
      <p:pic>
        <p:nvPicPr>
          <p:cNvPr id="47" name="Picture 46">
            <a:extLst>
              <a:ext uri="{FF2B5EF4-FFF2-40B4-BE49-F238E27FC236}">
                <a16:creationId xmlns:a16="http://schemas.microsoft.com/office/drawing/2014/main" id="{EBB5578D-095B-673F-B41C-0BCB396819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58833" y="5791200"/>
            <a:ext cx="1204655" cy="990600"/>
          </a:xfrm>
          <a:prstGeom prst="rect">
            <a:avLst/>
          </a:prstGeom>
        </p:spPr>
      </p:pic>
      <p:sp>
        <p:nvSpPr>
          <p:cNvPr id="12" name="TextBox 11">
            <a:extLst>
              <a:ext uri="{FF2B5EF4-FFF2-40B4-BE49-F238E27FC236}">
                <a16:creationId xmlns:a16="http://schemas.microsoft.com/office/drawing/2014/main" id="{693B4486-462E-4AE3-866A-0D84C39452AB}"/>
              </a:ext>
            </a:extLst>
          </p:cNvPr>
          <p:cNvSpPr txBox="1"/>
          <p:nvPr/>
        </p:nvSpPr>
        <p:spPr>
          <a:xfrm>
            <a:off x="415439" y="1807571"/>
            <a:ext cx="5686911" cy="2949590"/>
          </a:xfrm>
          <a:prstGeom prst="rect">
            <a:avLst/>
          </a:prstGeom>
          <a:noFill/>
        </p:spPr>
        <p:txBody>
          <a:bodyPr wrap="square">
            <a:spAutoFit/>
          </a:bodyPr>
          <a:lstStyle/>
          <a:p>
            <a:pPr algn="just"/>
            <a:r>
              <a:rPr lang="en-IE" sz="20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IE" dirty="0">
                <a:effectLst/>
                <a:latin typeface="Tahoma" panose="020B0604030504040204" pitchFamily="34" charset="0"/>
                <a:ea typeface="Tahoma" panose="020B0604030504040204" pitchFamily="34" charset="0"/>
                <a:cs typeface="Tahoma" panose="020B0604030504040204" pitchFamily="34" charset="0"/>
              </a:rPr>
              <a:t>Ethics is the conscious reflection on our moral beliefs (Hinman, 2003). </a:t>
            </a:r>
          </a:p>
          <a:p>
            <a:pPr>
              <a:lnSpc>
                <a:spcPct val="107000"/>
              </a:lnSpc>
              <a:spcAft>
                <a:spcPts val="800"/>
              </a:spcAft>
            </a:pP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IE" dirty="0">
                <a:effectLst/>
                <a:latin typeface="Tahoma" panose="020B0604030504040204" pitchFamily="34" charset="0"/>
                <a:ea typeface="Tahoma" panose="020B0604030504040204" pitchFamily="34" charset="0"/>
                <a:cs typeface="Tahoma" panose="020B0604030504040204" pitchFamily="34" charset="0"/>
              </a:rPr>
              <a:t>Graduates will understand and recognise the impact of personal values and life experience on professional practice and be able to take responsibility and manage impact appropriately (Standards of Proficiency for Social Workers, 2019, p.10)</a:t>
            </a:r>
          </a:p>
        </p:txBody>
      </p:sp>
      <p:pic>
        <p:nvPicPr>
          <p:cNvPr id="10" name="Picture 9">
            <a:extLst>
              <a:ext uri="{FF2B5EF4-FFF2-40B4-BE49-F238E27FC236}">
                <a16:creationId xmlns:a16="http://schemas.microsoft.com/office/drawing/2014/main" id="{0766A429-F515-91F6-5FA3-02FDAA86C688}"/>
              </a:ext>
            </a:extLst>
          </p:cNvPr>
          <p:cNvPicPr>
            <a:picLocks noChangeAspect="1"/>
          </p:cNvPicPr>
          <p:nvPr/>
        </p:nvPicPr>
        <p:blipFill>
          <a:blip r:embed="rId3"/>
          <a:stretch>
            <a:fillRect/>
          </a:stretch>
        </p:blipFill>
        <p:spPr>
          <a:xfrm>
            <a:off x="6407150" y="-203200"/>
            <a:ext cx="3700150" cy="5324429"/>
          </a:xfrm>
          <a:prstGeom prst="rect">
            <a:avLst/>
          </a:prstGeom>
        </p:spPr>
      </p:pic>
      <p:sp>
        <p:nvSpPr>
          <p:cNvPr id="13" name="TextBox 12">
            <a:extLst>
              <a:ext uri="{FF2B5EF4-FFF2-40B4-BE49-F238E27FC236}">
                <a16:creationId xmlns:a16="http://schemas.microsoft.com/office/drawing/2014/main" id="{CC831EAF-B421-451C-1C13-8434B002E47C}"/>
              </a:ext>
            </a:extLst>
          </p:cNvPr>
          <p:cNvSpPr txBox="1"/>
          <p:nvPr/>
        </p:nvSpPr>
        <p:spPr>
          <a:xfrm>
            <a:off x="6178549" y="5175502"/>
            <a:ext cx="5452937" cy="584775"/>
          </a:xfrm>
          <a:prstGeom prst="rect">
            <a:avLst/>
          </a:prstGeom>
          <a:noFill/>
        </p:spPr>
        <p:txBody>
          <a:bodyPr wrap="square" rtlCol="0">
            <a:spAutoFit/>
          </a:bodyPr>
          <a:lstStyle/>
          <a:p>
            <a:r>
              <a:rPr lang="en-IE" sz="1400" dirty="0">
                <a:hlinkClick r:id="rId4"/>
              </a:rPr>
              <a:t>https://pediaa.com/difference-between-ethics-and-values/</a:t>
            </a:r>
            <a:endParaRPr lang="en-IE" sz="1400" dirty="0"/>
          </a:p>
          <a:p>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21540"/>
            <a:ext cx="12204065" cy="1136650"/>
          </a:xfrm>
          <a:custGeom>
            <a:avLst/>
            <a:gdLst/>
            <a:ahLst/>
            <a:cxnLst/>
            <a:rect l="l" t="t" r="r" b="b"/>
            <a:pathLst>
              <a:path w="12204065" h="1136650">
                <a:moveTo>
                  <a:pt x="12203988" y="0"/>
                </a:moveTo>
                <a:lnTo>
                  <a:pt x="0" y="0"/>
                </a:lnTo>
                <a:lnTo>
                  <a:pt x="0" y="1136459"/>
                </a:lnTo>
                <a:lnTo>
                  <a:pt x="12203988" y="1136459"/>
                </a:lnTo>
                <a:lnTo>
                  <a:pt x="12203988" y="0"/>
                </a:lnTo>
                <a:close/>
              </a:path>
            </a:pathLst>
          </a:custGeom>
          <a:solidFill>
            <a:srgbClr val="002436"/>
          </a:solidFill>
        </p:spPr>
        <p:txBody>
          <a:bodyPr wrap="square" lIns="0" tIns="0" rIns="0" bIns="0" rtlCol="0"/>
          <a:lstStyle/>
          <a:p>
            <a:endParaRPr/>
          </a:p>
        </p:txBody>
      </p:sp>
      <p:sp>
        <p:nvSpPr>
          <p:cNvPr id="4" name="object 4"/>
          <p:cNvSpPr/>
          <p:nvPr/>
        </p:nvSpPr>
        <p:spPr>
          <a:xfrm>
            <a:off x="324001" y="6110971"/>
            <a:ext cx="481330" cy="481330"/>
          </a:xfrm>
          <a:custGeom>
            <a:avLst/>
            <a:gdLst/>
            <a:ahLst/>
            <a:cxnLst/>
            <a:rect l="l" t="t" r="r" b="b"/>
            <a:pathLst>
              <a:path w="481330" h="481329">
                <a:moveTo>
                  <a:pt x="240525" y="0"/>
                </a:moveTo>
                <a:lnTo>
                  <a:pt x="192050" y="4887"/>
                </a:lnTo>
                <a:lnTo>
                  <a:pt x="146900" y="18903"/>
                </a:lnTo>
                <a:lnTo>
                  <a:pt x="106043" y="41081"/>
                </a:lnTo>
                <a:lnTo>
                  <a:pt x="70446" y="70453"/>
                </a:lnTo>
                <a:lnTo>
                  <a:pt x="41077" y="106052"/>
                </a:lnTo>
                <a:lnTo>
                  <a:pt x="18901" y="146911"/>
                </a:lnTo>
                <a:lnTo>
                  <a:pt x="4886" y="192062"/>
                </a:lnTo>
                <a:lnTo>
                  <a:pt x="0" y="240537"/>
                </a:lnTo>
                <a:lnTo>
                  <a:pt x="4886" y="289013"/>
                </a:lnTo>
                <a:lnTo>
                  <a:pt x="18901" y="334164"/>
                </a:lnTo>
                <a:lnTo>
                  <a:pt x="41077" y="375023"/>
                </a:lnTo>
                <a:lnTo>
                  <a:pt x="70446" y="410622"/>
                </a:lnTo>
                <a:lnTo>
                  <a:pt x="106043" y="439994"/>
                </a:lnTo>
                <a:lnTo>
                  <a:pt x="146900" y="462172"/>
                </a:lnTo>
                <a:lnTo>
                  <a:pt x="192050" y="476188"/>
                </a:lnTo>
                <a:lnTo>
                  <a:pt x="240525" y="481075"/>
                </a:lnTo>
                <a:lnTo>
                  <a:pt x="289004" y="476188"/>
                </a:lnTo>
                <a:lnTo>
                  <a:pt x="334157" y="462172"/>
                </a:lnTo>
                <a:lnTo>
                  <a:pt x="375016" y="439994"/>
                </a:lnTo>
                <a:lnTo>
                  <a:pt x="410614" y="410622"/>
                </a:lnTo>
                <a:lnTo>
                  <a:pt x="439985" y="375023"/>
                </a:lnTo>
                <a:lnTo>
                  <a:pt x="462161" y="334164"/>
                </a:lnTo>
                <a:lnTo>
                  <a:pt x="476176" y="289013"/>
                </a:lnTo>
                <a:lnTo>
                  <a:pt x="481063" y="240537"/>
                </a:lnTo>
                <a:lnTo>
                  <a:pt x="476176" y="192062"/>
                </a:lnTo>
                <a:lnTo>
                  <a:pt x="462161" y="146911"/>
                </a:lnTo>
                <a:lnTo>
                  <a:pt x="439985" y="106052"/>
                </a:lnTo>
                <a:lnTo>
                  <a:pt x="410614" y="70453"/>
                </a:lnTo>
                <a:lnTo>
                  <a:pt x="375016" y="41081"/>
                </a:lnTo>
                <a:lnTo>
                  <a:pt x="334157" y="18903"/>
                </a:lnTo>
                <a:lnTo>
                  <a:pt x="289004" y="4887"/>
                </a:lnTo>
                <a:lnTo>
                  <a:pt x="240525" y="0"/>
                </a:lnTo>
                <a:close/>
              </a:path>
            </a:pathLst>
          </a:custGeom>
          <a:solidFill>
            <a:srgbClr val="00AD87"/>
          </a:solidFill>
        </p:spPr>
        <p:txBody>
          <a:bodyPr wrap="square" lIns="0" tIns="0" rIns="0" bIns="0" rtlCol="0"/>
          <a:lstStyle/>
          <a:p>
            <a:endParaRPr/>
          </a:p>
        </p:txBody>
      </p:sp>
      <p:sp>
        <p:nvSpPr>
          <p:cNvPr id="5" name="object 5"/>
          <p:cNvSpPr/>
          <p:nvPr/>
        </p:nvSpPr>
        <p:spPr>
          <a:xfrm>
            <a:off x="573213" y="5666710"/>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8E55A2"/>
          </a:solidFill>
        </p:spPr>
        <p:txBody>
          <a:bodyPr wrap="square" lIns="0" tIns="0" rIns="0" bIns="0" rtlCol="0"/>
          <a:lstStyle/>
          <a:p>
            <a:endParaRPr/>
          </a:p>
        </p:txBody>
      </p:sp>
      <p:sp>
        <p:nvSpPr>
          <p:cNvPr id="6" name="object 6"/>
          <p:cNvSpPr/>
          <p:nvPr/>
        </p:nvSpPr>
        <p:spPr>
          <a:xfrm>
            <a:off x="1098048" y="5396757"/>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FFDD63"/>
          </a:solidFill>
        </p:spPr>
        <p:txBody>
          <a:bodyPr wrap="square" lIns="0" tIns="0" rIns="0" bIns="0" rtlCol="0"/>
          <a:lstStyle/>
          <a:p>
            <a:endParaRPr/>
          </a:p>
        </p:txBody>
      </p:sp>
      <p:sp>
        <p:nvSpPr>
          <p:cNvPr id="7" name="object 7"/>
          <p:cNvSpPr/>
          <p:nvPr/>
        </p:nvSpPr>
        <p:spPr>
          <a:xfrm>
            <a:off x="992489" y="5870451"/>
            <a:ext cx="481330" cy="481330"/>
          </a:xfrm>
          <a:custGeom>
            <a:avLst/>
            <a:gdLst/>
            <a:ahLst/>
            <a:cxnLst/>
            <a:rect l="l" t="t" r="r" b="b"/>
            <a:pathLst>
              <a:path w="481330" h="481329">
                <a:moveTo>
                  <a:pt x="240525" y="0"/>
                </a:moveTo>
                <a:lnTo>
                  <a:pt x="192050" y="4886"/>
                </a:lnTo>
                <a:lnTo>
                  <a:pt x="146900" y="18901"/>
                </a:lnTo>
                <a:lnTo>
                  <a:pt x="106043" y="41077"/>
                </a:lnTo>
                <a:lnTo>
                  <a:pt x="70446" y="70446"/>
                </a:lnTo>
                <a:lnTo>
                  <a:pt x="41077" y="106043"/>
                </a:lnTo>
                <a:lnTo>
                  <a:pt x="18901" y="146900"/>
                </a:lnTo>
                <a:lnTo>
                  <a:pt x="4886" y="192050"/>
                </a:lnTo>
                <a:lnTo>
                  <a:pt x="0" y="240525"/>
                </a:lnTo>
                <a:lnTo>
                  <a:pt x="4886" y="289001"/>
                </a:lnTo>
                <a:lnTo>
                  <a:pt x="18901" y="334152"/>
                </a:lnTo>
                <a:lnTo>
                  <a:pt x="41077" y="375010"/>
                </a:lnTo>
                <a:lnTo>
                  <a:pt x="70446" y="410610"/>
                </a:lnTo>
                <a:lnTo>
                  <a:pt x="106043" y="439982"/>
                </a:lnTo>
                <a:lnTo>
                  <a:pt x="146900" y="462160"/>
                </a:lnTo>
                <a:lnTo>
                  <a:pt x="192050" y="476176"/>
                </a:lnTo>
                <a:lnTo>
                  <a:pt x="240525" y="481063"/>
                </a:lnTo>
                <a:lnTo>
                  <a:pt x="289004" y="476176"/>
                </a:lnTo>
                <a:lnTo>
                  <a:pt x="334157" y="462160"/>
                </a:lnTo>
                <a:lnTo>
                  <a:pt x="375016" y="439982"/>
                </a:lnTo>
                <a:lnTo>
                  <a:pt x="410614" y="410610"/>
                </a:lnTo>
                <a:lnTo>
                  <a:pt x="439985" y="375010"/>
                </a:lnTo>
                <a:lnTo>
                  <a:pt x="462161" y="334152"/>
                </a:lnTo>
                <a:lnTo>
                  <a:pt x="476176" y="289001"/>
                </a:lnTo>
                <a:lnTo>
                  <a:pt x="481063" y="240525"/>
                </a:lnTo>
                <a:lnTo>
                  <a:pt x="476176" y="192050"/>
                </a:lnTo>
                <a:lnTo>
                  <a:pt x="462161" y="146900"/>
                </a:lnTo>
                <a:lnTo>
                  <a:pt x="439985" y="106043"/>
                </a:lnTo>
                <a:lnTo>
                  <a:pt x="410614" y="70446"/>
                </a:lnTo>
                <a:lnTo>
                  <a:pt x="375016" y="41077"/>
                </a:lnTo>
                <a:lnTo>
                  <a:pt x="334157" y="18901"/>
                </a:lnTo>
                <a:lnTo>
                  <a:pt x="289004" y="4886"/>
                </a:lnTo>
                <a:lnTo>
                  <a:pt x="240525" y="0"/>
                </a:lnTo>
                <a:close/>
              </a:path>
            </a:pathLst>
          </a:custGeom>
          <a:solidFill>
            <a:srgbClr val="FBB576"/>
          </a:solidFill>
        </p:spPr>
        <p:txBody>
          <a:bodyPr wrap="square" lIns="0" tIns="0" rIns="0" bIns="0" rtlCol="0"/>
          <a:lstStyle/>
          <a:p>
            <a:endParaRPr/>
          </a:p>
        </p:txBody>
      </p:sp>
      <p:sp>
        <p:nvSpPr>
          <p:cNvPr id="8" name="object 8"/>
          <p:cNvSpPr txBox="1">
            <a:spLocks noGrp="1"/>
          </p:cNvSpPr>
          <p:nvPr>
            <p:ph type="title"/>
          </p:nvPr>
        </p:nvSpPr>
        <p:spPr>
          <a:xfrm>
            <a:off x="527300" y="527299"/>
            <a:ext cx="5575050" cy="503984"/>
          </a:xfrm>
          <a:prstGeom prst="rect">
            <a:avLst/>
          </a:prstGeom>
        </p:spPr>
        <p:txBody>
          <a:bodyPr vert="horz" wrap="square" lIns="0" tIns="11430" rIns="0" bIns="0" rtlCol="0">
            <a:spAutoFit/>
          </a:bodyPr>
          <a:lstStyle/>
          <a:p>
            <a:pPr marL="12700">
              <a:lnSpc>
                <a:spcPct val="100000"/>
              </a:lnSpc>
              <a:spcBef>
                <a:spcPts val="90"/>
              </a:spcBef>
            </a:pPr>
            <a:r>
              <a:rPr lang="en-IE" sz="3200" spc="-10" dirty="0"/>
              <a:t>Values Personal and Professional </a:t>
            </a:r>
          </a:p>
        </p:txBody>
      </p:sp>
      <p:sp>
        <p:nvSpPr>
          <p:cNvPr id="9" name="object 9"/>
          <p:cNvSpPr txBox="1"/>
          <p:nvPr/>
        </p:nvSpPr>
        <p:spPr>
          <a:xfrm>
            <a:off x="527300" y="1807572"/>
            <a:ext cx="6038215" cy="289823"/>
          </a:xfrm>
          <a:prstGeom prst="rect">
            <a:avLst/>
          </a:prstGeom>
        </p:spPr>
        <p:txBody>
          <a:bodyPr vert="horz" wrap="square" lIns="0" tIns="12700" rIns="0" bIns="0" rtlCol="0">
            <a:spAutoFit/>
          </a:bodyPr>
          <a:lstStyle/>
          <a:p>
            <a:pPr marL="12700" marR="5080">
              <a:lnSpc>
                <a:spcPct val="100000"/>
              </a:lnSpc>
              <a:spcBef>
                <a:spcPts val="100"/>
              </a:spcBef>
            </a:pPr>
            <a:endParaRPr lang="en-IE" sz="1800" dirty="0">
              <a:solidFill>
                <a:srgbClr val="002436"/>
              </a:solidFill>
              <a:latin typeface="Avenir"/>
              <a:cs typeface="Avenir"/>
            </a:endParaRPr>
          </a:p>
        </p:txBody>
      </p:sp>
      <p:pic>
        <p:nvPicPr>
          <p:cNvPr id="47" name="Picture 46">
            <a:extLst>
              <a:ext uri="{FF2B5EF4-FFF2-40B4-BE49-F238E27FC236}">
                <a16:creationId xmlns:a16="http://schemas.microsoft.com/office/drawing/2014/main" id="{EBB5578D-095B-673F-B41C-0BCB396819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58833" y="5791200"/>
            <a:ext cx="1204655" cy="990600"/>
          </a:xfrm>
          <a:prstGeom prst="rect">
            <a:avLst/>
          </a:prstGeom>
        </p:spPr>
      </p:pic>
      <p:sp>
        <p:nvSpPr>
          <p:cNvPr id="12" name="TextBox 11">
            <a:extLst>
              <a:ext uri="{FF2B5EF4-FFF2-40B4-BE49-F238E27FC236}">
                <a16:creationId xmlns:a16="http://schemas.microsoft.com/office/drawing/2014/main" id="{693B4486-462E-4AE3-866A-0D84C39452AB}"/>
              </a:ext>
            </a:extLst>
          </p:cNvPr>
          <p:cNvSpPr txBox="1"/>
          <p:nvPr/>
        </p:nvSpPr>
        <p:spPr>
          <a:xfrm>
            <a:off x="415439" y="1779334"/>
            <a:ext cx="5686911" cy="4641399"/>
          </a:xfrm>
          <a:prstGeom prst="rect">
            <a:avLst/>
          </a:prstGeom>
          <a:noFill/>
        </p:spPr>
        <p:txBody>
          <a:bodyPr wrap="square">
            <a:spAutoFit/>
          </a:bodyPr>
          <a:lstStyle/>
          <a:p>
            <a:pPr algn="just"/>
            <a:r>
              <a:rPr lang="en-IE"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US" sz="1600" dirty="0">
                <a:effectLst/>
                <a:latin typeface="Tahoma" panose="020B0604030504040204" pitchFamily="34" charset="0"/>
                <a:ea typeface="Tahoma" panose="020B0604030504040204" pitchFamily="34" charset="0"/>
                <a:cs typeface="Tahoma" panose="020B0604030504040204" pitchFamily="34" charset="0"/>
              </a:rPr>
              <a:t>IFSW- Global Social Work Statement of Ethical Principles</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The statement reflects both personal and professional values –they are related and indeed can complement and clash with each other </a:t>
            </a:r>
          </a:p>
          <a:p>
            <a:pPr>
              <a:lnSpc>
                <a:spcPct val="107000"/>
              </a:lnSpc>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This Statement of Ethical Principles (hereafter referred to as the Statement) serves as an overarching framework for social workers to work towards the highest possible standards of professional integrity.</a:t>
            </a:r>
          </a:p>
          <a:p>
            <a:pPr>
              <a:lnSpc>
                <a:spcPct val="107000"/>
              </a:lnSpc>
              <a:spcAft>
                <a:spcPts val="800"/>
              </a:spcAft>
            </a:pP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1400" dirty="0">
                <a:effectLst/>
                <a:latin typeface="Tahoma" panose="020B0604030504040204" pitchFamily="34" charset="0"/>
                <a:ea typeface="Tahoma" panose="020B0604030504040204" pitchFamily="34" charset="0"/>
                <a:cs typeface="Tahoma" panose="020B0604030504040204" pitchFamily="34" charset="0"/>
              </a:rPr>
              <a:t>Implicit in our acceptance of this Statement as social work practitioners, educators, students, and researchers is our commitment to uphold the core values and principles of the social work profession as set out in this Statement.</a:t>
            </a:r>
          </a:p>
          <a:p>
            <a:pPr>
              <a:lnSpc>
                <a:spcPct val="107000"/>
              </a:lnSpc>
              <a:spcAft>
                <a:spcPts val="800"/>
              </a:spcAft>
            </a:pPr>
            <a:r>
              <a:rPr lang="en-US" sz="1100" dirty="0">
                <a:effectLst/>
                <a:latin typeface="Tahoma" panose="020B0604030504040204" pitchFamily="34" charset="0"/>
                <a:ea typeface="Tahoma" panose="020B0604030504040204" pitchFamily="34" charset="0"/>
                <a:cs typeface="Tahoma" panose="020B0604030504040204" pitchFamily="34" charset="0"/>
                <a:hlinkClick r:id="rId3"/>
              </a:rPr>
              <a:t>https://www.ifsw.org/global-social-work-statement-of-ethical-principles/</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IE"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CE347A6B-C824-68C4-C75B-BA110017E5A4}"/>
              </a:ext>
            </a:extLst>
          </p:cNvPr>
          <p:cNvPicPr>
            <a:picLocks noChangeAspect="1"/>
          </p:cNvPicPr>
          <p:nvPr/>
        </p:nvPicPr>
        <p:blipFill>
          <a:blip r:embed="rId4"/>
          <a:stretch>
            <a:fillRect/>
          </a:stretch>
        </p:blipFill>
        <p:spPr>
          <a:xfrm>
            <a:off x="6924434" y="76200"/>
            <a:ext cx="4182218" cy="5669771"/>
          </a:xfrm>
          <a:prstGeom prst="rect">
            <a:avLst/>
          </a:prstGeom>
        </p:spPr>
      </p:pic>
    </p:spTree>
    <p:extLst>
      <p:ext uri="{BB962C8B-B14F-4D97-AF65-F5344CB8AC3E}">
        <p14:creationId xmlns:p14="http://schemas.microsoft.com/office/powerpoint/2010/main" val="38327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300" y="527300"/>
            <a:ext cx="10223250" cy="763270"/>
          </a:xfrm>
          <a:prstGeom prst="rect">
            <a:avLst/>
          </a:prstGeom>
        </p:spPr>
        <p:txBody>
          <a:bodyPr vert="horz" wrap="square" lIns="0" tIns="11430" rIns="0" bIns="0" rtlCol="0">
            <a:spAutoFit/>
          </a:bodyPr>
          <a:lstStyle/>
          <a:p>
            <a:pPr marL="12700">
              <a:lnSpc>
                <a:spcPct val="100000"/>
              </a:lnSpc>
              <a:spcBef>
                <a:spcPts val="90"/>
              </a:spcBef>
            </a:pPr>
            <a:r>
              <a:rPr lang="en-GB" sz="4850" b="1" spc="-10" dirty="0">
                <a:solidFill>
                  <a:srgbClr val="002436"/>
                </a:solidFill>
                <a:latin typeface="Avenir"/>
                <a:cs typeface="Avenir"/>
              </a:rPr>
              <a:t>Social Work Ethics </a:t>
            </a:r>
            <a:endParaRPr sz="4850" dirty="0">
              <a:latin typeface="Avenir"/>
              <a:cs typeface="Avenir"/>
            </a:endParaRPr>
          </a:p>
        </p:txBody>
      </p:sp>
      <p:sp>
        <p:nvSpPr>
          <p:cNvPr id="3" name="object 3"/>
          <p:cNvSpPr txBox="1"/>
          <p:nvPr/>
        </p:nvSpPr>
        <p:spPr>
          <a:xfrm>
            <a:off x="527300" y="1511300"/>
            <a:ext cx="10680450" cy="3395801"/>
          </a:xfrm>
          <a:prstGeom prst="rect">
            <a:avLst/>
          </a:prstGeom>
        </p:spPr>
        <p:txBody>
          <a:bodyPr vert="horz" wrap="square" lIns="0" tIns="12700" rIns="0" bIns="0" rtlCol="0">
            <a:spAutoFit/>
          </a:bodyPr>
          <a:lstStyle/>
          <a:p>
            <a:pPr marL="12700" marR="5080">
              <a:lnSpc>
                <a:spcPct val="100000"/>
              </a:lnSpc>
              <a:spcBef>
                <a:spcPts val="100"/>
              </a:spcBef>
            </a:pPr>
            <a:endParaRPr lang="en-GB" sz="1800" dirty="0">
              <a:solidFill>
                <a:srgbClr val="002436"/>
              </a:solidFill>
              <a:latin typeface="Avenir"/>
              <a:cs typeface="Avenir"/>
            </a:endParaRPr>
          </a:p>
          <a:p>
            <a:pPr marL="812800" marR="5080" lvl="1" indent="-342900">
              <a:spcBef>
                <a:spcPts val="100"/>
              </a:spcBef>
              <a:buFont typeface="+mj-lt"/>
              <a:buAutoNum type="arabicPeriod"/>
            </a:pPr>
            <a:r>
              <a:rPr lang="en-GB" sz="2800" dirty="0">
                <a:solidFill>
                  <a:srgbClr val="002436"/>
                </a:solidFill>
                <a:latin typeface="Avenir"/>
                <a:cs typeface="Avenir"/>
              </a:rPr>
              <a:t>Value base of the social work profession</a:t>
            </a:r>
          </a:p>
          <a:p>
            <a:pPr marL="812800" marR="5080" lvl="1" indent="-342900">
              <a:spcBef>
                <a:spcPts val="100"/>
              </a:spcBef>
              <a:buFont typeface="+mj-lt"/>
              <a:buAutoNum type="arabicPeriod"/>
            </a:pPr>
            <a:r>
              <a:rPr lang="en-GB" sz="2800" dirty="0">
                <a:solidFill>
                  <a:srgbClr val="002436"/>
                </a:solidFill>
                <a:latin typeface="Avenir"/>
                <a:cs typeface="Avenir"/>
              </a:rPr>
              <a:t>Ethical Dilemmas in Social Work </a:t>
            </a:r>
          </a:p>
          <a:p>
            <a:pPr marL="812800" marR="5080" lvl="1" indent="-342900">
              <a:spcBef>
                <a:spcPts val="100"/>
              </a:spcBef>
              <a:buFont typeface="+mj-lt"/>
              <a:buAutoNum type="arabicPeriod"/>
            </a:pPr>
            <a:r>
              <a:rPr lang="en-GB" sz="2800" dirty="0">
                <a:solidFill>
                  <a:srgbClr val="002436"/>
                </a:solidFill>
                <a:latin typeface="Avenir"/>
                <a:cs typeface="Avenir"/>
              </a:rPr>
              <a:t>Ethical Decision Making </a:t>
            </a:r>
          </a:p>
          <a:p>
            <a:pPr marL="812800" marR="5080" lvl="1" indent="-342900">
              <a:spcBef>
                <a:spcPts val="100"/>
              </a:spcBef>
              <a:buFont typeface="+mj-lt"/>
              <a:buAutoNum type="arabicPeriod"/>
            </a:pPr>
            <a:r>
              <a:rPr lang="en-GB" sz="2800" dirty="0">
                <a:solidFill>
                  <a:srgbClr val="002436"/>
                </a:solidFill>
                <a:latin typeface="Avenir"/>
                <a:cs typeface="Avenir"/>
              </a:rPr>
              <a:t>Ethical Standards and Risk Management </a:t>
            </a:r>
          </a:p>
          <a:p>
            <a:pPr marL="812800" marR="5080" lvl="1" indent="-342900">
              <a:spcBef>
                <a:spcPts val="100"/>
              </a:spcBef>
              <a:buFont typeface="+mj-lt"/>
              <a:buAutoNum type="arabicPeriod"/>
            </a:pPr>
            <a:r>
              <a:rPr lang="en-GB" sz="2800" dirty="0">
                <a:solidFill>
                  <a:srgbClr val="002436"/>
                </a:solidFill>
                <a:latin typeface="Avenir"/>
                <a:cs typeface="Avenir"/>
              </a:rPr>
              <a:t>Questions about the moral purpose of the profession</a:t>
            </a:r>
          </a:p>
          <a:p>
            <a:pPr marL="469900" marR="5080" lvl="1">
              <a:spcBef>
                <a:spcPts val="100"/>
              </a:spcBef>
            </a:pPr>
            <a:endParaRPr lang="en-GB" sz="2800" dirty="0">
              <a:solidFill>
                <a:srgbClr val="002436"/>
              </a:solidFill>
              <a:latin typeface="Avenir"/>
              <a:cs typeface="Avenir"/>
            </a:endParaRPr>
          </a:p>
          <a:p>
            <a:pPr marL="469900" marR="5080" lvl="1">
              <a:spcBef>
                <a:spcPts val="100"/>
              </a:spcBef>
            </a:pPr>
            <a:r>
              <a:rPr lang="en-GB" sz="2800" dirty="0">
                <a:solidFill>
                  <a:srgbClr val="002436"/>
                </a:solidFill>
                <a:latin typeface="Avenir"/>
                <a:cs typeface="Avenir"/>
              </a:rPr>
              <a:t>(Reamer, 2014) </a:t>
            </a:r>
          </a:p>
        </p:txBody>
      </p:sp>
      <p:pic>
        <p:nvPicPr>
          <p:cNvPr id="4" name="Picture 3" descr="A picture containing qr code&#10;&#10;Description automatically generated">
            <a:extLst>
              <a:ext uri="{FF2B5EF4-FFF2-40B4-BE49-F238E27FC236}">
                <a16:creationId xmlns:a16="http://schemas.microsoft.com/office/drawing/2014/main" id="{1E5A7799-4D92-84D1-0EB1-9E82936B9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3520" y="5791200"/>
            <a:ext cx="1235282" cy="990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6390"/>
            <a:ext cx="12204065" cy="6858190"/>
            <a:chOff x="0" y="0"/>
            <a:chExt cx="12204065" cy="6858190"/>
          </a:xfrm>
        </p:grpSpPr>
        <p:pic>
          <p:nvPicPr>
            <p:cNvPr id="3" name="object 3"/>
            <p:cNvPicPr/>
            <p:nvPr/>
          </p:nvPicPr>
          <p:blipFill>
            <a:blip r:embed="rId2">
              <a:extLst>
                <a:ext uri="{28A0092B-C50C-407E-A947-70E740481C1C}">
                  <a14:useLocalDpi xmlns:a14="http://schemas.microsoft.com/office/drawing/2010/main" val="0"/>
                </a:ext>
              </a:extLst>
            </a:blip>
            <a:srcRect/>
            <a:stretch/>
          </p:blipFill>
          <p:spPr>
            <a:xfrm>
              <a:off x="0" y="0"/>
              <a:ext cx="5148008" cy="5624325"/>
            </a:xfrm>
            <a:prstGeom prst="rect">
              <a:avLst/>
            </a:prstGeom>
          </p:spPr>
        </p:pic>
        <p:sp>
          <p:nvSpPr>
            <p:cNvPr id="4" name="object 4"/>
            <p:cNvSpPr/>
            <p:nvPr/>
          </p:nvSpPr>
          <p:spPr>
            <a:xfrm>
              <a:off x="0" y="5721540"/>
              <a:ext cx="12204065" cy="1136650"/>
            </a:xfrm>
            <a:custGeom>
              <a:avLst/>
              <a:gdLst/>
              <a:ahLst/>
              <a:cxnLst/>
              <a:rect l="l" t="t" r="r" b="b"/>
              <a:pathLst>
                <a:path w="12204065" h="1136650">
                  <a:moveTo>
                    <a:pt x="12203988" y="0"/>
                  </a:moveTo>
                  <a:lnTo>
                    <a:pt x="0" y="0"/>
                  </a:lnTo>
                  <a:lnTo>
                    <a:pt x="0" y="1136459"/>
                  </a:lnTo>
                  <a:lnTo>
                    <a:pt x="12203988" y="1136459"/>
                  </a:lnTo>
                  <a:lnTo>
                    <a:pt x="12203988" y="0"/>
                  </a:lnTo>
                  <a:close/>
                </a:path>
              </a:pathLst>
            </a:custGeom>
            <a:solidFill>
              <a:srgbClr val="002436"/>
            </a:solidFill>
          </p:spPr>
          <p:txBody>
            <a:bodyPr wrap="square" lIns="0" tIns="0" rIns="0" bIns="0" rtlCol="0"/>
            <a:lstStyle/>
            <a:p>
              <a:endParaRPr dirty="0"/>
            </a:p>
          </p:txBody>
        </p:sp>
        <p:sp>
          <p:nvSpPr>
            <p:cNvPr id="5" name="object 5"/>
            <p:cNvSpPr/>
            <p:nvPr/>
          </p:nvSpPr>
          <p:spPr>
            <a:xfrm>
              <a:off x="324001" y="6161771"/>
              <a:ext cx="481330" cy="481330"/>
            </a:xfrm>
            <a:custGeom>
              <a:avLst/>
              <a:gdLst/>
              <a:ahLst/>
              <a:cxnLst/>
              <a:rect l="l" t="t" r="r" b="b"/>
              <a:pathLst>
                <a:path w="481330" h="481329">
                  <a:moveTo>
                    <a:pt x="240525" y="0"/>
                  </a:moveTo>
                  <a:lnTo>
                    <a:pt x="192050" y="4887"/>
                  </a:lnTo>
                  <a:lnTo>
                    <a:pt x="146900" y="18903"/>
                  </a:lnTo>
                  <a:lnTo>
                    <a:pt x="106043" y="41081"/>
                  </a:lnTo>
                  <a:lnTo>
                    <a:pt x="70446" y="70453"/>
                  </a:lnTo>
                  <a:lnTo>
                    <a:pt x="41077" y="106052"/>
                  </a:lnTo>
                  <a:lnTo>
                    <a:pt x="18901" y="146911"/>
                  </a:lnTo>
                  <a:lnTo>
                    <a:pt x="4886" y="192062"/>
                  </a:lnTo>
                  <a:lnTo>
                    <a:pt x="0" y="240537"/>
                  </a:lnTo>
                  <a:lnTo>
                    <a:pt x="4886" y="289013"/>
                  </a:lnTo>
                  <a:lnTo>
                    <a:pt x="18901" y="334164"/>
                  </a:lnTo>
                  <a:lnTo>
                    <a:pt x="41077" y="375023"/>
                  </a:lnTo>
                  <a:lnTo>
                    <a:pt x="70446" y="410622"/>
                  </a:lnTo>
                  <a:lnTo>
                    <a:pt x="106043" y="439994"/>
                  </a:lnTo>
                  <a:lnTo>
                    <a:pt x="146900" y="462172"/>
                  </a:lnTo>
                  <a:lnTo>
                    <a:pt x="192050" y="476188"/>
                  </a:lnTo>
                  <a:lnTo>
                    <a:pt x="240525" y="481075"/>
                  </a:lnTo>
                  <a:lnTo>
                    <a:pt x="289004" y="476188"/>
                  </a:lnTo>
                  <a:lnTo>
                    <a:pt x="334157" y="462172"/>
                  </a:lnTo>
                  <a:lnTo>
                    <a:pt x="375016" y="439994"/>
                  </a:lnTo>
                  <a:lnTo>
                    <a:pt x="410614" y="410622"/>
                  </a:lnTo>
                  <a:lnTo>
                    <a:pt x="439985" y="375023"/>
                  </a:lnTo>
                  <a:lnTo>
                    <a:pt x="462161" y="334164"/>
                  </a:lnTo>
                  <a:lnTo>
                    <a:pt x="476176" y="289013"/>
                  </a:lnTo>
                  <a:lnTo>
                    <a:pt x="481063" y="240537"/>
                  </a:lnTo>
                  <a:lnTo>
                    <a:pt x="476176" y="192062"/>
                  </a:lnTo>
                  <a:lnTo>
                    <a:pt x="462161" y="146911"/>
                  </a:lnTo>
                  <a:lnTo>
                    <a:pt x="439985" y="106052"/>
                  </a:lnTo>
                  <a:lnTo>
                    <a:pt x="410614" y="70453"/>
                  </a:lnTo>
                  <a:lnTo>
                    <a:pt x="375016" y="41081"/>
                  </a:lnTo>
                  <a:lnTo>
                    <a:pt x="334157" y="18903"/>
                  </a:lnTo>
                  <a:lnTo>
                    <a:pt x="289004" y="4887"/>
                  </a:lnTo>
                  <a:lnTo>
                    <a:pt x="240525" y="0"/>
                  </a:lnTo>
                  <a:close/>
                </a:path>
              </a:pathLst>
            </a:custGeom>
            <a:solidFill>
              <a:srgbClr val="00AD87"/>
            </a:solidFill>
          </p:spPr>
          <p:txBody>
            <a:bodyPr wrap="square" lIns="0" tIns="0" rIns="0" bIns="0" rtlCol="0"/>
            <a:lstStyle/>
            <a:p>
              <a:endParaRPr/>
            </a:p>
          </p:txBody>
        </p:sp>
        <p:sp>
          <p:nvSpPr>
            <p:cNvPr id="6" name="object 6"/>
            <p:cNvSpPr/>
            <p:nvPr/>
          </p:nvSpPr>
          <p:spPr>
            <a:xfrm>
              <a:off x="1098047" y="6160163"/>
              <a:ext cx="361315" cy="361315"/>
            </a:xfrm>
            <a:custGeom>
              <a:avLst/>
              <a:gdLst/>
              <a:ahLst/>
              <a:cxnLst/>
              <a:rect l="l" t="t" r="r" b="b"/>
              <a:pathLst>
                <a:path w="361315" h="361315">
                  <a:moveTo>
                    <a:pt x="180390" y="0"/>
                  </a:moveTo>
                  <a:lnTo>
                    <a:pt x="132434" y="6444"/>
                  </a:lnTo>
                  <a:lnTo>
                    <a:pt x="89342" y="24630"/>
                  </a:lnTo>
                  <a:lnTo>
                    <a:pt x="52833" y="52839"/>
                  </a:lnTo>
                  <a:lnTo>
                    <a:pt x="24627" y="89351"/>
                  </a:lnTo>
                  <a:lnTo>
                    <a:pt x="6443" y="132446"/>
                  </a:lnTo>
                  <a:lnTo>
                    <a:pt x="0" y="180403"/>
                  </a:lnTo>
                  <a:lnTo>
                    <a:pt x="6443" y="228360"/>
                  </a:lnTo>
                  <a:lnTo>
                    <a:pt x="24627" y="271455"/>
                  </a:lnTo>
                  <a:lnTo>
                    <a:pt x="52833" y="307967"/>
                  </a:lnTo>
                  <a:lnTo>
                    <a:pt x="89342" y="336176"/>
                  </a:lnTo>
                  <a:lnTo>
                    <a:pt x="132434" y="354362"/>
                  </a:lnTo>
                  <a:lnTo>
                    <a:pt x="180390" y="360807"/>
                  </a:lnTo>
                  <a:lnTo>
                    <a:pt x="228348" y="354362"/>
                  </a:lnTo>
                  <a:lnTo>
                    <a:pt x="271442" y="336176"/>
                  </a:lnTo>
                  <a:lnTo>
                    <a:pt x="307954" y="307967"/>
                  </a:lnTo>
                  <a:lnTo>
                    <a:pt x="336163" y="271455"/>
                  </a:lnTo>
                  <a:lnTo>
                    <a:pt x="354349" y="228360"/>
                  </a:lnTo>
                  <a:lnTo>
                    <a:pt x="360794" y="180403"/>
                  </a:lnTo>
                  <a:lnTo>
                    <a:pt x="354349" y="132446"/>
                  </a:lnTo>
                  <a:lnTo>
                    <a:pt x="336163" y="89351"/>
                  </a:lnTo>
                  <a:lnTo>
                    <a:pt x="307954" y="52839"/>
                  </a:lnTo>
                  <a:lnTo>
                    <a:pt x="271442" y="24630"/>
                  </a:lnTo>
                  <a:lnTo>
                    <a:pt x="228348" y="6444"/>
                  </a:lnTo>
                  <a:lnTo>
                    <a:pt x="180390" y="0"/>
                  </a:lnTo>
                  <a:close/>
                </a:path>
              </a:pathLst>
            </a:custGeom>
            <a:solidFill>
              <a:srgbClr val="00B7DF"/>
            </a:solidFill>
          </p:spPr>
          <p:txBody>
            <a:bodyPr wrap="square" lIns="0" tIns="0" rIns="0" bIns="0" rtlCol="0"/>
            <a:lstStyle/>
            <a:p>
              <a:endParaRPr/>
            </a:p>
          </p:txBody>
        </p:sp>
        <p:sp>
          <p:nvSpPr>
            <p:cNvPr id="9" name="object 9"/>
            <p:cNvSpPr/>
            <p:nvPr/>
          </p:nvSpPr>
          <p:spPr>
            <a:xfrm>
              <a:off x="10705630" y="5843943"/>
              <a:ext cx="452755" cy="334010"/>
            </a:xfrm>
            <a:custGeom>
              <a:avLst/>
              <a:gdLst/>
              <a:ahLst/>
              <a:cxnLst/>
              <a:rect l="l" t="t" r="r" b="b"/>
              <a:pathLst>
                <a:path w="452754" h="334010">
                  <a:moveTo>
                    <a:pt x="52082" y="307492"/>
                  </a:moveTo>
                  <a:lnTo>
                    <a:pt x="50038" y="297357"/>
                  </a:lnTo>
                  <a:lnTo>
                    <a:pt x="44450" y="289077"/>
                  </a:lnTo>
                  <a:lnTo>
                    <a:pt x="36169" y="283489"/>
                  </a:lnTo>
                  <a:lnTo>
                    <a:pt x="26035" y="281444"/>
                  </a:lnTo>
                  <a:lnTo>
                    <a:pt x="15900" y="283489"/>
                  </a:lnTo>
                  <a:lnTo>
                    <a:pt x="7620" y="289077"/>
                  </a:lnTo>
                  <a:lnTo>
                    <a:pt x="2044" y="297357"/>
                  </a:lnTo>
                  <a:lnTo>
                    <a:pt x="0" y="307492"/>
                  </a:lnTo>
                  <a:lnTo>
                    <a:pt x="2044" y="317627"/>
                  </a:lnTo>
                  <a:lnTo>
                    <a:pt x="7620" y="325907"/>
                  </a:lnTo>
                  <a:lnTo>
                    <a:pt x="15900" y="331495"/>
                  </a:lnTo>
                  <a:lnTo>
                    <a:pt x="26035" y="333540"/>
                  </a:lnTo>
                  <a:lnTo>
                    <a:pt x="36169" y="331495"/>
                  </a:lnTo>
                  <a:lnTo>
                    <a:pt x="44450" y="325907"/>
                  </a:lnTo>
                  <a:lnTo>
                    <a:pt x="50038" y="317627"/>
                  </a:lnTo>
                  <a:lnTo>
                    <a:pt x="52082" y="307492"/>
                  </a:lnTo>
                  <a:close/>
                </a:path>
                <a:path w="452754" h="334010">
                  <a:moveTo>
                    <a:pt x="303631" y="139941"/>
                  </a:moveTo>
                  <a:lnTo>
                    <a:pt x="299986" y="121881"/>
                  </a:lnTo>
                  <a:lnTo>
                    <a:pt x="290042" y="107124"/>
                  </a:lnTo>
                  <a:lnTo>
                    <a:pt x="275285" y="97180"/>
                  </a:lnTo>
                  <a:lnTo>
                    <a:pt x="257225" y="93535"/>
                  </a:lnTo>
                  <a:lnTo>
                    <a:pt x="239153" y="97180"/>
                  </a:lnTo>
                  <a:lnTo>
                    <a:pt x="224396" y="107124"/>
                  </a:lnTo>
                  <a:lnTo>
                    <a:pt x="214452" y="121881"/>
                  </a:lnTo>
                  <a:lnTo>
                    <a:pt x="210807" y="139941"/>
                  </a:lnTo>
                  <a:lnTo>
                    <a:pt x="214452" y="158000"/>
                  </a:lnTo>
                  <a:lnTo>
                    <a:pt x="224396" y="172758"/>
                  </a:lnTo>
                  <a:lnTo>
                    <a:pt x="239153" y="182702"/>
                  </a:lnTo>
                  <a:lnTo>
                    <a:pt x="257225" y="186347"/>
                  </a:lnTo>
                  <a:lnTo>
                    <a:pt x="275285" y="182702"/>
                  </a:lnTo>
                  <a:lnTo>
                    <a:pt x="290042" y="172758"/>
                  </a:lnTo>
                  <a:lnTo>
                    <a:pt x="299986" y="158000"/>
                  </a:lnTo>
                  <a:lnTo>
                    <a:pt x="303631" y="139941"/>
                  </a:lnTo>
                  <a:close/>
                </a:path>
                <a:path w="452754" h="334010">
                  <a:moveTo>
                    <a:pt x="429082" y="26047"/>
                  </a:moveTo>
                  <a:lnTo>
                    <a:pt x="427037" y="15913"/>
                  </a:lnTo>
                  <a:lnTo>
                    <a:pt x="421462" y="7632"/>
                  </a:lnTo>
                  <a:lnTo>
                    <a:pt x="413181" y="2044"/>
                  </a:lnTo>
                  <a:lnTo>
                    <a:pt x="403034" y="0"/>
                  </a:lnTo>
                  <a:lnTo>
                    <a:pt x="392899" y="2044"/>
                  </a:lnTo>
                  <a:lnTo>
                    <a:pt x="384632" y="7632"/>
                  </a:lnTo>
                  <a:lnTo>
                    <a:pt x="379044" y="15913"/>
                  </a:lnTo>
                  <a:lnTo>
                    <a:pt x="376999" y="26047"/>
                  </a:lnTo>
                  <a:lnTo>
                    <a:pt x="379044" y="36195"/>
                  </a:lnTo>
                  <a:lnTo>
                    <a:pt x="384632" y="44475"/>
                  </a:lnTo>
                  <a:lnTo>
                    <a:pt x="392899" y="50050"/>
                  </a:lnTo>
                  <a:lnTo>
                    <a:pt x="403034" y="52095"/>
                  </a:lnTo>
                  <a:lnTo>
                    <a:pt x="413181" y="50050"/>
                  </a:lnTo>
                  <a:lnTo>
                    <a:pt x="421462" y="44475"/>
                  </a:lnTo>
                  <a:lnTo>
                    <a:pt x="427037" y="36195"/>
                  </a:lnTo>
                  <a:lnTo>
                    <a:pt x="429082" y="26047"/>
                  </a:lnTo>
                  <a:close/>
                </a:path>
                <a:path w="452754" h="334010">
                  <a:moveTo>
                    <a:pt x="452183" y="178854"/>
                  </a:moveTo>
                  <a:lnTo>
                    <a:pt x="450138" y="168706"/>
                  </a:lnTo>
                  <a:lnTo>
                    <a:pt x="444563" y="160426"/>
                  </a:lnTo>
                  <a:lnTo>
                    <a:pt x="436283" y="154851"/>
                  </a:lnTo>
                  <a:lnTo>
                    <a:pt x="426135" y="152806"/>
                  </a:lnTo>
                  <a:lnTo>
                    <a:pt x="416013" y="154851"/>
                  </a:lnTo>
                  <a:lnTo>
                    <a:pt x="407733" y="160426"/>
                  </a:lnTo>
                  <a:lnTo>
                    <a:pt x="402158" y="168706"/>
                  </a:lnTo>
                  <a:lnTo>
                    <a:pt x="400100" y="178854"/>
                  </a:lnTo>
                  <a:lnTo>
                    <a:pt x="402158" y="188988"/>
                  </a:lnTo>
                  <a:lnTo>
                    <a:pt x="407733" y="197269"/>
                  </a:lnTo>
                  <a:lnTo>
                    <a:pt x="416013" y="202844"/>
                  </a:lnTo>
                  <a:lnTo>
                    <a:pt x="426135" y="204901"/>
                  </a:lnTo>
                  <a:lnTo>
                    <a:pt x="436283" y="202844"/>
                  </a:lnTo>
                  <a:lnTo>
                    <a:pt x="444563" y="197269"/>
                  </a:lnTo>
                  <a:lnTo>
                    <a:pt x="450138" y="188988"/>
                  </a:lnTo>
                  <a:lnTo>
                    <a:pt x="452183" y="178854"/>
                  </a:lnTo>
                  <a:close/>
                </a:path>
              </a:pathLst>
            </a:custGeom>
            <a:solidFill>
              <a:srgbClr val="00AD87"/>
            </a:solidFill>
          </p:spPr>
          <p:txBody>
            <a:bodyPr wrap="square" lIns="0" tIns="0" rIns="0" bIns="0" rtlCol="0"/>
            <a:lstStyle/>
            <a:p>
              <a:endParaRPr/>
            </a:p>
          </p:txBody>
        </p:sp>
        <p:sp>
          <p:nvSpPr>
            <p:cNvPr id="10" name="object 10"/>
            <p:cNvSpPr/>
            <p:nvPr/>
          </p:nvSpPr>
          <p:spPr>
            <a:xfrm>
              <a:off x="10674005" y="6242048"/>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AC8A"/>
            </a:solidFill>
          </p:spPr>
          <p:txBody>
            <a:bodyPr wrap="square" lIns="0" tIns="0" rIns="0" bIns="0" rtlCol="0"/>
            <a:lstStyle/>
            <a:p>
              <a:endParaRPr/>
            </a:p>
          </p:txBody>
        </p:sp>
        <p:sp>
          <p:nvSpPr>
            <p:cNvPr id="11" name="object 11"/>
            <p:cNvSpPr/>
            <p:nvPr/>
          </p:nvSpPr>
          <p:spPr>
            <a:xfrm>
              <a:off x="11330470" y="5880696"/>
              <a:ext cx="298450" cy="297180"/>
            </a:xfrm>
            <a:custGeom>
              <a:avLst/>
              <a:gdLst/>
              <a:ahLst/>
              <a:cxnLst/>
              <a:rect l="l" t="t" r="r" b="b"/>
              <a:pathLst>
                <a:path w="298450" h="297179">
                  <a:moveTo>
                    <a:pt x="52082" y="26047"/>
                  </a:moveTo>
                  <a:lnTo>
                    <a:pt x="50038" y="15913"/>
                  </a:lnTo>
                  <a:lnTo>
                    <a:pt x="44450" y="7632"/>
                  </a:lnTo>
                  <a:lnTo>
                    <a:pt x="36169"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69" y="50050"/>
                  </a:lnTo>
                  <a:lnTo>
                    <a:pt x="44450" y="44475"/>
                  </a:lnTo>
                  <a:lnTo>
                    <a:pt x="50038" y="36195"/>
                  </a:lnTo>
                  <a:lnTo>
                    <a:pt x="52082" y="26047"/>
                  </a:lnTo>
                  <a:close/>
                </a:path>
                <a:path w="298450" h="297179">
                  <a:moveTo>
                    <a:pt x="298348" y="270738"/>
                  </a:moveTo>
                  <a:lnTo>
                    <a:pt x="296303" y="260604"/>
                  </a:lnTo>
                  <a:lnTo>
                    <a:pt x="290715" y="252323"/>
                  </a:lnTo>
                  <a:lnTo>
                    <a:pt x="282435" y="246735"/>
                  </a:lnTo>
                  <a:lnTo>
                    <a:pt x="272300" y="244690"/>
                  </a:lnTo>
                  <a:lnTo>
                    <a:pt x="262166" y="246735"/>
                  </a:lnTo>
                  <a:lnTo>
                    <a:pt x="253885" y="252323"/>
                  </a:lnTo>
                  <a:lnTo>
                    <a:pt x="248310" y="260604"/>
                  </a:lnTo>
                  <a:lnTo>
                    <a:pt x="246265" y="270738"/>
                  </a:lnTo>
                  <a:lnTo>
                    <a:pt x="248310" y="280873"/>
                  </a:lnTo>
                  <a:lnTo>
                    <a:pt x="253885" y="289153"/>
                  </a:lnTo>
                  <a:lnTo>
                    <a:pt x="262166" y="294741"/>
                  </a:lnTo>
                  <a:lnTo>
                    <a:pt x="272300" y="296786"/>
                  </a:lnTo>
                  <a:lnTo>
                    <a:pt x="282435" y="294741"/>
                  </a:lnTo>
                  <a:lnTo>
                    <a:pt x="290715" y="289153"/>
                  </a:lnTo>
                  <a:lnTo>
                    <a:pt x="296303" y="280873"/>
                  </a:lnTo>
                  <a:lnTo>
                    <a:pt x="298348" y="270738"/>
                  </a:lnTo>
                  <a:close/>
                </a:path>
              </a:pathLst>
            </a:custGeom>
            <a:solidFill>
              <a:srgbClr val="00AD87"/>
            </a:solidFill>
          </p:spPr>
          <p:txBody>
            <a:bodyPr wrap="square" lIns="0" tIns="0" rIns="0" bIns="0" rtlCol="0"/>
            <a:lstStyle/>
            <a:p>
              <a:endParaRPr/>
            </a:p>
          </p:txBody>
        </p:sp>
        <p:sp>
          <p:nvSpPr>
            <p:cNvPr id="12" name="object 12"/>
            <p:cNvSpPr/>
            <p:nvPr/>
          </p:nvSpPr>
          <p:spPr>
            <a:xfrm>
              <a:off x="11200781" y="5846314"/>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00B7DF"/>
            </a:solidFill>
          </p:spPr>
          <p:txBody>
            <a:bodyPr wrap="square" lIns="0" tIns="0" rIns="0" bIns="0" rtlCol="0"/>
            <a:lstStyle/>
            <a:p>
              <a:endParaRPr/>
            </a:p>
          </p:txBody>
        </p:sp>
        <p:sp>
          <p:nvSpPr>
            <p:cNvPr id="13" name="object 13"/>
            <p:cNvSpPr/>
            <p:nvPr/>
          </p:nvSpPr>
          <p:spPr>
            <a:xfrm>
              <a:off x="10764177" y="6019901"/>
              <a:ext cx="900430" cy="288290"/>
            </a:xfrm>
            <a:custGeom>
              <a:avLst/>
              <a:gdLst/>
              <a:ahLst/>
              <a:cxnLst/>
              <a:rect l="l" t="t" r="r" b="b"/>
              <a:pathLst>
                <a:path w="900429" h="288289">
                  <a:moveTo>
                    <a:pt x="52082" y="26047"/>
                  </a:moveTo>
                  <a:lnTo>
                    <a:pt x="50025" y="15913"/>
                  </a:lnTo>
                  <a:lnTo>
                    <a:pt x="44450" y="7632"/>
                  </a:lnTo>
                  <a:lnTo>
                    <a:pt x="36169" y="2044"/>
                  </a:lnTo>
                  <a:lnTo>
                    <a:pt x="26035" y="0"/>
                  </a:lnTo>
                  <a:lnTo>
                    <a:pt x="15900" y="2044"/>
                  </a:lnTo>
                  <a:lnTo>
                    <a:pt x="7620" y="7632"/>
                  </a:lnTo>
                  <a:lnTo>
                    <a:pt x="2044" y="15913"/>
                  </a:lnTo>
                  <a:lnTo>
                    <a:pt x="0" y="26047"/>
                  </a:lnTo>
                  <a:lnTo>
                    <a:pt x="2044" y="36195"/>
                  </a:lnTo>
                  <a:lnTo>
                    <a:pt x="7620" y="44475"/>
                  </a:lnTo>
                  <a:lnTo>
                    <a:pt x="15900" y="50050"/>
                  </a:lnTo>
                  <a:lnTo>
                    <a:pt x="26035" y="52095"/>
                  </a:lnTo>
                  <a:lnTo>
                    <a:pt x="36169" y="50050"/>
                  </a:lnTo>
                  <a:lnTo>
                    <a:pt x="44450" y="44475"/>
                  </a:lnTo>
                  <a:lnTo>
                    <a:pt x="50025" y="36195"/>
                  </a:lnTo>
                  <a:lnTo>
                    <a:pt x="52082" y="26047"/>
                  </a:lnTo>
                  <a:close/>
                </a:path>
                <a:path w="900429" h="288289">
                  <a:moveTo>
                    <a:pt x="899820" y="262026"/>
                  </a:moveTo>
                  <a:lnTo>
                    <a:pt x="897775" y="251891"/>
                  </a:lnTo>
                  <a:lnTo>
                    <a:pt x="892187" y="243611"/>
                  </a:lnTo>
                  <a:lnTo>
                    <a:pt x="883907" y="238023"/>
                  </a:lnTo>
                  <a:lnTo>
                    <a:pt x="873772" y="235978"/>
                  </a:lnTo>
                  <a:lnTo>
                    <a:pt x="863638" y="238023"/>
                  </a:lnTo>
                  <a:lnTo>
                    <a:pt x="855357" y="243611"/>
                  </a:lnTo>
                  <a:lnTo>
                    <a:pt x="849782" y="251891"/>
                  </a:lnTo>
                  <a:lnTo>
                    <a:pt x="847737" y="262026"/>
                  </a:lnTo>
                  <a:lnTo>
                    <a:pt x="849782" y="272173"/>
                  </a:lnTo>
                  <a:lnTo>
                    <a:pt x="855357" y="280441"/>
                  </a:lnTo>
                  <a:lnTo>
                    <a:pt x="863638" y="286029"/>
                  </a:lnTo>
                  <a:lnTo>
                    <a:pt x="873772" y="288074"/>
                  </a:lnTo>
                  <a:lnTo>
                    <a:pt x="883907" y="286029"/>
                  </a:lnTo>
                  <a:lnTo>
                    <a:pt x="892187" y="280441"/>
                  </a:lnTo>
                  <a:lnTo>
                    <a:pt x="897775" y="272173"/>
                  </a:lnTo>
                  <a:lnTo>
                    <a:pt x="899820" y="262026"/>
                  </a:lnTo>
                  <a:close/>
                </a:path>
              </a:pathLst>
            </a:custGeom>
            <a:solidFill>
              <a:srgbClr val="0082A6"/>
            </a:solidFill>
          </p:spPr>
          <p:txBody>
            <a:bodyPr wrap="square" lIns="0" tIns="0" rIns="0" bIns="0" rtlCol="0"/>
            <a:lstStyle/>
            <a:p>
              <a:endParaRPr/>
            </a:p>
          </p:txBody>
        </p:sp>
        <p:sp>
          <p:nvSpPr>
            <p:cNvPr id="14" name="object 14"/>
            <p:cNvSpPr/>
            <p:nvPr/>
          </p:nvSpPr>
          <p:spPr>
            <a:xfrm>
              <a:off x="11023295" y="6007823"/>
              <a:ext cx="546735" cy="101600"/>
            </a:xfrm>
            <a:custGeom>
              <a:avLst/>
              <a:gdLst/>
              <a:ahLst/>
              <a:cxnLst/>
              <a:rect l="l" t="t" r="r" b="b"/>
              <a:pathLst>
                <a:path w="546734" h="101600">
                  <a:moveTo>
                    <a:pt x="52082" y="26047"/>
                  </a:moveTo>
                  <a:lnTo>
                    <a:pt x="50038" y="15913"/>
                  </a:lnTo>
                  <a:lnTo>
                    <a:pt x="44462" y="7632"/>
                  </a:lnTo>
                  <a:lnTo>
                    <a:pt x="36182" y="2057"/>
                  </a:lnTo>
                  <a:lnTo>
                    <a:pt x="26035" y="0"/>
                  </a:lnTo>
                  <a:lnTo>
                    <a:pt x="15900" y="2057"/>
                  </a:lnTo>
                  <a:lnTo>
                    <a:pt x="7632" y="7632"/>
                  </a:lnTo>
                  <a:lnTo>
                    <a:pt x="2044" y="15913"/>
                  </a:lnTo>
                  <a:lnTo>
                    <a:pt x="0" y="26047"/>
                  </a:lnTo>
                  <a:lnTo>
                    <a:pt x="2044" y="36195"/>
                  </a:lnTo>
                  <a:lnTo>
                    <a:pt x="7632" y="44475"/>
                  </a:lnTo>
                  <a:lnTo>
                    <a:pt x="15900" y="50050"/>
                  </a:lnTo>
                  <a:lnTo>
                    <a:pt x="26035" y="52095"/>
                  </a:lnTo>
                  <a:lnTo>
                    <a:pt x="36182" y="50050"/>
                  </a:lnTo>
                  <a:lnTo>
                    <a:pt x="44462" y="44475"/>
                  </a:lnTo>
                  <a:lnTo>
                    <a:pt x="50038" y="36195"/>
                  </a:lnTo>
                  <a:lnTo>
                    <a:pt x="52082" y="26047"/>
                  </a:lnTo>
                  <a:close/>
                </a:path>
                <a:path w="546734" h="101600">
                  <a:moveTo>
                    <a:pt x="370814" y="75412"/>
                  </a:moveTo>
                  <a:lnTo>
                    <a:pt x="368757" y="65265"/>
                  </a:lnTo>
                  <a:lnTo>
                    <a:pt x="363181" y="56984"/>
                  </a:lnTo>
                  <a:lnTo>
                    <a:pt x="354901" y="51409"/>
                  </a:lnTo>
                  <a:lnTo>
                    <a:pt x="344766" y="49364"/>
                  </a:lnTo>
                  <a:lnTo>
                    <a:pt x="334632" y="51409"/>
                  </a:lnTo>
                  <a:lnTo>
                    <a:pt x="326351" y="56984"/>
                  </a:lnTo>
                  <a:lnTo>
                    <a:pt x="320776" y="65265"/>
                  </a:lnTo>
                  <a:lnTo>
                    <a:pt x="318731" y="75412"/>
                  </a:lnTo>
                  <a:lnTo>
                    <a:pt x="320776" y="85547"/>
                  </a:lnTo>
                  <a:lnTo>
                    <a:pt x="326351" y="93827"/>
                  </a:lnTo>
                  <a:lnTo>
                    <a:pt x="334632" y="99415"/>
                  </a:lnTo>
                  <a:lnTo>
                    <a:pt x="344766" y="101460"/>
                  </a:lnTo>
                  <a:lnTo>
                    <a:pt x="354901" y="99415"/>
                  </a:lnTo>
                  <a:lnTo>
                    <a:pt x="363181" y="93827"/>
                  </a:lnTo>
                  <a:lnTo>
                    <a:pt x="368757" y="85547"/>
                  </a:lnTo>
                  <a:lnTo>
                    <a:pt x="370814" y="75412"/>
                  </a:lnTo>
                  <a:close/>
                </a:path>
                <a:path w="546734" h="101600">
                  <a:moveTo>
                    <a:pt x="546188" y="41008"/>
                  </a:moveTo>
                  <a:lnTo>
                    <a:pt x="544144" y="30873"/>
                  </a:lnTo>
                  <a:lnTo>
                    <a:pt x="538556" y="22593"/>
                  </a:lnTo>
                  <a:lnTo>
                    <a:pt x="530275" y="17005"/>
                  </a:lnTo>
                  <a:lnTo>
                    <a:pt x="520141" y="14960"/>
                  </a:lnTo>
                  <a:lnTo>
                    <a:pt x="510006" y="17005"/>
                  </a:lnTo>
                  <a:lnTo>
                    <a:pt x="501726" y="22593"/>
                  </a:lnTo>
                  <a:lnTo>
                    <a:pt x="496150" y="30873"/>
                  </a:lnTo>
                  <a:lnTo>
                    <a:pt x="494106" y="41008"/>
                  </a:lnTo>
                  <a:lnTo>
                    <a:pt x="496150" y="51155"/>
                  </a:lnTo>
                  <a:lnTo>
                    <a:pt x="501726" y="59436"/>
                  </a:lnTo>
                  <a:lnTo>
                    <a:pt x="510006" y="65011"/>
                  </a:lnTo>
                  <a:lnTo>
                    <a:pt x="520141" y="67056"/>
                  </a:lnTo>
                  <a:lnTo>
                    <a:pt x="530275" y="65011"/>
                  </a:lnTo>
                  <a:lnTo>
                    <a:pt x="538556" y="59436"/>
                  </a:lnTo>
                  <a:lnTo>
                    <a:pt x="544144" y="51155"/>
                  </a:lnTo>
                  <a:lnTo>
                    <a:pt x="546188" y="41008"/>
                  </a:lnTo>
                  <a:close/>
                </a:path>
              </a:pathLst>
            </a:custGeom>
            <a:solidFill>
              <a:srgbClr val="00676D"/>
            </a:solidFill>
          </p:spPr>
          <p:txBody>
            <a:bodyPr wrap="square" lIns="0" tIns="0" rIns="0" bIns="0" rtlCol="0"/>
            <a:lstStyle/>
            <a:p>
              <a:endParaRPr/>
            </a:p>
          </p:txBody>
        </p:sp>
        <p:sp>
          <p:nvSpPr>
            <p:cNvPr id="15" name="object 15"/>
            <p:cNvSpPr/>
            <p:nvPr/>
          </p:nvSpPr>
          <p:spPr>
            <a:xfrm>
              <a:off x="10952416" y="6019901"/>
              <a:ext cx="497840" cy="146685"/>
            </a:xfrm>
            <a:custGeom>
              <a:avLst/>
              <a:gdLst/>
              <a:ahLst/>
              <a:cxnLst/>
              <a:rect l="l" t="t" r="r" b="b"/>
              <a:pathLst>
                <a:path w="497840" h="146685">
                  <a:moveTo>
                    <a:pt x="52082" y="63334"/>
                  </a:moveTo>
                  <a:lnTo>
                    <a:pt x="50038" y="53187"/>
                  </a:lnTo>
                  <a:lnTo>
                    <a:pt x="44450" y="44907"/>
                  </a:lnTo>
                  <a:lnTo>
                    <a:pt x="36169" y="39331"/>
                  </a:lnTo>
                  <a:lnTo>
                    <a:pt x="26035" y="37287"/>
                  </a:lnTo>
                  <a:lnTo>
                    <a:pt x="15900" y="39331"/>
                  </a:lnTo>
                  <a:lnTo>
                    <a:pt x="7620" y="44907"/>
                  </a:lnTo>
                  <a:lnTo>
                    <a:pt x="2044" y="53187"/>
                  </a:lnTo>
                  <a:lnTo>
                    <a:pt x="0" y="63334"/>
                  </a:lnTo>
                  <a:lnTo>
                    <a:pt x="2044" y="73469"/>
                  </a:lnTo>
                  <a:lnTo>
                    <a:pt x="7620" y="81749"/>
                  </a:lnTo>
                  <a:lnTo>
                    <a:pt x="15900" y="87337"/>
                  </a:lnTo>
                  <a:lnTo>
                    <a:pt x="26035" y="89382"/>
                  </a:lnTo>
                  <a:lnTo>
                    <a:pt x="36169" y="87337"/>
                  </a:lnTo>
                  <a:lnTo>
                    <a:pt x="44450" y="81749"/>
                  </a:lnTo>
                  <a:lnTo>
                    <a:pt x="50038" y="73469"/>
                  </a:lnTo>
                  <a:lnTo>
                    <a:pt x="52082" y="63334"/>
                  </a:lnTo>
                  <a:close/>
                </a:path>
                <a:path w="497840" h="146685">
                  <a:moveTo>
                    <a:pt x="368884" y="26047"/>
                  </a:moveTo>
                  <a:lnTo>
                    <a:pt x="366839" y="15913"/>
                  </a:lnTo>
                  <a:lnTo>
                    <a:pt x="361264" y="7632"/>
                  </a:lnTo>
                  <a:lnTo>
                    <a:pt x="352983" y="2044"/>
                  </a:lnTo>
                  <a:lnTo>
                    <a:pt x="342836" y="0"/>
                  </a:lnTo>
                  <a:lnTo>
                    <a:pt x="332701" y="2044"/>
                  </a:lnTo>
                  <a:lnTo>
                    <a:pt x="324434" y="7632"/>
                  </a:lnTo>
                  <a:lnTo>
                    <a:pt x="318846" y="15913"/>
                  </a:lnTo>
                  <a:lnTo>
                    <a:pt x="316801" y="26047"/>
                  </a:lnTo>
                  <a:lnTo>
                    <a:pt x="318846" y="36195"/>
                  </a:lnTo>
                  <a:lnTo>
                    <a:pt x="324434" y="44475"/>
                  </a:lnTo>
                  <a:lnTo>
                    <a:pt x="332701" y="50050"/>
                  </a:lnTo>
                  <a:lnTo>
                    <a:pt x="342836" y="52095"/>
                  </a:lnTo>
                  <a:lnTo>
                    <a:pt x="352983" y="50050"/>
                  </a:lnTo>
                  <a:lnTo>
                    <a:pt x="361264" y="44475"/>
                  </a:lnTo>
                  <a:lnTo>
                    <a:pt x="366839" y="36195"/>
                  </a:lnTo>
                  <a:lnTo>
                    <a:pt x="368884" y="26047"/>
                  </a:lnTo>
                  <a:close/>
                </a:path>
                <a:path w="497840" h="146685">
                  <a:moveTo>
                    <a:pt x="497535" y="120561"/>
                  </a:moveTo>
                  <a:lnTo>
                    <a:pt x="495490" y="110426"/>
                  </a:lnTo>
                  <a:lnTo>
                    <a:pt x="489902" y="102146"/>
                  </a:lnTo>
                  <a:lnTo>
                    <a:pt x="481622" y="96570"/>
                  </a:lnTo>
                  <a:lnTo>
                    <a:pt x="471487" y="94513"/>
                  </a:lnTo>
                  <a:lnTo>
                    <a:pt x="461352" y="96570"/>
                  </a:lnTo>
                  <a:lnTo>
                    <a:pt x="453072" y="102146"/>
                  </a:lnTo>
                  <a:lnTo>
                    <a:pt x="447497" y="110426"/>
                  </a:lnTo>
                  <a:lnTo>
                    <a:pt x="445452" y="120561"/>
                  </a:lnTo>
                  <a:lnTo>
                    <a:pt x="447497" y="130708"/>
                  </a:lnTo>
                  <a:lnTo>
                    <a:pt x="453072" y="138988"/>
                  </a:lnTo>
                  <a:lnTo>
                    <a:pt x="461352" y="144564"/>
                  </a:lnTo>
                  <a:lnTo>
                    <a:pt x="471487" y="146608"/>
                  </a:lnTo>
                  <a:lnTo>
                    <a:pt x="481622" y="144564"/>
                  </a:lnTo>
                  <a:lnTo>
                    <a:pt x="489902" y="138988"/>
                  </a:lnTo>
                  <a:lnTo>
                    <a:pt x="495490" y="130708"/>
                  </a:lnTo>
                  <a:lnTo>
                    <a:pt x="497535" y="120561"/>
                  </a:lnTo>
                  <a:close/>
                </a:path>
              </a:pathLst>
            </a:custGeom>
            <a:solidFill>
              <a:srgbClr val="00A94F"/>
            </a:solidFill>
          </p:spPr>
          <p:txBody>
            <a:bodyPr wrap="square" lIns="0" tIns="0" rIns="0" bIns="0" rtlCol="0"/>
            <a:lstStyle/>
            <a:p>
              <a:endParaRPr/>
            </a:p>
          </p:txBody>
        </p:sp>
        <p:sp>
          <p:nvSpPr>
            <p:cNvPr id="17" name="object 17"/>
            <p:cNvSpPr/>
            <p:nvPr/>
          </p:nvSpPr>
          <p:spPr>
            <a:xfrm>
              <a:off x="10847928" y="5939562"/>
              <a:ext cx="52705" cy="52705"/>
            </a:xfrm>
            <a:custGeom>
              <a:avLst/>
              <a:gdLst/>
              <a:ahLst/>
              <a:cxnLst/>
              <a:rect l="l" t="t" r="r" b="b"/>
              <a:pathLst>
                <a:path w="52704" h="52704">
                  <a:moveTo>
                    <a:pt x="26034" y="0"/>
                  </a:moveTo>
                  <a:lnTo>
                    <a:pt x="15901" y="2046"/>
                  </a:lnTo>
                  <a:lnTo>
                    <a:pt x="7626" y="7627"/>
                  </a:lnTo>
                  <a:lnTo>
                    <a:pt x="2046" y="15907"/>
                  </a:lnTo>
                  <a:lnTo>
                    <a:pt x="0" y="26047"/>
                  </a:lnTo>
                  <a:lnTo>
                    <a:pt x="2046" y="36188"/>
                  </a:lnTo>
                  <a:lnTo>
                    <a:pt x="7626" y="44467"/>
                  </a:lnTo>
                  <a:lnTo>
                    <a:pt x="15901" y="50048"/>
                  </a:lnTo>
                  <a:lnTo>
                    <a:pt x="26034" y="52095"/>
                  </a:lnTo>
                  <a:lnTo>
                    <a:pt x="36175" y="50048"/>
                  </a:lnTo>
                  <a:lnTo>
                    <a:pt x="44454" y="44467"/>
                  </a:lnTo>
                  <a:lnTo>
                    <a:pt x="50036" y="36188"/>
                  </a:lnTo>
                  <a:lnTo>
                    <a:pt x="52082" y="26047"/>
                  </a:lnTo>
                  <a:lnTo>
                    <a:pt x="50036" y="15907"/>
                  </a:lnTo>
                  <a:lnTo>
                    <a:pt x="44454" y="7627"/>
                  </a:lnTo>
                  <a:lnTo>
                    <a:pt x="36175" y="2046"/>
                  </a:lnTo>
                  <a:lnTo>
                    <a:pt x="26034" y="0"/>
                  </a:lnTo>
                  <a:close/>
                </a:path>
              </a:pathLst>
            </a:custGeom>
            <a:solidFill>
              <a:srgbClr val="EF4744"/>
            </a:solidFill>
          </p:spPr>
          <p:txBody>
            <a:bodyPr wrap="square" lIns="0" tIns="0" rIns="0" bIns="0" rtlCol="0"/>
            <a:lstStyle/>
            <a:p>
              <a:endParaRPr/>
            </a:p>
          </p:txBody>
        </p:sp>
        <p:sp>
          <p:nvSpPr>
            <p:cNvPr id="18" name="object 18"/>
            <p:cNvSpPr/>
            <p:nvPr/>
          </p:nvSpPr>
          <p:spPr>
            <a:xfrm>
              <a:off x="10847921" y="5939574"/>
              <a:ext cx="640080" cy="309880"/>
            </a:xfrm>
            <a:custGeom>
              <a:avLst/>
              <a:gdLst/>
              <a:ahLst/>
              <a:cxnLst/>
              <a:rect l="l" t="t" r="r" b="b"/>
              <a:pathLst>
                <a:path w="640079" h="309879">
                  <a:moveTo>
                    <a:pt x="52082" y="272199"/>
                  </a:moveTo>
                  <a:lnTo>
                    <a:pt x="50038" y="262051"/>
                  </a:lnTo>
                  <a:lnTo>
                    <a:pt x="44450" y="253771"/>
                  </a:lnTo>
                  <a:lnTo>
                    <a:pt x="36182" y="248196"/>
                  </a:lnTo>
                  <a:lnTo>
                    <a:pt x="26035" y="246151"/>
                  </a:lnTo>
                  <a:lnTo>
                    <a:pt x="15900" y="248196"/>
                  </a:lnTo>
                  <a:lnTo>
                    <a:pt x="7632" y="253771"/>
                  </a:lnTo>
                  <a:lnTo>
                    <a:pt x="2044" y="262051"/>
                  </a:lnTo>
                  <a:lnTo>
                    <a:pt x="0" y="272199"/>
                  </a:lnTo>
                  <a:lnTo>
                    <a:pt x="2044" y="282333"/>
                  </a:lnTo>
                  <a:lnTo>
                    <a:pt x="7632" y="290614"/>
                  </a:lnTo>
                  <a:lnTo>
                    <a:pt x="15900" y="296202"/>
                  </a:lnTo>
                  <a:lnTo>
                    <a:pt x="26035" y="298246"/>
                  </a:lnTo>
                  <a:lnTo>
                    <a:pt x="36182" y="296202"/>
                  </a:lnTo>
                  <a:lnTo>
                    <a:pt x="44450" y="290614"/>
                  </a:lnTo>
                  <a:lnTo>
                    <a:pt x="50038" y="282333"/>
                  </a:lnTo>
                  <a:lnTo>
                    <a:pt x="52082" y="272199"/>
                  </a:lnTo>
                  <a:close/>
                </a:path>
                <a:path w="640079" h="309879">
                  <a:moveTo>
                    <a:pt x="391680" y="83223"/>
                  </a:moveTo>
                  <a:lnTo>
                    <a:pt x="389636" y="73075"/>
                  </a:lnTo>
                  <a:lnTo>
                    <a:pt x="384060" y="64795"/>
                  </a:lnTo>
                  <a:lnTo>
                    <a:pt x="375780" y="59220"/>
                  </a:lnTo>
                  <a:lnTo>
                    <a:pt x="365633" y="57175"/>
                  </a:lnTo>
                  <a:lnTo>
                    <a:pt x="355498" y="59220"/>
                  </a:lnTo>
                  <a:lnTo>
                    <a:pt x="347230" y="64795"/>
                  </a:lnTo>
                  <a:lnTo>
                    <a:pt x="341642" y="73075"/>
                  </a:lnTo>
                  <a:lnTo>
                    <a:pt x="339598" y="83223"/>
                  </a:lnTo>
                  <a:lnTo>
                    <a:pt x="341642" y="93357"/>
                  </a:lnTo>
                  <a:lnTo>
                    <a:pt x="347230" y="101638"/>
                  </a:lnTo>
                  <a:lnTo>
                    <a:pt x="355498" y="107213"/>
                  </a:lnTo>
                  <a:lnTo>
                    <a:pt x="365633" y="109270"/>
                  </a:lnTo>
                  <a:lnTo>
                    <a:pt x="375780" y="107213"/>
                  </a:lnTo>
                  <a:lnTo>
                    <a:pt x="384060" y="101638"/>
                  </a:lnTo>
                  <a:lnTo>
                    <a:pt x="389636" y="93357"/>
                  </a:lnTo>
                  <a:lnTo>
                    <a:pt x="391680" y="83223"/>
                  </a:lnTo>
                  <a:close/>
                </a:path>
                <a:path w="640079" h="309879">
                  <a:moveTo>
                    <a:pt x="639521" y="283273"/>
                  </a:moveTo>
                  <a:lnTo>
                    <a:pt x="637476" y="273126"/>
                  </a:lnTo>
                  <a:lnTo>
                    <a:pt x="631888" y="264858"/>
                  </a:lnTo>
                  <a:lnTo>
                    <a:pt x="623608" y="259270"/>
                  </a:lnTo>
                  <a:lnTo>
                    <a:pt x="613473" y="257225"/>
                  </a:lnTo>
                  <a:lnTo>
                    <a:pt x="603338" y="259270"/>
                  </a:lnTo>
                  <a:lnTo>
                    <a:pt x="595058" y="264858"/>
                  </a:lnTo>
                  <a:lnTo>
                    <a:pt x="589483" y="273126"/>
                  </a:lnTo>
                  <a:lnTo>
                    <a:pt x="587438" y="283273"/>
                  </a:lnTo>
                  <a:lnTo>
                    <a:pt x="589483" y="293408"/>
                  </a:lnTo>
                  <a:lnTo>
                    <a:pt x="595058" y="301688"/>
                  </a:lnTo>
                  <a:lnTo>
                    <a:pt x="603338" y="307276"/>
                  </a:lnTo>
                  <a:lnTo>
                    <a:pt x="613473" y="309321"/>
                  </a:lnTo>
                  <a:lnTo>
                    <a:pt x="623608" y="307276"/>
                  </a:lnTo>
                  <a:lnTo>
                    <a:pt x="631888" y="301688"/>
                  </a:lnTo>
                  <a:lnTo>
                    <a:pt x="637476" y="293408"/>
                  </a:lnTo>
                  <a:lnTo>
                    <a:pt x="639521" y="283273"/>
                  </a:lnTo>
                  <a:close/>
                </a:path>
                <a:path w="640079" h="309879">
                  <a:moveTo>
                    <a:pt x="639521" y="26047"/>
                  </a:moveTo>
                  <a:lnTo>
                    <a:pt x="637476" y="15900"/>
                  </a:lnTo>
                  <a:lnTo>
                    <a:pt x="631888" y="7620"/>
                  </a:lnTo>
                  <a:lnTo>
                    <a:pt x="623608" y="2044"/>
                  </a:lnTo>
                  <a:lnTo>
                    <a:pt x="613473" y="0"/>
                  </a:lnTo>
                  <a:lnTo>
                    <a:pt x="603338" y="2044"/>
                  </a:lnTo>
                  <a:lnTo>
                    <a:pt x="595058" y="7620"/>
                  </a:lnTo>
                  <a:lnTo>
                    <a:pt x="589483" y="15900"/>
                  </a:lnTo>
                  <a:lnTo>
                    <a:pt x="587438" y="26047"/>
                  </a:lnTo>
                  <a:lnTo>
                    <a:pt x="589483" y="36182"/>
                  </a:lnTo>
                  <a:lnTo>
                    <a:pt x="595058" y="44462"/>
                  </a:lnTo>
                  <a:lnTo>
                    <a:pt x="603338" y="50038"/>
                  </a:lnTo>
                  <a:lnTo>
                    <a:pt x="613473" y="52095"/>
                  </a:lnTo>
                  <a:lnTo>
                    <a:pt x="623608" y="50038"/>
                  </a:lnTo>
                  <a:lnTo>
                    <a:pt x="631888" y="44462"/>
                  </a:lnTo>
                  <a:lnTo>
                    <a:pt x="637476" y="36182"/>
                  </a:lnTo>
                  <a:lnTo>
                    <a:pt x="639521" y="26047"/>
                  </a:lnTo>
                  <a:close/>
                </a:path>
              </a:pathLst>
            </a:custGeom>
            <a:solidFill>
              <a:srgbClr val="FFDD63"/>
            </a:solidFill>
          </p:spPr>
          <p:txBody>
            <a:bodyPr wrap="square" lIns="0" tIns="0" rIns="0" bIns="0" rtlCol="0"/>
            <a:lstStyle/>
            <a:p>
              <a:endParaRPr/>
            </a:p>
          </p:txBody>
        </p:sp>
        <p:sp>
          <p:nvSpPr>
            <p:cNvPr id="19" name="object 19"/>
            <p:cNvSpPr/>
            <p:nvPr/>
          </p:nvSpPr>
          <p:spPr>
            <a:xfrm>
              <a:off x="10764164" y="6007836"/>
              <a:ext cx="739140" cy="175260"/>
            </a:xfrm>
            <a:custGeom>
              <a:avLst/>
              <a:gdLst/>
              <a:ahLst/>
              <a:cxnLst/>
              <a:rect l="l" t="t" r="r" b="b"/>
              <a:pathLst>
                <a:path w="739140" h="175260">
                  <a:moveTo>
                    <a:pt x="92824" y="128320"/>
                  </a:moveTo>
                  <a:lnTo>
                    <a:pt x="89179" y="110261"/>
                  </a:lnTo>
                  <a:lnTo>
                    <a:pt x="79235" y="95504"/>
                  </a:lnTo>
                  <a:lnTo>
                    <a:pt x="64477" y="85559"/>
                  </a:lnTo>
                  <a:lnTo>
                    <a:pt x="46418" y="81915"/>
                  </a:lnTo>
                  <a:lnTo>
                    <a:pt x="28346" y="85559"/>
                  </a:lnTo>
                  <a:lnTo>
                    <a:pt x="13589" y="95504"/>
                  </a:lnTo>
                  <a:lnTo>
                    <a:pt x="3644" y="110261"/>
                  </a:lnTo>
                  <a:lnTo>
                    <a:pt x="0" y="128320"/>
                  </a:lnTo>
                  <a:lnTo>
                    <a:pt x="3644" y="146380"/>
                  </a:lnTo>
                  <a:lnTo>
                    <a:pt x="13589" y="161137"/>
                  </a:lnTo>
                  <a:lnTo>
                    <a:pt x="28346" y="171081"/>
                  </a:lnTo>
                  <a:lnTo>
                    <a:pt x="46418" y="174726"/>
                  </a:lnTo>
                  <a:lnTo>
                    <a:pt x="64477" y="171081"/>
                  </a:lnTo>
                  <a:lnTo>
                    <a:pt x="79235" y="161137"/>
                  </a:lnTo>
                  <a:lnTo>
                    <a:pt x="89179" y="146380"/>
                  </a:lnTo>
                  <a:lnTo>
                    <a:pt x="92824" y="128320"/>
                  </a:lnTo>
                  <a:close/>
                </a:path>
                <a:path w="739140" h="175260">
                  <a:moveTo>
                    <a:pt x="738670" y="46405"/>
                  </a:moveTo>
                  <a:lnTo>
                    <a:pt x="735025" y="28346"/>
                  </a:lnTo>
                  <a:lnTo>
                    <a:pt x="725081" y="13589"/>
                  </a:lnTo>
                  <a:lnTo>
                    <a:pt x="710323" y="3644"/>
                  </a:lnTo>
                  <a:lnTo>
                    <a:pt x="692264" y="0"/>
                  </a:lnTo>
                  <a:lnTo>
                    <a:pt x="674192" y="3644"/>
                  </a:lnTo>
                  <a:lnTo>
                    <a:pt x="659434" y="13589"/>
                  </a:lnTo>
                  <a:lnTo>
                    <a:pt x="649490" y="28346"/>
                  </a:lnTo>
                  <a:lnTo>
                    <a:pt x="645845" y="46405"/>
                  </a:lnTo>
                  <a:lnTo>
                    <a:pt x="649490" y="64465"/>
                  </a:lnTo>
                  <a:lnTo>
                    <a:pt x="659434" y="79222"/>
                  </a:lnTo>
                  <a:lnTo>
                    <a:pt x="674192" y="89166"/>
                  </a:lnTo>
                  <a:lnTo>
                    <a:pt x="692264" y="92811"/>
                  </a:lnTo>
                  <a:lnTo>
                    <a:pt x="710323" y="89166"/>
                  </a:lnTo>
                  <a:lnTo>
                    <a:pt x="725081" y="79222"/>
                  </a:lnTo>
                  <a:lnTo>
                    <a:pt x="735025" y="64465"/>
                  </a:lnTo>
                  <a:lnTo>
                    <a:pt x="738670" y="46405"/>
                  </a:lnTo>
                  <a:close/>
                </a:path>
              </a:pathLst>
            </a:custGeom>
            <a:solidFill>
              <a:srgbClr val="00A94F"/>
            </a:solidFill>
          </p:spPr>
          <p:txBody>
            <a:bodyPr wrap="square" lIns="0" tIns="0" rIns="0" bIns="0" rtlCol="0"/>
            <a:lstStyle/>
            <a:p>
              <a:endParaRPr/>
            </a:p>
          </p:txBody>
        </p:sp>
        <p:sp>
          <p:nvSpPr>
            <p:cNvPr id="20" name="object 20"/>
            <p:cNvSpPr/>
            <p:nvPr/>
          </p:nvSpPr>
          <p:spPr>
            <a:xfrm>
              <a:off x="11468620" y="6089744"/>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8E55A2"/>
            </a:solidFill>
          </p:spPr>
          <p:txBody>
            <a:bodyPr wrap="square" lIns="0" tIns="0" rIns="0" bIns="0" rtlCol="0"/>
            <a:lstStyle/>
            <a:p>
              <a:endParaRPr/>
            </a:p>
          </p:txBody>
        </p:sp>
        <p:sp>
          <p:nvSpPr>
            <p:cNvPr id="21" name="object 21"/>
            <p:cNvSpPr/>
            <p:nvPr/>
          </p:nvSpPr>
          <p:spPr>
            <a:xfrm>
              <a:off x="11009264"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FBB576"/>
            </a:solidFill>
          </p:spPr>
          <p:txBody>
            <a:bodyPr wrap="square" lIns="0" tIns="0" rIns="0" bIns="0" rtlCol="0"/>
            <a:lstStyle/>
            <a:p>
              <a:endParaRPr/>
            </a:p>
          </p:txBody>
        </p:sp>
        <p:sp>
          <p:nvSpPr>
            <p:cNvPr id="22" name="object 22"/>
            <p:cNvSpPr/>
            <p:nvPr/>
          </p:nvSpPr>
          <p:spPr>
            <a:xfrm>
              <a:off x="11222809" y="5902816"/>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676D"/>
            </a:solidFill>
          </p:spPr>
          <p:txBody>
            <a:bodyPr wrap="square" lIns="0" tIns="0" rIns="0" bIns="0" rtlCol="0"/>
            <a:lstStyle/>
            <a:p>
              <a:endParaRPr/>
            </a:p>
          </p:txBody>
        </p:sp>
        <p:sp>
          <p:nvSpPr>
            <p:cNvPr id="23" name="object 23"/>
            <p:cNvSpPr/>
            <p:nvPr/>
          </p:nvSpPr>
          <p:spPr>
            <a:xfrm>
              <a:off x="10726077" y="5937478"/>
              <a:ext cx="694055" cy="341630"/>
            </a:xfrm>
            <a:custGeom>
              <a:avLst/>
              <a:gdLst/>
              <a:ahLst/>
              <a:cxnLst/>
              <a:rect l="l" t="t" r="r" b="b"/>
              <a:pathLst>
                <a:path w="694054" h="341629">
                  <a:moveTo>
                    <a:pt x="92824" y="294652"/>
                  </a:moveTo>
                  <a:lnTo>
                    <a:pt x="89179" y="276593"/>
                  </a:lnTo>
                  <a:lnTo>
                    <a:pt x="79235" y="261848"/>
                  </a:lnTo>
                  <a:lnTo>
                    <a:pt x="64490" y="251904"/>
                  </a:lnTo>
                  <a:lnTo>
                    <a:pt x="46418" y="248246"/>
                  </a:lnTo>
                  <a:lnTo>
                    <a:pt x="28346" y="251904"/>
                  </a:lnTo>
                  <a:lnTo>
                    <a:pt x="13601" y="261848"/>
                  </a:lnTo>
                  <a:lnTo>
                    <a:pt x="3644" y="276593"/>
                  </a:lnTo>
                  <a:lnTo>
                    <a:pt x="0" y="294652"/>
                  </a:lnTo>
                  <a:lnTo>
                    <a:pt x="3644" y="312724"/>
                  </a:lnTo>
                  <a:lnTo>
                    <a:pt x="13601" y="327469"/>
                  </a:lnTo>
                  <a:lnTo>
                    <a:pt x="28346" y="337413"/>
                  </a:lnTo>
                  <a:lnTo>
                    <a:pt x="46418" y="341058"/>
                  </a:lnTo>
                  <a:lnTo>
                    <a:pt x="64490" y="337413"/>
                  </a:lnTo>
                  <a:lnTo>
                    <a:pt x="79235" y="327469"/>
                  </a:lnTo>
                  <a:lnTo>
                    <a:pt x="89179" y="312724"/>
                  </a:lnTo>
                  <a:lnTo>
                    <a:pt x="92824" y="294652"/>
                  </a:lnTo>
                  <a:close/>
                </a:path>
                <a:path w="694054" h="341629">
                  <a:moveTo>
                    <a:pt x="693521" y="46405"/>
                  </a:moveTo>
                  <a:lnTo>
                    <a:pt x="689864" y="28346"/>
                  </a:lnTo>
                  <a:lnTo>
                    <a:pt x="679919" y="13589"/>
                  </a:lnTo>
                  <a:lnTo>
                    <a:pt x="665175" y="3644"/>
                  </a:lnTo>
                  <a:lnTo>
                    <a:pt x="647115" y="0"/>
                  </a:lnTo>
                  <a:lnTo>
                    <a:pt x="629043" y="3644"/>
                  </a:lnTo>
                  <a:lnTo>
                    <a:pt x="614286" y="13589"/>
                  </a:lnTo>
                  <a:lnTo>
                    <a:pt x="604342" y="28346"/>
                  </a:lnTo>
                  <a:lnTo>
                    <a:pt x="600697" y="46405"/>
                  </a:lnTo>
                  <a:lnTo>
                    <a:pt x="604342" y="64465"/>
                  </a:lnTo>
                  <a:lnTo>
                    <a:pt x="614286" y="79222"/>
                  </a:lnTo>
                  <a:lnTo>
                    <a:pt x="629043" y="89166"/>
                  </a:lnTo>
                  <a:lnTo>
                    <a:pt x="647115" y="92811"/>
                  </a:lnTo>
                  <a:lnTo>
                    <a:pt x="665175" y="89166"/>
                  </a:lnTo>
                  <a:lnTo>
                    <a:pt x="679919" y="79222"/>
                  </a:lnTo>
                  <a:lnTo>
                    <a:pt x="689864" y="64465"/>
                  </a:lnTo>
                  <a:lnTo>
                    <a:pt x="693521" y="46405"/>
                  </a:lnTo>
                  <a:close/>
                </a:path>
              </a:pathLst>
            </a:custGeom>
            <a:solidFill>
              <a:srgbClr val="EF4744"/>
            </a:solidFill>
          </p:spPr>
          <p:txBody>
            <a:bodyPr wrap="square" lIns="0" tIns="0" rIns="0" bIns="0" rtlCol="0"/>
            <a:lstStyle/>
            <a:p>
              <a:endParaRPr/>
            </a:p>
          </p:txBody>
        </p:sp>
        <p:sp>
          <p:nvSpPr>
            <p:cNvPr id="24" name="object 24"/>
            <p:cNvSpPr/>
            <p:nvPr/>
          </p:nvSpPr>
          <p:spPr>
            <a:xfrm>
              <a:off x="11116550" y="5891060"/>
              <a:ext cx="93345" cy="93345"/>
            </a:xfrm>
            <a:custGeom>
              <a:avLst/>
              <a:gdLst/>
              <a:ahLst/>
              <a:cxnLst/>
              <a:rect l="l" t="t" r="r" b="b"/>
              <a:pathLst>
                <a:path w="93345" h="93345">
                  <a:moveTo>
                    <a:pt x="46418" y="0"/>
                  </a:moveTo>
                  <a:lnTo>
                    <a:pt x="28348" y="3646"/>
                  </a:lnTo>
                  <a:lnTo>
                    <a:pt x="13593" y="13592"/>
                  </a:lnTo>
                  <a:lnTo>
                    <a:pt x="3647" y="28342"/>
                  </a:lnTo>
                  <a:lnTo>
                    <a:pt x="0" y="46405"/>
                  </a:lnTo>
                  <a:lnTo>
                    <a:pt x="3647" y="64468"/>
                  </a:lnTo>
                  <a:lnTo>
                    <a:pt x="13593" y="79219"/>
                  </a:lnTo>
                  <a:lnTo>
                    <a:pt x="28348" y="89164"/>
                  </a:lnTo>
                  <a:lnTo>
                    <a:pt x="46418" y="92811"/>
                  </a:lnTo>
                  <a:lnTo>
                    <a:pt x="64481" y="89164"/>
                  </a:lnTo>
                  <a:lnTo>
                    <a:pt x="79232" y="79219"/>
                  </a:lnTo>
                  <a:lnTo>
                    <a:pt x="89177" y="64468"/>
                  </a:lnTo>
                  <a:lnTo>
                    <a:pt x="92824" y="46405"/>
                  </a:lnTo>
                  <a:lnTo>
                    <a:pt x="89177" y="28342"/>
                  </a:lnTo>
                  <a:lnTo>
                    <a:pt x="79232" y="13592"/>
                  </a:lnTo>
                  <a:lnTo>
                    <a:pt x="64481" y="3646"/>
                  </a:lnTo>
                  <a:lnTo>
                    <a:pt x="46418" y="0"/>
                  </a:lnTo>
                  <a:close/>
                </a:path>
              </a:pathLst>
            </a:custGeom>
            <a:solidFill>
              <a:srgbClr val="0082A6"/>
            </a:solidFill>
          </p:spPr>
          <p:txBody>
            <a:bodyPr wrap="square" lIns="0" tIns="0" rIns="0" bIns="0" rtlCol="0"/>
            <a:lstStyle/>
            <a:p>
              <a:endParaRPr/>
            </a:p>
          </p:txBody>
        </p:sp>
        <p:pic>
          <p:nvPicPr>
            <p:cNvPr id="28" name="object 28"/>
            <p:cNvPicPr/>
            <p:nvPr/>
          </p:nvPicPr>
          <p:blipFill>
            <a:blip r:embed="rId3" cstate="print"/>
            <a:stretch>
              <a:fillRect/>
            </a:stretch>
          </p:blipFill>
          <p:spPr>
            <a:xfrm>
              <a:off x="11001478" y="6289629"/>
              <a:ext cx="147697" cy="69753"/>
            </a:xfrm>
            <a:prstGeom prst="rect">
              <a:avLst/>
            </a:prstGeom>
          </p:spPr>
        </p:pic>
        <p:sp>
          <p:nvSpPr>
            <p:cNvPr id="29" name="object 29"/>
            <p:cNvSpPr/>
            <p:nvPr/>
          </p:nvSpPr>
          <p:spPr>
            <a:xfrm>
              <a:off x="774002" y="5839414"/>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FFDD63"/>
            </a:solidFill>
          </p:spPr>
          <p:txBody>
            <a:bodyPr wrap="square" lIns="0" tIns="0" rIns="0" bIns="0" rtlCol="0"/>
            <a:lstStyle/>
            <a:p>
              <a:endParaRPr/>
            </a:p>
          </p:txBody>
        </p:sp>
      </p:grpSp>
      <p:sp>
        <p:nvSpPr>
          <p:cNvPr id="30" name="object 30"/>
          <p:cNvSpPr txBox="1">
            <a:spLocks noGrp="1"/>
          </p:cNvSpPr>
          <p:nvPr>
            <p:ph type="title"/>
          </p:nvPr>
        </p:nvSpPr>
        <p:spPr>
          <a:xfrm>
            <a:off x="1682750" y="609601"/>
            <a:ext cx="10080738" cy="565539"/>
          </a:xfrm>
          <a:prstGeom prst="rect">
            <a:avLst/>
          </a:prstGeom>
        </p:spPr>
        <p:txBody>
          <a:bodyPr vert="horz" wrap="square" lIns="0" tIns="11430" rIns="0" bIns="0" rtlCol="0">
            <a:spAutoFit/>
          </a:bodyPr>
          <a:lstStyle/>
          <a:p>
            <a:pPr marL="3578860" algn="l">
              <a:lnSpc>
                <a:spcPct val="100000"/>
              </a:lnSpc>
              <a:spcBef>
                <a:spcPts val="90"/>
              </a:spcBef>
            </a:pPr>
            <a:r>
              <a:rPr lang="en-IE" sz="3600" spc="-10" dirty="0"/>
              <a:t>Ethical Dilemmas in Practice </a:t>
            </a:r>
            <a:endParaRPr sz="3600" spc="-10" dirty="0"/>
          </a:p>
        </p:txBody>
      </p:sp>
      <p:sp>
        <p:nvSpPr>
          <p:cNvPr id="31" name="object 31"/>
          <p:cNvSpPr txBox="1">
            <a:spLocks noGrp="1"/>
          </p:cNvSpPr>
          <p:nvPr>
            <p:ph type="body" idx="1"/>
          </p:nvPr>
        </p:nvSpPr>
        <p:spPr>
          <a:xfrm>
            <a:off x="5492749" y="1672020"/>
            <a:ext cx="6090463" cy="4362733"/>
          </a:xfrm>
          <a:prstGeom prst="rect">
            <a:avLst/>
          </a:prstGeom>
        </p:spPr>
        <p:txBody>
          <a:bodyPr vert="horz" wrap="square" lIns="0" tIns="12700" rIns="0" bIns="0" rtlCol="0">
            <a:spAutoFit/>
          </a:bodyPr>
          <a:lstStyle/>
          <a:p>
            <a:pPr marL="12700" marR="5080">
              <a:spcBef>
                <a:spcPts val="100"/>
              </a:spcBef>
            </a:pPr>
            <a:r>
              <a:rPr lang="en-US" dirty="0"/>
              <a:t>Dunk-West (2013) maintains to practice in social work means engaging with ‘Ethical Dilemma/s’ – and for students, these can be experienced as ‘messy, complex and confusing – for example, the limits of a service user’s right to confidentiality and or self –determination.</a:t>
            </a:r>
          </a:p>
          <a:p>
            <a:pPr marL="12700" marR="5080">
              <a:spcBef>
                <a:spcPts val="100"/>
              </a:spcBef>
            </a:pPr>
            <a:endParaRPr lang="en-US" dirty="0"/>
          </a:p>
          <a:p>
            <a:pPr marL="12700" marR="5080">
              <a:spcBef>
                <a:spcPts val="100"/>
              </a:spcBef>
            </a:pPr>
            <a:r>
              <a:rPr lang="en-US" dirty="0"/>
              <a:t>For Banks (2001) Ethical dilemma/s involves making a choice between two equally unwelcome alternatives and it is not always clear which choice is correct.</a:t>
            </a:r>
          </a:p>
          <a:p>
            <a:pPr marL="12700" marR="5080">
              <a:spcBef>
                <a:spcPts val="100"/>
              </a:spcBef>
            </a:pPr>
            <a:endParaRPr lang="en-US" dirty="0"/>
          </a:p>
          <a:p>
            <a:pPr marL="12700" marR="5080">
              <a:spcBef>
                <a:spcPts val="100"/>
              </a:spcBef>
            </a:pPr>
            <a:endParaRPr lang="en-US" dirty="0"/>
          </a:p>
          <a:p>
            <a:pPr marL="12700" marR="5080">
              <a:spcBef>
                <a:spcPts val="100"/>
              </a:spcBef>
            </a:pPr>
            <a:endParaRPr lang="en-US" dirty="0"/>
          </a:p>
          <a:p>
            <a:pPr marL="12700" marR="5080">
              <a:spcBef>
                <a:spcPts val="100"/>
              </a:spcBef>
            </a:pPr>
            <a:endParaRPr lang="en-US" dirty="0"/>
          </a:p>
          <a:p>
            <a:pPr marL="12700" marR="5080">
              <a:spcBef>
                <a:spcPts val="100"/>
              </a:spcBef>
            </a:pPr>
            <a:endParaRPr lang="en-IE"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221605" marR="5080" indent="-285750">
              <a:lnSpc>
                <a:spcPct val="100000"/>
              </a:lnSpc>
              <a:spcBef>
                <a:spcPts val="100"/>
              </a:spcBef>
              <a:buFont typeface="Arial" panose="020B0604020202020204" pitchFamily="34" charset="0"/>
              <a:buChar char="•"/>
            </a:pPr>
            <a:endParaRPr lang="en-IE" sz="2400" dirty="0"/>
          </a:p>
        </p:txBody>
      </p:sp>
      <p:pic>
        <p:nvPicPr>
          <p:cNvPr id="32" name="Picture 31" descr="A picture containing qr code&#10;&#10;Description automatically generated">
            <a:extLst>
              <a:ext uri="{FF2B5EF4-FFF2-40B4-BE49-F238E27FC236}">
                <a16:creationId xmlns:a16="http://schemas.microsoft.com/office/drawing/2014/main" id="{C491945F-D49E-00CB-F010-959596166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8129" y="5835197"/>
            <a:ext cx="1080412" cy="866406"/>
          </a:xfrm>
          <a:prstGeom prst="rect">
            <a:avLst/>
          </a:prstGeom>
        </p:spPr>
      </p:pic>
      <p:pic>
        <p:nvPicPr>
          <p:cNvPr id="33" name="Picture 32">
            <a:extLst>
              <a:ext uri="{FF2B5EF4-FFF2-40B4-BE49-F238E27FC236}">
                <a16:creationId xmlns:a16="http://schemas.microsoft.com/office/drawing/2014/main" id="{CA4ED743-AF15-FA38-6E29-4BB380BD07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58833" y="5791200"/>
            <a:ext cx="1204655" cy="990600"/>
          </a:xfrm>
          <a:prstGeom prst="rect">
            <a:avLst/>
          </a:prstGeom>
        </p:spPr>
      </p:pic>
      <p:pic>
        <p:nvPicPr>
          <p:cNvPr id="16" name="Picture 15">
            <a:extLst>
              <a:ext uri="{FF2B5EF4-FFF2-40B4-BE49-F238E27FC236}">
                <a16:creationId xmlns:a16="http://schemas.microsoft.com/office/drawing/2014/main" id="{10567D96-EBFF-301D-D6A0-27A4FD3624FB}"/>
              </a:ext>
            </a:extLst>
          </p:cNvPr>
          <p:cNvPicPr>
            <a:picLocks noChangeAspect="1"/>
          </p:cNvPicPr>
          <p:nvPr/>
        </p:nvPicPr>
        <p:blipFill>
          <a:blip r:embed="rId6"/>
          <a:stretch>
            <a:fillRect/>
          </a:stretch>
        </p:blipFill>
        <p:spPr>
          <a:xfrm>
            <a:off x="552091" y="277653"/>
            <a:ext cx="4043825" cy="4749196"/>
          </a:xfrm>
          <a:prstGeom prst="rect">
            <a:avLst/>
          </a:prstGeom>
        </p:spPr>
      </p:pic>
    </p:spTree>
    <p:extLst>
      <p:ext uri="{BB962C8B-B14F-4D97-AF65-F5344CB8AC3E}">
        <p14:creationId xmlns:p14="http://schemas.microsoft.com/office/powerpoint/2010/main" val="24199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21540"/>
            <a:ext cx="12204065" cy="1136650"/>
          </a:xfrm>
          <a:custGeom>
            <a:avLst/>
            <a:gdLst/>
            <a:ahLst/>
            <a:cxnLst/>
            <a:rect l="l" t="t" r="r" b="b"/>
            <a:pathLst>
              <a:path w="12204065" h="1136650">
                <a:moveTo>
                  <a:pt x="12203988" y="0"/>
                </a:moveTo>
                <a:lnTo>
                  <a:pt x="0" y="0"/>
                </a:lnTo>
                <a:lnTo>
                  <a:pt x="0" y="1136459"/>
                </a:lnTo>
                <a:lnTo>
                  <a:pt x="12203988" y="1136459"/>
                </a:lnTo>
                <a:lnTo>
                  <a:pt x="12203988" y="0"/>
                </a:lnTo>
                <a:close/>
              </a:path>
            </a:pathLst>
          </a:custGeom>
          <a:solidFill>
            <a:srgbClr val="002436"/>
          </a:solidFill>
        </p:spPr>
        <p:txBody>
          <a:bodyPr wrap="square" lIns="0" tIns="0" rIns="0" bIns="0" rtlCol="0"/>
          <a:lstStyle/>
          <a:p>
            <a:endParaRPr/>
          </a:p>
        </p:txBody>
      </p:sp>
      <p:sp>
        <p:nvSpPr>
          <p:cNvPr id="4" name="object 4"/>
          <p:cNvSpPr/>
          <p:nvPr/>
        </p:nvSpPr>
        <p:spPr>
          <a:xfrm>
            <a:off x="324001" y="6110971"/>
            <a:ext cx="481330" cy="481330"/>
          </a:xfrm>
          <a:custGeom>
            <a:avLst/>
            <a:gdLst/>
            <a:ahLst/>
            <a:cxnLst/>
            <a:rect l="l" t="t" r="r" b="b"/>
            <a:pathLst>
              <a:path w="481330" h="481329">
                <a:moveTo>
                  <a:pt x="240525" y="0"/>
                </a:moveTo>
                <a:lnTo>
                  <a:pt x="192050" y="4887"/>
                </a:lnTo>
                <a:lnTo>
                  <a:pt x="146900" y="18903"/>
                </a:lnTo>
                <a:lnTo>
                  <a:pt x="106043" y="41081"/>
                </a:lnTo>
                <a:lnTo>
                  <a:pt x="70446" y="70453"/>
                </a:lnTo>
                <a:lnTo>
                  <a:pt x="41077" y="106052"/>
                </a:lnTo>
                <a:lnTo>
                  <a:pt x="18901" y="146911"/>
                </a:lnTo>
                <a:lnTo>
                  <a:pt x="4886" y="192062"/>
                </a:lnTo>
                <a:lnTo>
                  <a:pt x="0" y="240537"/>
                </a:lnTo>
                <a:lnTo>
                  <a:pt x="4886" y="289013"/>
                </a:lnTo>
                <a:lnTo>
                  <a:pt x="18901" y="334164"/>
                </a:lnTo>
                <a:lnTo>
                  <a:pt x="41077" y="375023"/>
                </a:lnTo>
                <a:lnTo>
                  <a:pt x="70446" y="410622"/>
                </a:lnTo>
                <a:lnTo>
                  <a:pt x="106043" y="439994"/>
                </a:lnTo>
                <a:lnTo>
                  <a:pt x="146900" y="462172"/>
                </a:lnTo>
                <a:lnTo>
                  <a:pt x="192050" y="476188"/>
                </a:lnTo>
                <a:lnTo>
                  <a:pt x="240525" y="481075"/>
                </a:lnTo>
                <a:lnTo>
                  <a:pt x="289004" y="476188"/>
                </a:lnTo>
                <a:lnTo>
                  <a:pt x="334157" y="462172"/>
                </a:lnTo>
                <a:lnTo>
                  <a:pt x="375016" y="439994"/>
                </a:lnTo>
                <a:lnTo>
                  <a:pt x="410614" y="410622"/>
                </a:lnTo>
                <a:lnTo>
                  <a:pt x="439985" y="375023"/>
                </a:lnTo>
                <a:lnTo>
                  <a:pt x="462161" y="334164"/>
                </a:lnTo>
                <a:lnTo>
                  <a:pt x="476176" y="289013"/>
                </a:lnTo>
                <a:lnTo>
                  <a:pt x="481063" y="240537"/>
                </a:lnTo>
                <a:lnTo>
                  <a:pt x="476176" y="192062"/>
                </a:lnTo>
                <a:lnTo>
                  <a:pt x="462161" y="146911"/>
                </a:lnTo>
                <a:lnTo>
                  <a:pt x="439985" y="106052"/>
                </a:lnTo>
                <a:lnTo>
                  <a:pt x="410614" y="70453"/>
                </a:lnTo>
                <a:lnTo>
                  <a:pt x="375016" y="41081"/>
                </a:lnTo>
                <a:lnTo>
                  <a:pt x="334157" y="18903"/>
                </a:lnTo>
                <a:lnTo>
                  <a:pt x="289004" y="4887"/>
                </a:lnTo>
                <a:lnTo>
                  <a:pt x="240525" y="0"/>
                </a:lnTo>
                <a:close/>
              </a:path>
            </a:pathLst>
          </a:custGeom>
          <a:solidFill>
            <a:srgbClr val="00AD87"/>
          </a:solidFill>
        </p:spPr>
        <p:txBody>
          <a:bodyPr wrap="square" lIns="0" tIns="0" rIns="0" bIns="0" rtlCol="0"/>
          <a:lstStyle/>
          <a:p>
            <a:endParaRPr/>
          </a:p>
        </p:txBody>
      </p:sp>
      <p:sp>
        <p:nvSpPr>
          <p:cNvPr id="5" name="object 5"/>
          <p:cNvSpPr/>
          <p:nvPr/>
        </p:nvSpPr>
        <p:spPr>
          <a:xfrm>
            <a:off x="573213" y="5666710"/>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8E55A2"/>
          </a:solidFill>
        </p:spPr>
        <p:txBody>
          <a:bodyPr wrap="square" lIns="0" tIns="0" rIns="0" bIns="0" rtlCol="0"/>
          <a:lstStyle/>
          <a:p>
            <a:endParaRPr/>
          </a:p>
        </p:txBody>
      </p:sp>
      <p:sp>
        <p:nvSpPr>
          <p:cNvPr id="6" name="object 6"/>
          <p:cNvSpPr/>
          <p:nvPr/>
        </p:nvSpPr>
        <p:spPr>
          <a:xfrm>
            <a:off x="1098048" y="5396757"/>
            <a:ext cx="270510" cy="270510"/>
          </a:xfrm>
          <a:custGeom>
            <a:avLst/>
            <a:gdLst/>
            <a:ahLst/>
            <a:cxnLst/>
            <a:rect l="l" t="t" r="r" b="b"/>
            <a:pathLst>
              <a:path w="270509" h="270510">
                <a:moveTo>
                  <a:pt x="134975" y="0"/>
                </a:moveTo>
                <a:lnTo>
                  <a:pt x="92311" y="6880"/>
                </a:lnTo>
                <a:lnTo>
                  <a:pt x="55259" y="26041"/>
                </a:lnTo>
                <a:lnTo>
                  <a:pt x="26041" y="55259"/>
                </a:lnTo>
                <a:lnTo>
                  <a:pt x="6880" y="92311"/>
                </a:lnTo>
                <a:lnTo>
                  <a:pt x="0" y="134975"/>
                </a:lnTo>
                <a:lnTo>
                  <a:pt x="6880" y="177639"/>
                </a:lnTo>
                <a:lnTo>
                  <a:pt x="26041" y="214692"/>
                </a:lnTo>
                <a:lnTo>
                  <a:pt x="55259" y="243909"/>
                </a:lnTo>
                <a:lnTo>
                  <a:pt x="92311" y="263070"/>
                </a:lnTo>
                <a:lnTo>
                  <a:pt x="134975" y="269951"/>
                </a:lnTo>
                <a:lnTo>
                  <a:pt x="177639" y="263070"/>
                </a:lnTo>
                <a:lnTo>
                  <a:pt x="214692" y="243909"/>
                </a:lnTo>
                <a:lnTo>
                  <a:pt x="243909" y="214692"/>
                </a:lnTo>
                <a:lnTo>
                  <a:pt x="263070" y="177639"/>
                </a:lnTo>
                <a:lnTo>
                  <a:pt x="269951" y="134975"/>
                </a:lnTo>
                <a:lnTo>
                  <a:pt x="263070" y="92311"/>
                </a:lnTo>
                <a:lnTo>
                  <a:pt x="243909" y="55259"/>
                </a:lnTo>
                <a:lnTo>
                  <a:pt x="214692" y="26041"/>
                </a:lnTo>
                <a:lnTo>
                  <a:pt x="177639" y="6880"/>
                </a:lnTo>
                <a:lnTo>
                  <a:pt x="134975" y="0"/>
                </a:lnTo>
                <a:close/>
              </a:path>
            </a:pathLst>
          </a:custGeom>
          <a:solidFill>
            <a:srgbClr val="FFDD63"/>
          </a:solidFill>
        </p:spPr>
        <p:txBody>
          <a:bodyPr wrap="square" lIns="0" tIns="0" rIns="0" bIns="0" rtlCol="0"/>
          <a:lstStyle/>
          <a:p>
            <a:endParaRPr/>
          </a:p>
        </p:txBody>
      </p:sp>
      <p:sp>
        <p:nvSpPr>
          <p:cNvPr id="7" name="object 7"/>
          <p:cNvSpPr/>
          <p:nvPr/>
        </p:nvSpPr>
        <p:spPr>
          <a:xfrm>
            <a:off x="992489" y="5870451"/>
            <a:ext cx="481330" cy="481330"/>
          </a:xfrm>
          <a:custGeom>
            <a:avLst/>
            <a:gdLst/>
            <a:ahLst/>
            <a:cxnLst/>
            <a:rect l="l" t="t" r="r" b="b"/>
            <a:pathLst>
              <a:path w="481330" h="481329">
                <a:moveTo>
                  <a:pt x="240525" y="0"/>
                </a:moveTo>
                <a:lnTo>
                  <a:pt x="192050" y="4886"/>
                </a:lnTo>
                <a:lnTo>
                  <a:pt x="146900" y="18901"/>
                </a:lnTo>
                <a:lnTo>
                  <a:pt x="106043" y="41077"/>
                </a:lnTo>
                <a:lnTo>
                  <a:pt x="70446" y="70446"/>
                </a:lnTo>
                <a:lnTo>
                  <a:pt x="41077" y="106043"/>
                </a:lnTo>
                <a:lnTo>
                  <a:pt x="18901" y="146900"/>
                </a:lnTo>
                <a:lnTo>
                  <a:pt x="4886" y="192050"/>
                </a:lnTo>
                <a:lnTo>
                  <a:pt x="0" y="240525"/>
                </a:lnTo>
                <a:lnTo>
                  <a:pt x="4886" y="289001"/>
                </a:lnTo>
                <a:lnTo>
                  <a:pt x="18901" y="334152"/>
                </a:lnTo>
                <a:lnTo>
                  <a:pt x="41077" y="375010"/>
                </a:lnTo>
                <a:lnTo>
                  <a:pt x="70446" y="410610"/>
                </a:lnTo>
                <a:lnTo>
                  <a:pt x="106043" y="439982"/>
                </a:lnTo>
                <a:lnTo>
                  <a:pt x="146900" y="462160"/>
                </a:lnTo>
                <a:lnTo>
                  <a:pt x="192050" y="476176"/>
                </a:lnTo>
                <a:lnTo>
                  <a:pt x="240525" y="481063"/>
                </a:lnTo>
                <a:lnTo>
                  <a:pt x="289004" y="476176"/>
                </a:lnTo>
                <a:lnTo>
                  <a:pt x="334157" y="462160"/>
                </a:lnTo>
                <a:lnTo>
                  <a:pt x="375016" y="439982"/>
                </a:lnTo>
                <a:lnTo>
                  <a:pt x="410614" y="410610"/>
                </a:lnTo>
                <a:lnTo>
                  <a:pt x="439985" y="375010"/>
                </a:lnTo>
                <a:lnTo>
                  <a:pt x="462161" y="334152"/>
                </a:lnTo>
                <a:lnTo>
                  <a:pt x="476176" y="289001"/>
                </a:lnTo>
                <a:lnTo>
                  <a:pt x="481063" y="240525"/>
                </a:lnTo>
                <a:lnTo>
                  <a:pt x="476176" y="192050"/>
                </a:lnTo>
                <a:lnTo>
                  <a:pt x="462161" y="146900"/>
                </a:lnTo>
                <a:lnTo>
                  <a:pt x="439985" y="106043"/>
                </a:lnTo>
                <a:lnTo>
                  <a:pt x="410614" y="70446"/>
                </a:lnTo>
                <a:lnTo>
                  <a:pt x="375016" y="41077"/>
                </a:lnTo>
                <a:lnTo>
                  <a:pt x="334157" y="18901"/>
                </a:lnTo>
                <a:lnTo>
                  <a:pt x="289004" y="4886"/>
                </a:lnTo>
                <a:lnTo>
                  <a:pt x="240525" y="0"/>
                </a:lnTo>
                <a:close/>
              </a:path>
            </a:pathLst>
          </a:custGeom>
          <a:solidFill>
            <a:srgbClr val="FBB576"/>
          </a:solidFill>
        </p:spPr>
        <p:txBody>
          <a:bodyPr wrap="square" lIns="0" tIns="0" rIns="0" bIns="0" rtlCol="0"/>
          <a:lstStyle/>
          <a:p>
            <a:endParaRPr/>
          </a:p>
        </p:txBody>
      </p:sp>
      <p:sp>
        <p:nvSpPr>
          <p:cNvPr id="8" name="object 8"/>
          <p:cNvSpPr txBox="1">
            <a:spLocks noGrp="1"/>
          </p:cNvSpPr>
          <p:nvPr>
            <p:ph type="title"/>
          </p:nvPr>
        </p:nvSpPr>
        <p:spPr>
          <a:xfrm>
            <a:off x="527300" y="527299"/>
            <a:ext cx="5575050" cy="503984"/>
          </a:xfrm>
          <a:prstGeom prst="rect">
            <a:avLst/>
          </a:prstGeom>
        </p:spPr>
        <p:txBody>
          <a:bodyPr vert="horz" wrap="square" lIns="0" tIns="11430" rIns="0" bIns="0" rtlCol="0">
            <a:spAutoFit/>
          </a:bodyPr>
          <a:lstStyle/>
          <a:p>
            <a:pPr marL="12700">
              <a:lnSpc>
                <a:spcPct val="100000"/>
              </a:lnSpc>
              <a:spcBef>
                <a:spcPts val="90"/>
              </a:spcBef>
            </a:pPr>
            <a:r>
              <a:rPr lang="en-IE" sz="3200" spc="-10" dirty="0"/>
              <a:t>Ethical Decision Making </a:t>
            </a:r>
          </a:p>
        </p:txBody>
      </p:sp>
      <p:sp>
        <p:nvSpPr>
          <p:cNvPr id="9" name="object 9"/>
          <p:cNvSpPr txBox="1"/>
          <p:nvPr/>
        </p:nvSpPr>
        <p:spPr>
          <a:xfrm>
            <a:off x="527300" y="1807572"/>
            <a:ext cx="6038215" cy="289823"/>
          </a:xfrm>
          <a:prstGeom prst="rect">
            <a:avLst/>
          </a:prstGeom>
        </p:spPr>
        <p:txBody>
          <a:bodyPr vert="horz" wrap="square" lIns="0" tIns="12700" rIns="0" bIns="0" rtlCol="0">
            <a:spAutoFit/>
          </a:bodyPr>
          <a:lstStyle/>
          <a:p>
            <a:pPr marL="12700" marR="5080">
              <a:lnSpc>
                <a:spcPct val="100000"/>
              </a:lnSpc>
              <a:spcBef>
                <a:spcPts val="100"/>
              </a:spcBef>
            </a:pPr>
            <a:endParaRPr lang="en-IE" sz="1800" dirty="0">
              <a:solidFill>
                <a:srgbClr val="002436"/>
              </a:solidFill>
              <a:latin typeface="Avenir"/>
              <a:cs typeface="Avenir"/>
            </a:endParaRPr>
          </a:p>
        </p:txBody>
      </p:sp>
      <p:pic>
        <p:nvPicPr>
          <p:cNvPr id="47" name="Picture 46">
            <a:extLst>
              <a:ext uri="{FF2B5EF4-FFF2-40B4-BE49-F238E27FC236}">
                <a16:creationId xmlns:a16="http://schemas.microsoft.com/office/drawing/2014/main" id="{EBB5578D-095B-673F-B41C-0BCB396819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58833" y="5791200"/>
            <a:ext cx="1204655" cy="990600"/>
          </a:xfrm>
          <a:prstGeom prst="rect">
            <a:avLst/>
          </a:prstGeom>
        </p:spPr>
      </p:pic>
      <p:sp>
        <p:nvSpPr>
          <p:cNvPr id="12" name="TextBox 11">
            <a:extLst>
              <a:ext uri="{FF2B5EF4-FFF2-40B4-BE49-F238E27FC236}">
                <a16:creationId xmlns:a16="http://schemas.microsoft.com/office/drawing/2014/main" id="{693B4486-462E-4AE3-866A-0D84C39452AB}"/>
              </a:ext>
            </a:extLst>
          </p:cNvPr>
          <p:cNvSpPr txBox="1"/>
          <p:nvPr/>
        </p:nvSpPr>
        <p:spPr>
          <a:xfrm>
            <a:off x="415121" y="1400234"/>
            <a:ext cx="11021229" cy="4093428"/>
          </a:xfrm>
          <a:prstGeom prst="rect">
            <a:avLst/>
          </a:prstGeom>
          <a:noFill/>
        </p:spPr>
        <p:txBody>
          <a:bodyPr wrap="square">
            <a:spAutoFit/>
          </a:bodyPr>
          <a:lstStyle/>
          <a:p>
            <a:pPr algn="just"/>
            <a:r>
              <a:rPr lang="en-US" sz="2000" dirty="0">
                <a:effectLst/>
                <a:latin typeface="Tahoma" panose="020B0604030504040204" pitchFamily="34" charset="0"/>
                <a:ea typeface="Tahoma" panose="020B0604030504040204" pitchFamily="34" charset="0"/>
                <a:cs typeface="Tahoma" panose="020B0604030504040204" pitchFamily="34" charset="0"/>
              </a:rPr>
              <a:t>Ethical decision-making is an important process in professional practice, but difficult and complex, because it has to take into account the various ethical issues arising from the conflicting values and interests of those involved in the process (e.g. client, social worker and agency). Forming judgments for such decision-making is an ability that can be developed through professional experience, yet can and should be first taught and learned in social work classes.  (Papouli, 2016)</a:t>
            </a:r>
          </a:p>
          <a:p>
            <a:pPr algn="just"/>
            <a:endParaRPr lang="en-US" sz="2000" dirty="0">
              <a:latin typeface="Tahoma" panose="020B0604030504040204" pitchFamily="34" charset="0"/>
              <a:ea typeface="Tahoma" panose="020B0604030504040204" pitchFamily="34" charset="0"/>
              <a:cs typeface="Tahoma" panose="020B0604030504040204" pitchFamily="34" charset="0"/>
            </a:endParaRPr>
          </a:p>
          <a:p>
            <a:pPr algn="just"/>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2000" dirty="0">
              <a:latin typeface="Tahoma" panose="020B0604030504040204" pitchFamily="34" charset="0"/>
              <a:ea typeface="Tahoma" panose="020B0604030504040204" pitchFamily="34" charset="0"/>
              <a:cs typeface="Tahoma" panose="020B0604030504040204" pitchFamily="34" charset="0"/>
            </a:endParaRPr>
          </a:p>
          <a:p>
            <a:pPr algn="just"/>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2000" dirty="0">
              <a:latin typeface="Tahoma" panose="020B0604030504040204" pitchFamily="34" charset="0"/>
              <a:ea typeface="Tahoma" panose="020B0604030504040204" pitchFamily="34" charset="0"/>
              <a:cs typeface="Tahoma" panose="020B0604030504040204" pitchFamily="34" charset="0"/>
            </a:endParaRPr>
          </a:p>
          <a:p>
            <a:pPr algn="just"/>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C831EAF-B421-451C-1C13-8434B002E47C}"/>
              </a:ext>
            </a:extLst>
          </p:cNvPr>
          <p:cNvSpPr txBox="1"/>
          <p:nvPr/>
        </p:nvSpPr>
        <p:spPr>
          <a:xfrm>
            <a:off x="702018" y="4991625"/>
            <a:ext cx="5399145" cy="553998"/>
          </a:xfrm>
          <a:prstGeom prst="rect">
            <a:avLst/>
          </a:prstGeom>
          <a:noFill/>
        </p:spPr>
        <p:txBody>
          <a:bodyPr wrap="square" rtlCol="0">
            <a:spAutoFit/>
          </a:bodyPr>
          <a:lstStyle/>
          <a:p>
            <a:r>
              <a:rPr lang="en-IE" sz="1200" dirty="0">
                <a:hlinkClick r:id="rId3"/>
              </a:rPr>
              <a:t>/</a:t>
            </a:r>
            <a:endParaRPr lang="en-IE" sz="1200" dirty="0"/>
          </a:p>
          <a:p>
            <a:endParaRPr lang="en-IE" dirty="0"/>
          </a:p>
        </p:txBody>
      </p:sp>
      <p:pic>
        <p:nvPicPr>
          <p:cNvPr id="15" name="Picture 14" descr="Big and small arrows">
            <a:extLst>
              <a:ext uri="{FF2B5EF4-FFF2-40B4-BE49-F238E27FC236}">
                <a16:creationId xmlns:a16="http://schemas.microsoft.com/office/drawing/2014/main" id="{C7EDA736-C548-82F4-D805-AC067388FB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950" y="3781845"/>
            <a:ext cx="2381460" cy="1587640"/>
          </a:xfrm>
          <a:prstGeom prst="rect">
            <a:avLst/>
          </a:prstGeom>
        </p:spPr>
      </p:pic>
    </p:spTree>
    <p:extLst>
      <p:ext uri="{BB962C8B-B14F-4D97-AF65-F5344CB8AC3E}">
        <p14:creationId xmlns:p14="http://schemas.microsoft.com/office/powerpoint/2010/main" val="2936488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1451</Words>
  <Application>Microsoft Office PowerPoint</Application>
  <PresentationFormat>Custom</PresentationFormat>
  <Paragraphs>145</Paragraphs>
  <Slides>19</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vt:lpstr>
      <vt:lpstr>Avenir Black</vt:lpstr>
      <vt:lpstr>Calibri</vt:lpstr>
      <vt:lpstr>Open Sans</vt:lpstr>
      <vt:lpstr>Sabon Next LT</vt:lpstr>
      <vt:lpstr>Tahoma</vt:lpstr>
      <vt:lpstr>Office Theme</vt:lpstr>
      <vt:lpstr>Social Work Ethics and Practice Teaching</vt:lpstr>
      <vt:lpstr>Overview </vt:lpstr>
      <vt:lpstr>Requirements </vt:lpstr>
      <vt:lpstr>PowerPoint Presentation</vt:lpstr>
      <vt:lpstr>Ethics and Values </vt:lpstr>
      <vt:lpstr>Values Personal and Professional </vt:lpstr>
      <vt:lpstr>PowerPoint Presentation</vt:lpstr>
      <vt:lpstr>Ethical Dilemmas in Practice </vt:lpstr>
      <vt:lpstr>Ethical Decision Making </vt:lpstr>
      <vt:lpstr>PowerPoint Presentation</vt:lpstr>
      <vt:lpstr>PowerPoint Presentation</vt:lpstr>
      <vt:lpstr>Supervision </vt:lpstr>
      <vt:lpstr>PowerPoint Presentation</vt:lpstr>
      <vt:lpstr>Resources to Learning –Values </vt:lpstr>
      <vt:lpstr>Resources to Learning –Ethics  </vt:lpstr>
      <vt:lpstr>PowerPoint Presentation</vt:lpstr>
      <vt:lpstr>References </vt:lpstr>
      <vt:lpstr>PowerPoint Presentation</vt:lpstr>
      <vt:lpstr>Website: https://ucc.ie/en/nptswi/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Dorney, Lyn</dc:creator>
  <cp:lastModifiedBy>Jean Byrne Cummins</cp:lastModifiedBy>
  <cp:revision>35</cp:revision>
  <dcterms:created xsi:type="dcterms:W3CDTF">2022-03-10T11:55:21Z</dcterms:created>
  <dcterms:modified xsi:type="dcterms:W3CDTF">2023-06-14T18:04:23Z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2022-03-10T00:00:00Z</vt:filetime>
  </property>
  <property fmtid="{D5CDD505-2E9C-101B-9397-08002B2CF9AE}" pid="3" name="Creator">
    <vt:lpwstr>Adobe InDesign 17.1 (Macintosh)</vt:lpwstr>
  </property>
  <property fmtid="{D5CDD505-2E9C-101B-9397-08002B2CF9AE}" pid="4" name="LastSaved">
    <vt:filetime>2022-03-10T00:00:00Z</vt:filetime>
  </property>
</Properties>
</file>