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handoutMasterIdLst>
    <p:handoutMasterId r:id="rId21"/>
  </p:handoutMasterIdLst>
  <p:sldIdLst>
    <p:sldId id="256" r:id="rId2"/>
    <p:sldId id="257" r:id="rId3"/>
    <p:sldId id="298" r:id="rId4"/>
    <p:sldId id="274" r:id="rId5"/>
    <p:sldId id="265" r:id="rId6"/>
    <p:sldId id="275" r:id="rId7"/>
    <p:sldId id="300" r:id="rId8"/>
    <p:sldId id="276" r:id="rId9"/>
    <p:sldId id="297" r:id="rId10"/>
    <p:sldId id="277" r:id="rId11"/>
    <p:sldId id="267" r:id="rId12"/>
    <p:sldId id="279" r:id="rId13"/>
    <p:sldId id="278" r:id="rId14"/>
    <p:sldId id="280" r:id="rId15"/>
    <p:sldId id="281" r:id="rId16"/>
    <p:sldId id="282" r:id="rId17"/>
    <p:sldId id="283" r:id="rId18"/>
    <p:sldId id="299" r:id="rId19"/>
    <p:sldId id="301" r:id="rId20"/>
  </p:sldIdLst>
  <p:sldSz cx="9144000" cy="6858000" type="screen4x3"/>
  <p:notesSz cx="6669088"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23E9FCF8-1A0C-4AAE-ABB8-50BA9F8FC835}">
          <p14:sldIdLst>
            <p14:sldId id="256"/>
            <p14:sldId id="257"/>
            <p14:sldId id="298"/>
            <p14:sldId id="274"/>
            <p14:sldId id="265"/>
            <p14:sldId id="275"/>
            <p14:sldId id="300"/>
            <p14:sldId id="276"/>
            <p14:sldId id="297"/>
            <p14:sldId id="277"/>
            <p14:sldId id="267"/>
            <p14:sldId id="279"/>
            <p14:sldId id="278"/>
            <p14:sldId id="280"/>
            <p14:sldId id="281"/>
            <p14:sldId id="282"/>
            <p14:sldId id="283"/>
            <p14:sldId id="299"/>
            <p14:sldId id="301"/>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9" autoAdjust="0"/>
    <p:restoredTop sz="94660"/>
  </p:normalViewPr>
  <p:slideViewPr>
    <p:cSldViewPr>
      <p:cViewPr varScale="1">
        <p:scale>
          <a:sx n="65" d="100"/>
          <a:sy n="65" d="100"/>
        </p:scale>
        <p:origin x="1452"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938" cy="496332"/>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sz="quarter" idx="1"/>
          </p:nvPr>
        </p:nvSpPr>
        <p:spPr>
          <a:xfrm>
            <a:off x="3777607" y="0"/>
            <a:ext cx="2889938" cy="496332"/>
          </a:xfrm>
          <a:prstGeom prst="rect">
            <a:avLst/>
          </a:prstGeom>
        </p:spPr>
        <p:txBody>
          <a:bodyPr vert="horz" lIns="91440" tIns="45720" rIns="91440" bIns="45720" rtlCol="0"/>
          <a:lstStyle>
            <a:lvl1pPr algn="r">
              <a:defRPr sz="1200"/>
            </a:lvl1pPr>
          </a:lstStyle>
          <a:p>
            <a:fld id="{ADFD612E-FAF7-4A47-98A6-0CF4031BA3EB}" type="datetimeFigureOut">
              <a:rPr lang="en-IE" smtClean="0"/>
              <a:t>29/06/2019</a:t>
            </a:fld>
            <a:endParaRPr lang="en-IE"/>
          </a:p>
        </p:txBody>
      </p:sp>
      <p:sp>
        <p:nvSpPr>
          <p:cNvPr id="4" name="Footer Placeholder 3"/>
          <p:cNvSpPr>
            <a:spLocks noGrp="1"/>
          </p:cNvSpPr>
          <p:nvPr>
            <p:ph type="ftr" sz="quarter" idx="2"/>
          </p:nvPr>
        </p:nvSpPr>
        <p:spPr>
          <a:xfrm>
            <a:off x="0" y="9428583"/>
            <a:ext cx="2889938" cy="496332"/>
          </a:xfrm>
          <a:prstGeom prst="rect">
            <a:avLst/>
          </a:prstGeom>
        </p:spPr>
        <p:txBody>
          <a:bodyPr vert="horz" lIns="91440" tIns="45720" rIns="91440" bIns="45720" rtlCol="0" anchor="b"/>
          <a:lstStyle>
            <a:lvl1pPr algn="l">
              <a:defRPr sz="1200"/>
            </a:lvl1pPr>
          </a:lstStyle>
          <a:p>
            <a:endParaRPr lang="en-IE"/>
          </a:p>
        </p:txBody>
      </p:sp>
      <p:sp>
        <p:nvSpPr>
          <p:cNvPr id="5" name="Slide Number Placeholder 4"/>
          <p:cNvSpPr>
            <a:spLocks noGrp="1"/>
          </p:cNvSpPr>
          <p:nvPr>
            <p:ph type="sldNum" sz="quarter" idx="3"/>
          </p:nvPr>
        </p:nvSpPr>
        <p:spPr>
          <a:xfrm>
            <a:off x="3777607" y="9428583"/>
            <a:ext cx="2889938" cy="496332"/>
          </a:xfrm>
          <a:prstGeom prst="rect">
            <a:avLst/>
          </a:prstGeom>
        </p:spPr>
        <p:txBody>
          <a:bodyPr vert="horz" lIns="91440" tIns="45720" rIns="91440" bIns="45720" rtlCol="0" anchor="b"/>
          <a:lstStyle>
            <a:lvl1pPr algn="r">
              <a:defRPr sz="1200"/>
            </a:lvl1pPr>
          </a:lstStyle>
          <a:p>
            <a:fld id="{C4E91EA3-76E5-40A4-ADFB-C4CC42D42DE8}" type="slidenum">
              <a:rPr lang="en-IE" smtClean="0"/>
              <a:t>‹#›</a:t>
            </a:fld>
            <a:endParaRPr lang="en-IE"/>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a:t>Click to edit Master title style</a:t>
            </a:r>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1D8BD707-D9CF-40AE-B4C6-C98DA3205C09}" type="datetimeFigureOut">
              <a:rPr lang="en-US" smtClean="0"/>
              <a:pPr/>
              <a:t>6/29/2019</a:t>
            </a:fld>
            <a:endParaRPr lang="en-US" dirty="0"/>
          </a:p>
        </p:txBody>
      </p:sp>
      <p:sp>
        <p:nvSpPr>
          <p:cNvPr id="17" name="Footer Placeholder 16"/>
          <p:cNvSpPr>
            <a:spLocks noGrp="1"/>
          </p:cNvSpPr>
          <p:nvPr>
            <p:ph type="ftr" sz="quarter" idx="11"/>
          </p:nvPr>
        </p:nvSpPr>
        <p:spPr>
          <a:xfrm>
            <a:off x="2898648" y="6355080"/>
            <a:ext cx="3474720" cy="365760"/>
          </a:xfrm>
        </p:spPr>
        <p:txBody>
          <a:bodyPr/>
          <a:lstStyle/>
          <a:p>
            <a:endParaRPr lang="en-US" dirty="0"/>
          </a:p>
        </p:txBody>
      </p:sp>
      <p:sp>
        <p:nvSpPr>
          <p:cNvPr id="29" name="Slide Number Placeholder 28"/>
          <p:cNvSpPr>
            <a:spLocks noGrp="1"/>
          </p:cNvSpPr>
          <p:nvPr>
            <p:ph type="sldNum" sz="quarter" idx="12"/>
          </p:nvPr>
        </p:nvSpPr>
        <p:spPr>
          <a:xfrm>
            <a:off x="1216152" y="6355080"/>
            <a:ext cx="1219200" cy="365760"/>
          </a:xfrm>
        </p:spPr>
        <p:txBody>
          <a:bodyPr/>
          <a:lstStyle/>
          <a:p>
            <a:fld id="{B6F15528-21DE-4FAA-801E-634DDDAF4B2B}" type="slidenum">
              <a:rPr lang="en-US" smtClean="0"/>
              <a:pPr/>
              <a:t>‹#›</a:t>
            </a:fld>
            <a:endParaRPr lang="en-US" dirty="0"/>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a:t>Click to edit Master title style</a:t>
            </a:r>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fld id="{1D8BD707-D9CF-40AE-B4C6-C98DA3205C09}" type="datetimeFigureOut">
              <a:rPr lang="en-US" smtClean="0"/>
              <a:pPr/>
              <a:t>6/29/2019</a:t>
            </a:fld>
            <a:endParaRPr lang="en-US" dirty="0"/>
          </a:p>
        </p:txBody>
      </p:sp>
      <p:sp>
        <p:nvSpPr>
          <p:cNvPr id="5" name="Footer Placeholder 4"/>
          <p:cNvSpPr>
            <a:spLocks noGrp="1"/>
          </p:cNvSpPr>
          <p:nvPr>
            <p:ph type="ftr" sz="quarter" idx="11"/>
          </p:nvPr>
        </p:nvSpPr>
        <p:spPr>
          <a:xfrm>
            <a:off x="2898648" y="6355080"/>
            <a:ext cx="3474720" cy="365760"/>
          </a:xfrm>
        </p:spPr>
        <p:txBody>
          <a:bodyPr/>
          <a:lstStyle/>
          <a:p>
            <a:endParaRPr lang="en-US" dirty="0"/>
          </a:p>
        </p:txBody>
      </p:sp>
      <p:sp>
        <p:nvSpPr>
          <p:cNvPr id="6" name="Slide Number Placeholder 5"/>
          <p:cNvSpPr>
            <a:spLocks noGrp="1"/>
          </p:cNvSpPr>
          <p:nvPr>
            <p:ph type="sldNum" sz="quarter" idx="12"/>
          </p:nvPr>
        </p:nvSpPr>
        <p:spPr>
          <a:xfrm>
            <a:off x="1069848" y="6355080"/>
            <a:ext cx="1520952" cy="365760"/>
          </a:xfrm>
        </p:spPr>
        <p:txBody>
          <a:bodyPr/>
          <a:lstStyle/>
          <a:p>
            <a:fld id="{B6F15528-21DE-4FAA-801E-634DDDAF4B2B}" type="slidenum">
              <a:rPr lang="en-US" smtClean="0"/>
              <a:pPr/>
              <a:t>‹#›</a:t>
            </a:fld>
            <a:endParaRPr lang="en-US" dirty="0"/>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1D8BD707-D9CF-40AE-B4C6-C98DA3205C09}" type="datetimeFigureOut">
              <a:rPr lang="en-US" smtClean="0"/>
              <a:pPr/>
              <a:t>6/29/2019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1D8BD707-D9CF-40AE-B4C6-C98DA3205C09}" type="datetimeFigureOut">
              <a:rPr lang="en-US" smtClean="0"/>
              <a:pPr/>
              <a:t>6/29/2019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6/29/2019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6/29/2019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a:t>Click to edit Master title style</a:t>
            </a:r>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a:t>Click to edit Master title style</a:t>
            </a:r>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dirty="0"/>
              <a:t>Click icon to add picture</a:t>
            </a:r>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a:t>Click to edit Master title style</a:t>
            </a:r>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1D8BD707-D9CF-40AE-B4C6-C98DA3205C09}" type="datetimeFigureOut">
              <a:rPr lang="en-US" smtClean="0"/>
              <a:pPr/>
              <a:t>6/29/2019</a:t>
            </a:fld>
            <a:endParaRPr lang="en-US" dirty="0"/>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en-US" dirty="0"/>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6F15528-21DE-4FAA-801E-634DDDAF4B2B}" type="slidenum">
              <a:rPr lang="en-US" smtClean="0"/>
              <a:pPr/>
              <a:t>‹#›</a:t>
            </a:fld>
            <a:endParaRPr lang="en-US" dirty="0"/>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74955" y="3581400"/>
            <a:ext cx="7620000" cy="1306497"/>
          </a:xfrm>
        </p:spPr>
        <p:txBody>
          <a:bodyPr>
            <a:normAutofit fontScale="90000"/>
          </a:bodyPr>
          <a:lstStyle/>
          <a:p>
            <a:r>
              <a:rPr lang="en-IE" dirty="0"/>
              <a:t>Recent Developments in </a:t>
            </a:r>
            <a:br>
              <a:rPr lang="en-IE" dirty="0"/>
            </a:br>
            <a:r>
              <a:rPr lang="en-IE" dirty="0"/>
              <a:t>EU Nature Law</a:t>
            </a:r>
            <a:br>
              <a:rPr lang="en-IE" dirty="0"/>
            </a:br>
            <a:r>
              <a:rPr lang="en-IE" dirty="0"/>
              <a:t>Screening for Appropriate Assessment</a:t>
            </a:r>
            <a:br>
              <a:rPr lang="en-IE" dirty="0"/>
            </a:br>
            <a:r>
              <a:rPr lang="en-IE" dirty="0"/>
              <a:t> </a:t>
            </a:r>
          </a:p>
        </p:txBody>
      </p:sp>
      <p:sp>
        <p:nvSpPr>
          <p:cNvPr id="3" name="Subtitle 2"/>
          <p:cNvSpPr>
            <a:spLocks noGrp="1"/>
          </p:cNvSpPr>
          <p:nvPr>
            <p:ph type="subTitle" idx="1"/>
          </p:nvPr>
        </p:nvSpPr>
        <p:spPr/>
        <p:txBody>
          <a:bodyPr>
            <a:normAutofit fontScale="70000" lnSpcReduction="20000"/>
          </a:bodyPr>
          <a:lstStyle/>
          <a:p>
            <a:r>
              <a:rPr lang="en-IE" b="1" dirty="0"/>
              <a:t>Suzanne Murray</a:t>
            </a:r>
          </a:p>
          <a:p>
            <a:r>
              <a:rPr lang="en-IE" b="1" i="1" dirty="0"/>
              <a:t>Barrister-at-Law</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Heather Hill – Screening Determination</a:t>
            </a:r>
          </a:p>
        </p:txBody>
      </p:sp>
      <p:sp>
        <p:nvSpPr>
          <p:cNvPr id="3" name="Content Placeholder 2"/>
          <p:cNvSpPr>
            <a:spLocks noGrp="1"/>
          </p:cNvSpPr>
          <p:nvPr>
            <p:ph sz="quarter" idx="1"/>
          </p:nvPr>
        </p:nvSpPr>
        <p:spPr/>
        <p:txBody>
          <a:bodyPr>
            <a:normAutofit/>
          </a:bodyPr>
          <a:lstStyle/>
          <a:p>
            <a:r>
              <a:rPr lang="en-IE" dirty="0"/>
              <a:t>Inspector carried out a screening exercise under section 177U(4)</a:t>
            </a:r>
          </a:p>
          <a:p>
            <a:r>
              <a:rPr lang="en-IE" dirty="0"/>
              <a:t>Concluded that the proposed development would not have a significant effect on the relevant European Sites</a:t>
            </a:r>
          </a:p>
          <a:p>
            <a:r>
              <a:rPr lang="en-IE" dirty="0"/>
              <a:t>Stage 2 Appropriate Assessment was not required</a:t>
            </a:r>
          </a:p>
          <a:p>
            <a:r>
              <a:rPr lang="en-IE" dirty="0"/>
              <a:t>Board “accepted and adopted” its Inspectors screening assessment</a:t>
            </a:r>
          </a:p>
          <a:p>
            <a:pPr algn="just"/>
            <a:endParaRPr lang="en-GB" dirty="0"/>
          </a:p>
          <a:p>
            <a:pPr algn="just"/>
            <a:endParaRPr lang="en-IE" dirty="0"/>
          </a:p>
          <a:p>
            <a:pPr>
              <a:buNone/>
            </a:pPr>
            <a:endParaRPr lang="en-IE" dirty="0"/>
          </a:p>
          <a:p>
            <a:endParaRPr lang="en-IE"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990600"/>
          </a:xfrm>
        </p:spPr>
        <p:txBody>
          <a:bodyPr/>
          <a:lstStyle/>
          <a:p>
            <a:r>
              <a:rPr lang="en-IE" dirty="0"/>
              <a:t>Heather Hill – Screening Determination</a:t>
            </a:r>
          </a:p>
        </p:txBody>
      </p:sp>
      <p:sp>
        <p:nvSpPr>
          <p:cNvPr id="3" name="Content Placeholder 2"/>
          <p:cNvSpPr>
            <a:spLocks noGrp="1"/>
          </p:cNvSpPr>
          <p:nvPr>
            <p:ph sz="quarter" idx="1"/>
          </p:nvPr>
        </p:nvSpPr>
        <p:spPr/>
        <p:txBody>
          <a:bodyPr>
            <a:normAutofit fontScale="85000" lnSpcReduction="10000"/>
          </a:bodyPr>
          <a:lstStyle/>
          <a:p>
            <a:pPr algn="just"/>
            <a:r>
              <a:rPr lang="en-IE" dirty="0"/>
              <a:t>“The development will not be immediately adjacent to these designated sites and will not involve any land take or loss of habitat.  The only potential pathways for effects on the SPA and SAC are through hydrological connections, i.e. the </a:t>
            </a:r>
            <a:r>
              <a:rPr lang="en-IE" dirty="0" err="1"/>
              <a:t>Trusky</a:t>
            </a:r>
            <a:r>
              <a:rPr lang="en-IE" dirty="0"/>
              <a:t> Stream discharging to Galway Bay at </a:t>
            </a:r>
            <a:r>
              <a:rPr lang="en-IE" dirty="0" err="1"/>
              <a:t>Bearna</a:t>
            </a:r>
            <a:r>
              <a:rPr lang="en-IE" dirty="0"/>
              <a:t>.  There will be no run-off from the site directly to the SAC or SPA.  </a:t>
            </a:r>
            <a:r>
              <a:rPr lang="en-IE" b="1" u="sng" dirty="0"/>
              <a:t>Best practice measures will be undertaken to minimise emissions to the </a:t>
            </a:r>
            <a:r>
              <a:rPr lang="en-IE" b="1" u="sng" dirty="0" err="1"/>
              <a:t>Trusky</a:t>
            </a:r>
            <a:r>
              <a:rPr lang="en-IE" b="1" u="sng" dirty="0"/>
              <a:t> Stream during the construction and operation of the development.  </a:t>
            </a:r>
            <a:r>
              <a:rPr lang="en-IE" dirty="0"/>
              <a:t>These measures will ensure the protection of water quality and fisheries resources in the </a:t>
            </a:r>
            <a:r>
              <a:rPr lang="en-IE" dirty="0" err="1"/>
              <a:t>Trusky</a:t>
            </a:r>
            <a:r>
              <a:rPr lang="en-IE" dirty="0"/>
              <a:t> Stream.  Emissions into Galway Bay at </a:t>
            </a:r>
            <a:r>
              <a:rPr lang="en-IE" dirty="0" err="1"/>
              <a:t>Bearna</a:t>
            </a:r>
            <a:r>
              <a:rPr lang="en-IE" dirty="0"/>
              <a:t> from the </a:t>
            </a:r>
            <a:r>
              <a:rPr lang="en-IE" dirty="0" err="1"/>
              <a:t>Trusky</a:t>
            </a:r>
            <a:r>
              <a:rPr lang="en-IE" dirty="0"/>
              <a:t> Stream will be negligibly and any slight emissions that do enter Galway Bay at </a:t>
            </a:r>
            <a:r>
              <a:rPr lang="en-IE" dirty="0" err="1"/>
              <a:t>Bearna</a:t>
            </a:r>
            <a:r>
              <a:rPr lang="en-IE" dirty="0"/>
              <a:t> will be quickly dissipated by tidal currents.  Waste water from the development will be accepted at the upgraded Mutton Island plant in Galway City.”</a:t>
            </a:r>
          </a:p>
          <a:p>
            <a:pPr lvl="2"/>
            <a:r>
              <a:rPr lang="en-IE" dirty="0"/>
              <a:t>-Inspector’s Report (quoted at para 133 of judgment)</a:t>
            </a:r>
          </a:p>
          <a:p>
            <a:endParaRPr lang="en-IE"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Heather Hill – Legal Issues</a:t>
            </a:r>
          </a:p>
        </p:txBody>
      </p:sp>
      <p:sp>
        <p:nvSpPr>
          <p:cNvPr id="3" name="Content Placeholder 2"/>
          <p:cNvSpPr>
            <a:spLocks noGrp="1"/>
          </p:cNvSpPr>
          <p:nvPr>
            <p:ph sz="quarter" idx="1"/>
          </p:nvPr>
        </p:nvSpPr>
        <p:spPr/>
        <p:txBody>
          <a:bodyPr>
            <a:normAutofit fontScale="85000" lnSpcReduction="20000"/>
          </a:bodyPr>
          <a:lstStyle/>
          <a:p>
            <a:pPr algn="just"/>
            <a:r>
              <a:rPr lang="en-IE" sz="2800" dirty="0"/>
              <a:t>Issue was whether the Inspector could have regard to “best practice measures” in screening out the requirement for a Stage 2 Appropriate Assessment</a:t>
            </a:r>
          </a:p>
          <a:p>
            <a:pPr algn="just"/>
            <a:r>
              <a:rPr lang="en-IE" sz="2800" dirty="0"/>
              <a:t>Applicants argued that the Board had regard to measures which were intended to avoid / reduce harmful effects on the European sites – these measures were the “best practice measures”</a:t>
            </a:r>
          </a:p>
          <a:p>
            <a:pPr algn="just"/>
            <a:r>
              <a:rPr lang="en-IE" sz="2800" dirty="0"/>
              <a:t>Court considered two matters:</a:t>
            </a:r>
          </a:p>
          <a:p>
            <a:pPr lvl="1" algn="just"/>
            <a:r>
              <a:rPr lang="en-IE" sz="2500" dirty="0"/>
              <a:t>First, as a matter of general principle does a commitment to comply with “best practice” construction methods represent an avoidance / reduction measure which must be excluded for the purpose of reaching a screening determination</a:t>
            </a:r>
          </a:p>
          <a:p>
            <a:pPr lvl="1" algn="just"/>
            <a:r>
              <a:rPr lang="en-IE" sz="2500" dirty="0"/>
              <a:t>Secondly, on the facts of the case, what are the “best practice measures” referred to in the screening determination – does it include the construction methodology outlined in the ecological report submitted as part of the planning application</a:t>
            </a:r>
          </a:p>
          <a:p>
            <a:pPr lvl="2"/>
            <a:endParaRPr lang="en-IE" dirty="0"/>
          </a:p>
          <a:p>
            <a:endParaRPr lang="en-IE"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Heather Hill – Legal Findings</a:t>
            </a:r>
          </a:p>
        </p:txBody>
      </p:sp>
      <p:sp>
        <p:nvSpPr>
          <p:cNvPr id="3" name="Content Placeholder 2"/>
          <p:cNvSpPr>
            <a:spLocks noGrp="1"/>
          </p:cNvSpPr>
          <p:nvPr>
            <p:ph sz="quarter" idx="1"/>
          </p:nvPr>
        </p:nvSpPr>
        <p:spPr/>
        <p:txBody>
          <a:bodyPr>
            <a:normAutofit fontScale="85000" lnSpcReduction="20000"/>
          </a:bodyPr>
          <a:lstStyle/>
          <a:p>
            <a:pPr algn="just"/>
            <a:r>
              <a:rPr lang="en-IE" dirty="0"/>
              <a:t>Key determinant of whether a measure is an avoidance / reduction measure is its intended purpose </a:t>
            </a:r>
          </a:p>
          <a:p>
            <a:pPr algn="just"/>
            <a:r>
              <a:rPr lang="en-IE" dirty="0"/>
              <a:t>That can only be ascertained by reference to the predicated impact of the proposed development on a European site and whether the measures are intended to avoid or reduce a potential impact</a:t>
            </a:r>
          </a:p>
          <a:p>
            <a:pPr algn="just"/>
            <a:r>
              <a:rPr lang="en-IE" dirty="0"/>
              <a:t>The nature of the measures themselves will not necessarily be decisive</a:t>
            </a:r>
          </a:p>
          <a:p>
            <a:pPr algn="just"/>
            <a:r>
              <a:rPr lang="en-IE" dirty="0"/>
              <a:t>So cant say that in all cases construction methods will represent avoidance / protective measures</a:t>
            </a:r>
          </a:p>
          <a:p>
            <a:pPr algn="just"/>
            <a:r>
              <a:rPr lang="en-IE" dirty="0"/>
              <a:t>The label that is attached to a particular measure is not dispositive of the issue</a:t>
            </a:r>
          </a:p>
          <a:p>
            <a:pPr algn="just"/>
            <a:r>
              <a:rPr lang="en-IE" dirty="0"/>
              <a:t>The question of whether something is or is not intended to avoid / reduce an impact on a European Site is something which must be determined on an objective basis and not by reference to the subjective views of the parties</a:t>
            </a:r>
          </a:p>
          <a:p>
            <a:pPr lvl="1">
              <a:buNone/>
            </a:pPr>
            <a:endParaRPr lang="en-IE" dirty="0"/>
          </a:p>
          <a:p>
            <a:pPr lvl="1"/>
            <a:endParaRPr lang="en-IE" dirty="0"/>
          </a:p>
          <a:p>
            <a:endParaRPr lang="en-IE"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Heather Hill – Legal Findings</a:t>
            </a:r>
          </a:p>
        </p:txBody>
      </p:sp>
      <p:sp>
        <p:nvSpPr>
          <p:cNvPr id="3" name="Content Placeholder 2"/>
          <p:cNvSpPr>
            <a:spLocks noGrp="1"/>
          </p:cNvSpPr>
          <p:nvPr>
            <p:ph sz="quarter" idx="1"/>
          </p:nvPr>
        </p:nvSpPr>
        <p:spPr/>
        <p:txBody>
          <a:bodyPr>
            <a:normAutofit/>
          </a:bodyPr>
          <a:lstStyle/>
          <a:p>
            <a:pPr marL="274320" lvl="1" indent="0" algn="just">
              <a:buNone/>
            </a:pPr>
            <a:r>
              <a:rPr lang="en-IE" dirty="0"/>
              <a:t>“There is an obvious temptation in cases where a detailed construction methodology has been offered by a developer and / or imposed by way of planning condition to pre-suppose that these measures were required precisely because the proposed development would be likely to have a significant effect in their absence.  This temptation should be resisted.  It is not legitimate to work backwards from the existence of measures and to assume therefrom that ‘but for’ these measures the proposed development would have been likely to have had a significant effect.  The emphasis must always be on the intended purpose of the measures.” (para 158)</a:t>
            </a:r>
          </a:p>
          <a:p>
            <a:endParaRPr lang="en-IE" dirty="0"/>
          </a:p>
          <a:p>
            <a:pPr marL="0" indent="0" algn="ctr">
              <a:buNone/>
            </a:pPr>
            <a:r>
              <a:rPr lang="en-IE" dirty="0"/>
              <a:t>CONTEXT IS EVERYTHING</a:t>
            </a:r>
          </a:p>
          <a:p>
            <a:pPr lvl="1">
              <a:buNone/>
            </a:pPr>
            <a:endParaRPr lang="en-IE" dirty="0"/>
          </a:p>
          <a:p>
            <a:pPr lvl="1"/>
            <a:endParaRPr lang="en-IE" dirty="0"/>
          </a:p>
          <a:p>
            <a:endParaRPr lang="en-IE"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Heather Hill – application to facts</a:t>
            </a:r>
          </a:p>
        </p:txBody>
      </p:sp>
      <p:sp>
        <p:nvSpPr>
          <p:cNvPr id="3" name="Content Placeholder 2"/>
          <p:cNvSpPr>
            <a:spLocks noGrp="1"/>
          </p:cNvSpPr>
          <p:nvPr>
            <p:ph sz="quarter" idx="1"/>
          </p:nvPr>
        </p:nvSpPr>
        <p:spPr/>
        <p:txBody>
          <a:bodyPr>
            <a:normAutofit fontScale="92500" lnSpcReduction="20000"/>
          </a:bodyPr>
          <a:lstStyle/>
          <a:p>
            <a:pPr algn="just"/>
            <a:r>
              <a:rPr lang="en-IE" dirty="0"/>
              <a:t>There is a potential hydrological connection between the application site and the European sites via the </a:t>
            </a:r>
            <a:r>
              <a:rPr lang="en-IE" dirty="0" err="1"/>
              <a:t>Trusky</a:t>
            </a:r>
            <a:r>
              <a:rPr lang="en-IE" dirty="0"/>
              <a:t> stream</a:t>
            </a:r>
          </a:p>
          <a:p>
            <a:pPr algn="just"/>
            <a:r>
              <a:rPr lang="en-IE" dirty="0"/>
              <a:t>Stream enters the sea at </a:t>
            </a:r>
            <a:r>
              <a:rPr lang="en-IE" dirty="0" err="1"/>
              <a:t>Bearna</a:t>
            </a:r>
            <a:r>
              <a:rPr lang="en-IE" dirty="0"/>
              <a:t> pier – 1.4km to 1.5km to the east of the Galway Bay SAC and SPA</a:t>
            </a:r>
          </a:p>
          <a:p>
            <a:pPr algn="just"/>
            <a:r>
              <a:rPr lang="en-IE" dirty="0"/>
              <a:t>Screening determination also states that emissions into Galway Bay would be quickly dissipated by tidal currents – however the determination did not rest exclusively on that factor</a:t>
            </a:r>
          </a:p>
          <a:p>
            <a:pPr algn="just"/>
            <a:r>
              <a:rPr lang="en-IE" dirty="0"/>
              <a:t>Inspector’s screening determination makes express reference to “best practice measures” being undertaken to minimise emissions to the </a:t>
            </a:r>
            <a:r>
              <a:rPr lang="en-IE" dirty="0" err="1"/>
              <a:t>Trusky</a:t>
            </a:r>
            <a:r>
              <a:rPr lang="en-IE" dirty="0"/>
              <a:t> Stream during construction and operation</a:t>
            </a:r>
          </a:p>
          <a:p>
            <a:pPr algn="just"/>
            <a:r>
              <a:rPr lang="en-IE" dirty="0"/>
              <a:t>Reference to “best practice measures” refers to those measures identified in the ecological report (para 175 of judgment)</a:t>
            </a:r>
          </a:p>
          <a:p>
            <a:pPr lvl="1">
              <a:buNone/>
            </a:pPr>
            <a:endParaRPr lang="en-IE" dirty="0"/>
          </a:p>
          <a:p>
            <a:pPr lvl="1"/>
            <a:endParaRPr lang="en-IE" dirty="0"/>
          </a:p>
          <a:p>
            <a:endParaRPr lang="en-IE"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Heather Hill - conclusion</a:t>
            </a:r>
          </a:p>
        </p:txBody>
      </p:sp>
      <p:sp>
        <p:nvSpPr>
          <p:cNvPr id="3" name="Content Placeholder 2"/>
          <p:cNvSpPr>
            <a:spLocks noGrp="1"/>
          </p:cNvSpPr>
          <p:nvPr>
            <p:ph sz="quarter" idx="1"/>
          </p:nvPr>
        </p:nvSpPr>
        <p:spPr/>
        <p:txBody>
          <a:bodyPr>
            <a:normAutofit/>
          </a:bodyPr>
          <a:lstStyle/>
          <a:p>
            <a:pPr algn="just"/>
            <a:r>
              <a:rPr lang="en-IE" dirty="0"/>
              <a:t>Screening determination was invalid in that the Board improperly relied on “best practice measures” in reaching the conclusion that the proposed development would not be likely to have a significant effect on the European Site</a:t>
            </a:r>
          </a:p>
          <a:p>
            <a:pPr lvl="1">
              <a:buNone/>
            </a:pPr>
            <a:endParaRPr lang="en-IE" dirty="0"/>
          </a:p>
          <a:p>
            <a:pPr lvl="1"/>
            <a:endParaRPr lang="en-IE" dirty="0"/>
          </a:p>
          <a:p>
            <a:endParaRPr lang="en-IE"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E" dirty="0"/>
              <a:t>Kelly v An </a:t>
            </a:r>
            <a:r>
              <a:rPr lang="en-IE" dirty="0" err="1"/>
              <a:t>Bord</a:t>
            </a:r>
            <a:r>
              <a:rPr lang="en-IE" dirty="0"/>
              <a:t> </a:t>
            </a:r>
            <a:r>
              <a:rPr lang="en-IE" dirty="0" err="1"/>
              <a:t>Pleanala</a:t>
            </a:r>
            <a:r>
              <a:rPr lang="en-IE" dirty="0"/>
              <a:t> [2019] IEHC 84 </a:t>
            </a:r>
          </a:p>
        </p:txBody>
      </p:sp>
      <p:sp>
        <p:nvSpPr>
          <p:cNvPr id="3" name="Content Placeholder 2"/>
          <p:cNvSpPr>
            <a:spLocks noGrp="1"/>
          </p:cNvSpPr>
          <p:nvPr>
            <p:ph sz="quarter" idx="1"/>
          </p:nvPr>
        </p:nvSpPr>
        <p:spPr/>
        <p:txBody>
          <a:bodyPr>
            <a:normAutofit fontScale="77500" lnSpcReduction="20000"/>
          </a:bodyPr>
          <a:lstStyle/>
          <a:p>
            <a:pPr algn="just"/>
            <a:r>
              <a:rPr lang="en-IE" dirty="0"/>
              <a:t>Issue in that case was whether SUDS was a mitigation measure </a:t>
            </a:r>
          </a:p>
          <a:p>
            <a:pPr algn="just"/>
            <a:r>
              <a:rPr lang="en-IE" dirty="0"/>
              <a:t>Proposals included two </a:t>
            </a:r>
            <a:r>
              <a:rPr lang="en-IE" dirty="0" err="1"/>
              <a:t>soakways</a:t>
            </a:r>
            <a:r>
              <a:rPr lang="en-IE" dirty="0"/>
              <a:t> – </a:t>
            </a:r>
          </a:p>
          <a:p>
            <a:pPr lvl="1" algn="just"/>
            <a:r>
              <a:rPr lang="en-IE" dirty="0"/>
              <a:t>one to cater for stormwater runoff from the roof</a:t>
            </a:r>
          </a:p>
          <a:p>
            <a:pPr lvl="1" algn="just"/>
            <a:r>
              <a:rPr lang="en-IE" dirty="0"/>
              <a:t>one to cater for stormwater runoff from external pavements</a:t>
            </a:r>
          </a:p>
          <a:p>
            <a:pPr algn="just"/>
            <a:r>
              <a:rPr lang="en-IE" dirty="0"/>
              <a:t>Designed for the purpose of managing storm water runoff and mitigating flooding </a:t>
            </a:r>
          </a:p>
          <a:p>
            <a:pPr algn="just"/>
            <a:r>
              <a:rPr lang="en-IE" dirty="0"/>
              <a:t>Not designed for the purpose of mitigating impacts on European Sites</a:t>
            </a:r>
          </a:p>
          <a:p>
            <a:pPr algn="just"/>
            <a:endParaRPr lang="en-IE" dirty="0"/>
          </a:p>
          <a:p>
            <a:pPr algn="just"/>
            <a:r>
              <a:rPr lang="en-IE" dirty="0"/>
              <a:t>Inspector had found that </a:t>
            </a:r>
          </a:p>
          <a:p>
            <a:pPr lvl="1" algn="just"/>
            <a:r>
              <a:rPr lang="en-IE" dirty="0"/>
              <a:t>Surface water infrastructure would maintain discharge rates to ‘greenfield’ levels, incorporating SUDS techniques</a:t>
            </a:r>
          </a:p>
          <a:p>
            <a:pPr lvl="1" algn="just"/>
            <a:r>
              <a:rPr lang="en-IE" dirty="0"/>
              <a:t>Run off during construction is likely to be absorbed to ground as there is no watercourse on the site that would act as a pathway to any European site</a:t>
            </a:r>
          </a:p>
          <a:p>
            <a:pPr lvl="1" algn="just"/>
            <a:r>
              <a:rPr lang="en-IE" dirty="0"/>
              <a:t>Due to the separation distance between the site and the River Boyne and River Blackwater SAC and SPA significant effects can be discounted</a:t>
            </a:r>
          </a:p>
          <a:p>
            <a:pPr lvl="1">
              <a:buNone/>
            </a:pPr>
            <a:endParaRPr lang="en-IE" dirty="0"/>
          </a:p>
          <a:p>
            <a:pPr lvl="1"/>
            <a:endParaRPr lang="en-IE" dirty="0"/>
          </a:p>
          <a:p>
            <a:endParaRPr lang="en-IE"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E" dirty="0"/>
              <a:t>Kelly v An </a:t>
            </a:r>
            <a:r>
              <a:rPr lang="en-IE" dirty="0" err="1"/>
              <a:t>Bord</a:t>
            </a:r>
            <a:r>
              <a:rPr lang="en-IE" dirty="0"/>
              <a:t> </a:t>
            </a:r>
            <a:r>
              <a:rPr lang="en-IE" dirty="0" err="1"/>
              <a:t>Pleanala</a:t>
            </a:r>
            <a:r>
              <a:rPr lang="en-IE" dirty="0"/>
              <a:t> [2019] IEHC 84 </a:t>
            </a:r>
          </a:p>
        </p:txBody>
      </p:sp>
      <p:sp>
        <p:nvSpPr>
          <p:cNvPr id="3" name="Content Placeholder 2"/>
          <p:cNvSpPr>
            <a:spLocks noGrp="1"/>
          </p:cNvSpPr>
          <p:nvPr>
            <p:ph sz="quarter" idx="1"/>
          </p:nvPr>
        </p:nvSpPr>
        <p:spPr/>
        <p:txBody>
          <a:bodyPr>
            <a:normAutofit/>
          </a:bodyPr>
          <a:lstStyle/>
          <a:p>
            <a:pPr algn="just"/>
            <a:r>
              <a:rPr lang="en-IE" dirty="0"/>
              <a:t>High Court held:</a:t>
            </a:r>
          </a:p>
          <a:p>
            <a:pPr lvl="1" algn="just"/>
            <a:r>
              <a:rPr lang="en-IE" dirty="0"/>
              <a:t>that the inclusion of SUDS measures had not been done with the intention of avoiding or reducing the potentially harmful effect of the development on the European Site</a:t>
            </a:r>
          </a:p>
          <a:p>
            <a:pPr lvl="1" algn="just"/>
            <a:r>
              <a:rPr lang="en-IE" dirty="0"/>
              <a:t>SUDS measures, on the facts of that case, were not “mitigation measures”</a:t>
            </a:r>
          </a:p>
          <a:p>
            <a:pPr lvl="1" algn="just"/>
            <a:r>
              <a:rPr lang="en-IE" dirty="0"/>
              <a:t>Valid Stage 1 Screening Determination</a:t>
            </a:r>
          </a:p>
          <a:p>
            <a:pPr lvl="1">
              <a:buNone/>
            </a:pPr>
            <a:endParaRPr lang="en-IE" dirty="0"/>
          </a:p>
          <a:p>
            <a:pPr lvl="1"/>
            <a:endParaRPr lang="en-IE" dirty="0"/>
          </a:p>
          <a:p>
            <a:endParaRPr lang="en-IE" dirty="0"/>
          </a:p>
        </p:txBody>
      </p:sp>
    </p:spTree>
    <p:extLst>
      <p:ext uri="{BB962C8B-B14F-4D97-AF65-F5344CB8AC3E}">
        <p14:creationId xmlns:p14="http://schemas.microsoft.com/office/powerpoint/2010/main" val="18062274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E5D7F0-E5FE-49CD-8B41-B3B7C0628D9E}"/>
              </a:ext>
            </a:extLst>
          </p:cNvPr>
          <p:cNvSpPr>
            <a:spLocks noGrp="1"/>
          </p:cNvSpPr>
          <p:nvPr>
            <p:ph type="title"/>
          </p:nvPr>
        </p:nvSpPr>
        <p:spPr/>
        <p:txBody>
          <a:bodyPr/>
          <a:lstStyle/>
          <a:p>
            <a:pPr algn="ctr"/>
            <a:r>
              <a:rPr lang="en-IE" dirty="0"/>
              <a:t>Disclaimer</a:t>
            </a:r>
          </a:p>
        </p:txBody>
      </p:sp>
      <p:sp>
        <p:nvSpPr>
          <p:cNvPr id="3" name="Content Placeholder 2">
            <a:extLst>
              <a:ext uri="{FF2B5EF4-FFF2-40B4-BE49-F238E27FC236}">
                <a16:creationId xmlns:a16="http://schemas.microsoft.com/office/drawing/2014/main" id="{D5E781BE-6AD8-4E94-B45C-EA303708B9F8}"/>
              </a:ext>
            </a:extLst>
          </p:cNvPr>
          <p:cNvSpPr>
            <a:spLocks noGrp="1"/>
          </p:cNvSpPr>
          <p:nvPr>
            <p:ph sz="quarter" idx="1"/>
          </p:nvPr>
        </p:nvSpPr>
        <p:spPr/>
        <p:txBody>
          <a:bodyPr/>
          <a:lstStyle/>
          <a:p>
            <a:endParaRPr lang="en-IE" sz="2800" dirty="0"/>
          </a:p>
          <a:p>
            <a:pPr algn="ctr"/>
            <a:endParaRPr lang="en-IE" sz="2800" dirty="0"/>
          </a:p>
          <a:p>
            <a:pPr marL="0" indent="0" algn="ctr">
              <a:buNone/>
            </a:pPr>
            <a:r>
              <a:rPr lang="en-IE" sz="2800" dirty="0"/>
              <a:t>No liability whatsoever—whether in contract, negligence, negligent misstatement or otherwise at all—is accepted to any person arising out of his or her reliance on the content of this presentation. This presentation  does not purport to contain legal advice and should not be relied upon as such.</a:t>
            </a:r>
          </a:p>
          <a:p>
            <a:endParaRPr lang="en-IE" dirty="0"/>
          </a:p>
        </p:txBody>
      </p:sp>
    </p:spTree>
    <p:extLst>
      <p:ext uri="{BB962C8B-B14F-4D97-AF65-F5344CB8AC3E}">
        <p14:creationId xmlns:p14="http://schemas.microsoft.com/office/powerpoint/2010/main" val="32271233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IE" b="1" dirty="0"/>
            </a:br>
            <a:br>
              <a:rPr lang="en-IE" b="1" dirty="0"/>
            </a:br>
            <a:br>
              <a:rPr lang="en-IE" b="1" dirty="0"/>
            </a:br>
            <a:br>
              <a:rPr lang="en-IE" b="1" dirty="0"/>
            </a:br>
            <a:r>
              <a:rPr lang="en-IE" dirty="0"/>
              <a:t>Screening for Appropriate Assessment</a:t>
            </a:r>
            <a:br>
              <a:rPr lang="en-IE" dirty="0"/>
            </a:br>
            <a:r>
              <a:rPr lang="en-IE" dirty="0"/>
              <a:t>European Law Requirements</a:t>
            </a:r>
          </a:p>
        </p:txBody>
      </p:sp>
      <p:sp>
        <p:nvSpPr>
          <p:cNvPr id="3" name="Content Placeholder 2"/>
          <p:cNvSpPr>
            <a:spLocks noGrp="1"/>
          </p:cNvSpPr>
          <p:nvPr>
            <p:ph sz="quarter" idx="1"/>
          </p:nvPr>
        </p:nvSpPr>
        <p:spPr/>
        <p:txBody>
          <a:bodyPr>
            <a:normAutofit fontScale="85000" lnSpcReduction="20000"/>
          </a:bodyPr>
          <a:lstStyle/>
          <a:p>
            <a:r>
              <a:rPr lang="en-IE" dirty="0"/>
              <a:t>Article 6(3) of the Habitats Directive provides as follows</a:t>
            </a:r>
          </a:p>
          <a:p>
            <a:pPr marL="548640" lvl="2" indent="0" algn="just">
              <a:buNone/>
            </a:pPr>
            <a:r>
              <a:rPr lang="en-IE" dirty="0"/>
              <a:t>Any plan or project not directly connected with or necessary to the management of the site but likely to have a significant effect thereon, either individually or in combination with other plans or projects, shall be subject to appropriate assessment of its implications for the site in view of the site's conservation objectives. In the light of the conclusions of the assessment of the implications for the site and subject to the provisions of paragraph 4, the competent national authorities shall agree to the plan or project only after having ascertained that it will not adversely affect the integrity of the site concerned and, if appropriate, after having obtained the opinion of the general public.</a:t>
            </a:r>
          </a:p>
          <a:p>
            <a:endParaRPr lang="en-IE" dirty="0"/>
          </a:p>
          <a:p>
            <a:r>
              <a:rPr lang="en-GB" dirty="0"/>
              <a:t>Article 6(3) of the Habitats Directive provides for an assessment process which consists of a number of stages – only concerned with first two  </a:t>
            </a:r>
          </a:p>
          <a:p>
            <a:r>
              <a:rPr lang="en-GB" dirty="0"/>
              <a:t>The outcome of each successive stage determines whether a further stage in the process is required</a:t>
            </a:r>
          </a:p>
          <a:p>
            <a:r>
              <a:rPr lang="en-GB" dirty="0"/>
              <a:t>The assessments required under the Habitats Directive are to be undertaken by the competent authority  </a:t>
            </a:r>
            <a:endParaRPr lang="en-IE" dirty="0"/>
          </a:p>
          <a:p>
            <a:endParaRPr lang="en-IE"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IE" b="1" dirty="0"/>
            </a:br>
            <a:br>
              <a:rPr lang="en-IE" b="1" dirty="0"/>
            </a:br>
            <a:br>
              <a:rPr lang="en-IE" b="1" dirty="0"/>
            </a:br>
            <a:br>
              <a:rPr lang="en-IE" b="1" dirty="0"/>
            </a:br>
            <a:r>
              <a:rPr lang="en-IE" dirty="0"/>
              <a:t>Screening for Appropriate Assessment</a:t>
            </a:r>
            <a:br>
              <a:rPr lang="en-IE" dirty="0"/>
            </a:br>
            <a:r>
              <a:rPr lang="en-IE" dirty="0"/>
              <a:t>European Law Requirements</a:t>
            </a:r>
          </a:p>
        </p:txBody>
      </p:sp>
      <p:sp>
        <p:nvSpPr>
          <p:cNvPr id="3" name="Content Placeholder 2"/>
          <p:cNvSpPr>
            <a:spLocks noGrp="1"/>
          </p:cNvSpPr>
          <p:nvPr>
            <p:ph sz="quarter" idx="1"/>
          </p:nvPr>
        </p:nvSpPr>
        <p:spPr/>
        <p:txBody>
          <a:bodyPr>
            <a:normAutofit fontScale="92500" lnSpcReduction="20000"/>
          </a:bodyPr>
          <a:lstStyle/>
          <a:p>
            <a:pPr algn="just"/>
            <a:r>
              <a:rPr lang="en-IE" dirty="0"/>
              <a:t>No reference to “screening” in article 6(3)</a:t>
            </a:r>
          </a:p>
          <a:p>
            <a:pPr algn="just"/>
            <a:r>
              <a:rPr lang="en-IE" dirty="0"/>
              <a:t>However interpreted as being a two stage test – </a:t>
            </a:r>
          </a:p>
          <a:p>
            <a:pPr lvl="1" algn="just"/>
            <a:r>
              <a:rPr lang="en-IE" dirty="0"/>
              <a:t>Stage 1 screening  - first stage</a:t>
            </a:r>
          </a:p>
          <a:p>
            <a:pPr lvl="2" algn="just"/>
            <a:r>
              <a:rPr lang="en-IE" dirty="0"/>
              <a:t> </a:t>
            </a:r>
            <a:r>
              <a:rPr lang="en-GB" dirty="0"/>
              <a:t>assesses whether a plan or project, which is not directly connected with or necessary to the management of the site as a European Site, in view of best scientific knowledge and in view of the conservation objectives of the site, either alone or in combination with other plans and projects, is likely to have significant effects on the European Site.</a:t>
            </a:r>
          </a:p>
          <a:p>
            <a:pPr lvl="2" algn="just"/>
            <a:r>
              <a:rPr lang="en-GB" dirty="0"/>
              <a:t>outcome of the Stage 1 Screening exercise dictates whether the assessment of the project proceeds to the next stage of the process which is an Appropriate Assessment -“Stage 2 Appropriate Assessment</a:t>
            </a:r>
          </a:p>
          <a:p>
            <a:pPr lvl="2" algn="just"/>
            <a:r>
              <a:rPr lang="en-GB" dirty="0"/>
              <a:t>only if the Stage 1 Screening concludes that there is likely to be a significant effect on the environment or that there is uncertainty, that a Stage 2 Appropriate Assessment is required</a:t>
            </a:r>
            <a:endParaRPr lang="en-IE" dirty="0"/>
          </a:p>
          <a:p>
            <a:pPr lvl="1" algn="just"/>
            <a:r>
              <a:rPr lang="en-IE" dirty="0"/>
              <a:t>Stage 2 Appropriate Assessment</a:t>
            </a:r>
          </a:p>
          <a:p>
            <a:pPr lvl="2" algn="just"/>
            <a:r>
              <a:rPr lang="en-IE" dirty="0"/>
              <a:t> </a:t>
            </a:r>
            <a:r>
              <a:rPr lang="en-GB" dirty="0"/>
              <a:t>assesses whether a plan or project either alone or in combination with other plans and projects would adversely affect the integrity of a European Site </a:t>
            </a:r>
            <a:r>
              <a:rPr lang="en-IE" dirty="0"/>
              <a:t>in view of the sites conservation objectives</a:t>
            </a:r>
          </a:p>
        </p:txBody>
      </p:sp>
    </p:spTree>
    <p:extLst>
      <p:ext uri="{BB962C8B-B14F-4D97-AF65-F5344CB8AC3E}">
        <p14:creationId xmlns:p14="http://schemas.microsoft.com/office/powerpoint/2010/main" val="3880388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E" dirty="0"/>
              <a:t>Screening for Appropriate Assessment</a:t>
            </a:r>
            <a:br>
              <a:rPr lang="en-IE" dirty="0"/>
            </a:br>
            <a:r>
              <a:rPr lang="en-IE" dirty="0"/>
              <a:t>National Law Requirement</a:t>
            </a:r>
          </a:p>
        </p:txBody>
      </p:sp>
      <p:sp>
        <p:nvSpPr>
          <p:cNvPr id="3" name="Content Placeholder 2"/>
          <p:cNvSpPr>
            <a:spLocks noGrp="1"/>
          </p:cNvSpPr>
          <p:nvPr>
            <p:ph sz="quarter" idx="1"/>
          </p:nvPr>
        </p:nvSpPr>
        <p:spPr/>
        <p:txBody>
          <a:bodyPr>
            <a:normAutofit/>
          </a:bodyPr>
          <a:lstStyle/>
          <a:p>
            <a:r>
              <a:rPr lang="en-IE" dirty="0"/>
              <a:t>Screening requirement is clear in national law - Section 177U(4) of the 2000 Act as amended</a:t>
            </a:r>
          </a:p>
          <a:p>
            <a:pPr marL="548640" lvl="2" indent="0" algn="just">
              <a:buNone/>
            </a:pPr>
            <a:r>
              <a:rPr lang="en-IE" dirty="0"/>
              <a:t>“The competent authority shall determine that an appropriate assessment of a draft Land use plan or a proposed development, as the case may be, is required if it cannot be excluded, on the basis of objective information, that the draft Land use plan or proposed development, individually or in combination with other plans or projects, will have a significant effect on a European site.”</a:t>
            </a:r>
          </a:p>
          <a:p>
            <a:pPr marL="274320" lvl="1" indent="0">
              <a:buNone/>
            </a:pPr>
            <a:endParaRPr lang="en-IE" dirty="0"/>
          </a:p>
          <a:p>
            <a:pPr algn="just"/>
            <a:r>
              <a:rPr lang="en-IE" dirty="0"/>
              <a:t>Purpose of a screening exercise under section 177U is to determine whether it is necessary to carry out a Stage 2 Appropriate Assessment of the implications for a European Site of the proposed project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E" dirty="0"/>
              <a:t>Screening for Appropriate Assessment</a:t>
            </a:r>
            <a:br>
              <a:rPr lang="en-IE" dirty="0"/>
            </a:br>
            <a:r>
              <a:rPr lang="en-IE" dirty="0"/>
              <a:t>The trigger</a:t>
            </a:r>
          </a:p>
        </p:txBody>
      </p:sp>
      <p:sp>
        <p:nvSpPr>
          <p:cNvPr id="3" name="Content Placeholder 2"/>
          <p:cNvSpPr>
            <a:spLocks noGrp="1"/>
          </p:cNvSpPr>
          <p:nvPr>
            <p:ph sz="quarter" idx="1"/>
          </p:nvPr>
        </p:nvSpPr>
        <p:spPr/>
        <p:txBody>
          <a:bodyPr>
            <a:normAutofit/>
          </a:bodyPr>
          <a:lstStyle/>
          <a:p>
            <a:pPr algn="just"/>
            <a:r>
              <a:rPr lang="en-IE" dirty="0"/>
              <a:t>The trigger for AA is that the project, either individually or in combination with other plans or projects is “likely to have a significant effect” on the European site</a:t>
            </a:r>
          </a:p>
          <a:p>
            <a:pPr algn="just"/>
            <a:r>
              <a:rPr lang="en-IE" dirty="0"/>
              <a:t>Trigger for AA is very light – mere probability or a risk that the plan or project might have a significant effect is sufficient to trigger requirement for AA (Waddenzee C-127/02; Sweetman C-258/11)</a:t>
            </a:r>
          </a:p>
          <a:p>
            <a:pPr algn="just"/>
            <a:r>
              <a:rPr lang="en-IE" dirty="0"/>
              <a:t>However, while the threshold is low it is still a threshold that has to be met before it is necessary to proceed to a stage 2 AA (Kelly v An </a:t>
            </a:r>
            <a:r>
              <a:rPr lang="en-IE" dirty="0" err="1"/>
              <a:t>Bord</a:t>
            </a:r>
            <a:r>
              <a:rPr lang="en-IE" dirty="0"/>
              <a:t> </a:t>
            </a:r>
            <a:r>
              <a:rPr lang="en-IE" dirty="0" err="1"/>
              <a:t>Pleanala</a:t>
            </a:r>
            <a:r>
              <a:rPr lang="en-IE" dirty="0"/>
              <a:t> [2019] IEHC 84)</a:t>
            </a:r>
          </a:p>
          <a:p>
            <a:pPr>
              <a:buNone/>
            </a:pPr>
            <a:endParaRPr lang="en-IE" dirty="0"/>
          </a:p>
          <a:p>
            <a:endParaRPr lang="en-IE"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E" dirty="0"/>
              <a:t>Mitigation measures and screening</a:t>
            </a:r>
            <a:br>
              <a:rPr lang="en-IE" dirty="0"/>
            </a:br>
            <a:r>
              <a:rPr lang="en-IE" dirty="0"/>
              <a:t>European Case Law</a:t>
            </a:r>
          </a:p>
        </p:txBody>
      </p:sp>
      <p:sp>
        <p:nvSpPr>
          <p:cNvPr id="3" name="Content Placeholder 2"/>
          <p:cNvSpPr>
            <a:spLocks noGrp="1"/>
          </p:cNvSpPr>
          <p:nvPr>
            <p:ph sz="quarter" idx="1"/>
          </p:nvPr>
        </p:nvSpPr>
        <p:spPr/>
        <p:txBody>
          <a:bodyPr>
            <a:normAutofit/>
          </a:bodyPr>
          <a:lstStyle/>
          <a:p>
            <a:pPr marL="0" indent="0">
              <a:buNone/>
            </a:pPr>
            <a:r>
              <a:rPr lang="en-IE" b="1" dirty="0"/>
              <a:t>Case C 323/ 17 People Over Wind v </a:t>
            </a:r>
            <a:r>
              <a:rPr lang="en-IE" b="1" dirty="0" err="1"/>
              <a:t>Coillte</a:t>
            </a:r>
            <a:endParaRPr lang="en-IE" dirty="0"/>
          </a:p>
          <a:p>
            <a:r>
              <a:rPr lang="en-GB" dirty="0"/>
              <a:t>Concept of mitigation measures is not referenced in the Habitats Directive</a:t>
            </a:r>
            <a:endParaRPr lang="en-IE" dirty="0"/>
          </a:p>
          <a:p>
            <a:r>
              <a:rPr lang="en-GB" dirty="0"/>
              <a:t>CJEU held that at the Stage 1 Screening stage no account can be taken of </a:t>
            </a:r>
            <a:endParaRPr lang="en-IE" dirty="0"/>
          </a:p>
          <a:p>
            <a:pPr marL="548640" lvl="2" indent="0">
              <a:buNone/>
            </a:pPr>
            <a:r>
              <a:rPr lang="en-GB" dirty="0"/>
              <a:t>“</a:t>
            </a:r>
            <a:r>
              <a:rPr lang="en-GB" i="1" dirty="0"/>
              <a:t>measures intended to avoid or reduce the harmful effects of the plan or project on that site</a:t>
            </a:r>
            <a:r>
              <a:rPr lang="en-GB" dirty="0"/>
              <a:t>”. </a:t>
            </a:r>
            <a:endParaRPr lang="en-IE" dirty="0"/>
          </a:p>
          <a:p>
            <a:endParaRPr lang="en-IE" dirty="0"/>
          </a:p>
          <a:p>
            <a:pPr algn="just"/>
            <a:r>
              <a:rPr lang="en-IE" b="1" dirty="0"/>
              <a:t>Question is whether “best practice measures” constitute mitigation measures  </a:t>
            </a:r>
            <a:endParaRPr lang="en-IE" dirty="0"/>
          </a:p>
          <a:p>
            <a:pPr algn="just"/>
            <a:endParaRPr lang="en-IE" dirty="0"/>
          </a:p>
          <a:p>
            <a:pPr>
              <a:buNone/>
            </a:pPr>
            <a:endParaRPr lang="en-IE" dirty="0"/>
          </a:p>
          <a:p>
            <a:endParaRPr lang="en-IE"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en-IE" dirty="0"/>
          </a:p>
        </p:txBody>
      </p:sp>
      <p:sp>
        <p:nvSpPr>
          <p:cNvPr id="3" name="Content Placeholder 2"/>
          <p:cNvSpPr>
            <a:spLocks noGrp="1"/>
          </p:cNvSpPr>
          <p:nvPr>
            <p:ph sz="quarter" idx="1"/>
          </p:nvPr>
        </p:nvSpPr>
        <p:spPr/>
        <p:txBody>
          <a:bodyPr>
            <a:normAutofit/>
          </a:bodyPr>
          <a:lstStyle/>
          <a:p>
            <a:endParaRPr lang="en-IE" dirty="0"/>
          </a:p>
          <a:p>
            <a:pPr algn="just"/>
            <a:r>
              <a:rPr lang="en-IE" b="1" dirty="0"/>
              <a:t>Question is whether “best practice measures” constitute mitigation measures  </a:t>
            </a:r>
            <a:endParaRPr lang="en-IE" dirty="0"/>
          </a:p>
          <a:p>
            <a:pPr lvl="1" algn="just"/>
            <a:r>
              <a:rPr lang="en-IE" dirty="0"/>
              <a:t>Strict controls on sediment generation and other pollutants to be implemented including provision of attenuation measures, silt traps or geotextile curtains to reduce / intercept sediment release to watercourses</a:t>
            </a:r>
          </a:p>
          <a:p>
            <a:pPr lvl="1" algn="just"/>
            <a:r>
              <a:rPr lang="en-IE" dirty="0"/>
              <a:t>Dust suppression measures</a:t>
            </a:r>
          </a:p>
          <a:p>
            <a:pPr lvl="1" algn="just"/>
            <a:r>
              <a:rPr lang="en-IE" dirty="0"/>
              <a:t>Stockpiling of material away from drains and watercourses</a:t>
            </a:r>
          </a:p>
          <a:p>
            <a:pPr>
              <a:buNone/>
            </a:pPr>
            <a:endParaRPr lang="en-IE" dirty="0"/>
          </a:p>
          <a:p>
            <a:endParaRPr lang="en-IE" dirty="0"/>
          </a:p>
        </p:txBody>
      </p:sp>
    </p:spTree>
    <p:extLst>
      <p:ext uri="{BB962C8B-B14F-4D97-AF65-F5344CB8AC3E}">
        <p14:creationId xmlns:p14="http://schemas.microsoft.com/office/powerpoint/2010/main" val="4082679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E" dirty="0"/>
              <a:t>“Best Practice Measures”</a:t>
            </a:r>
            <a:br>
              <a:rPr lang="en-IE" dirty="0"/>
            </a:br>
            <a:r>
              <a:rPr lang="en-IE" dirty="0"/>
              <a:t>Irish Courts interpretation</a:t>
            </a:r>
          </a:p>
        </p:txBody>
      </p:sp>
      <p:sp>
        <p:nvSpPr>
          <p:cNvPr id="3" name="Content Placeholder 2"/>
          <p:cNvSpPr>
            <a:spLocks noGrp="1"/>
          </p:cNvSpPr>
          <p:nvPr>
            <p:ph sz="quarter" idx="1"/>
          </p:nvPr>
        </p:nvSpPr>
        <p:spPr/>
        <p:txBody>
          <a:bodyPr>
            <a:normAutofit/>
          </a:bodyPr>
          <a:lstStyle/>
          <a:p>
            <a:pPr marL="0" indent="0">
              <a:buNone/>
            </a:pPr>
            <a:r>
              <a:rPr lang="en-IE" b="1" dirty="0"/>
              <a:t>Heather Hill Management Company CLG v An </a:t>
            </a:r>
            <a:r>
              <a:rPr lang="en-IE" b="1" dirty="0" err="1"/>
              <a:t>Bord</a:t>
            </a:r>
            <a:r>
              <a:rPr lang="en-IE" b="1" dirty="0"/>
              <a:t> </a:t>
            </a:r>
            <a:r>
              <a:rPr lang="en-IE" b="1" dirty="0" err="1"/>
              <a:t>Pleanala</a:t>
            </a:r>
            <a:r>
              <a:rPr lang="en-IE" b="1" dirty="0"/>
              <a:t> </a:t>
            </a:r>
            <a:r>
              <a:rPr lang="en-IE" dirty="0"/>
              <a:t>[2019] IEHC 450</a:t>
            </a:r>
          </a:p>
          <a:p>
            <a:r>
              <a:rPr lang="en-IE" dirty="0"/>
              <a:t>Challenge to a decision of Board to grant planning permission for a residential development at </a:t>
            </a:r>
            <a:r>
              <a:rPr lang="en-IE" dirty="0" err="1"/>
              <a:t>Bearna</a:t>
            </a:r>
            <a:r>
              <a:rPr lang="en-IE" dirty="0"/>
              <a:t>, Galway</a:t>
            </a:r>
          </a:p>
          <a:p>
            <a:r>
              <a:rPr lang="en-IE" dirty="0"/>
              <a:t>SHD application – 197 residential units</a:t>
            </a:r>
          </a:p>
          <a:p>
            <a:r>
              <a:rPr lang="en-IE" dirty="0"/>
              <a:t>Number of grounds raised in the proceedings </a:t>
            </a:r>
          </a:p>
          <a:p>
            <a:pPr lvl="1"/>
            <a:r>
              <a:rPr lang="en-IE" dirty="0"/>
              <a:t>Material contravention of the Development Plan </a:t>
            </a:r>
          </a:p>
          <a:p>
            <a:pPr lvl="1"/>
            <a:r>
              <a:rPr lang="en-IE" dirty="0"/>
              <a:t>Failure to comply with Flood Risk Guidelines</a:t>
            </a:r>
          </a:p>
          <a:p>
            <a:pPr lvl="1"/>
            <a:r>
              <a:rPr lang="en-IE" dirty="0"/>
              <a:t>Board failed to carry out a proper screening exercise for purpose of Habitats Directive</a:t>
            </a:r>
          </a:p>
          <a:p>
            <a:pPr algn="just"/>
            <a:endParaRPr lang="en-IE" dirty="0"/>
          </a:p>
          <a:p>
            <a:pPr>
              <a:buNone/>
            </a:pPr>
            <a:endParaRPr lang="en-IE" dirty="0"/>
          </a:p>
          <a:p>
            <a:endParaRPr lang="en-IE"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Heather Hill – Factual Background</a:t>
            </a:r>
          </a:p>
        </p:txBody>
      </p:sp>
      <p:sp>
        <p:nvSpPr>
          <p:cNvPr id="3" name="Content Placeholder 2"/>
          <p:cNvSpPr>
            <a:spLocks noGrp="1"/>
          </p:cNvSpPr>
          <p:nvPr>
            <p:ph sz="quarter" idx="1"/>
          </p:nvPr>
        </p:nvSpPr>
        <p:spPr/>
        <p:txBody>
          <a:bodyPr>
            <a:normAutofit/>
          </a:bodyPr>
          <a:lstStyle/>
          <a:p>
            <a:r>
              <a:rPr lang="en-IE" dirty="0"/>
              <a:t>Application site located in </a:t>
            </a:r>
            <a:r>
              <a:rPr lang="en-IE" dirty="0" err="1"/>
              <a:t>Bearna</a:t>
            </a:r>
            <a:r>
              <a:rPr lang="en-IE" dirty="0"/>
              <a:t> Village</a:t>
            </a:r>
          </a:p>
          <a:p>
            <a:r>
              <a:rPr lang="en-IE" dirty="0"/>
              <a:t>Stream runs through the site from north to south – </a:t>
            </a:r>
            <a:r>
              <a:rPr lang="en-IE" dirty="0" err="1"/>
              <a:t>Trusky</a:t>
            </a:r>
            <a:r>
              <a:rPr lang="en-IE" dirty="0"/>
              <a:t> Stream</a:t>
            </a:r>
          </a:p>
          <a:p>
            <a:r>
              <a:rPr lang="en-IE" dirty="0"/>
              <a:t>Stream runs from application site; through village and ultimately enters sea at </a:t>
            </a:r>
            <a:r>
              <a:rPr lang="en-IE" dirty="0" err="1"/>
              <a:t>Bearna</a:t>
            </a:r>
            <a:r>
              <a:rPr lang="en-IE" dirty="0"/>
              <a:t> Pier – some 700m from boundary of site</a:t>
            </a:r>
          </a:p>
          <a:p>
            <a:r>
              <a:rPr lang="en-IE" dirty="0"/>
              <a:t>Two protected European Sites in Galway Bay – some 1.4km to 1.5km east of </a:t>
            </a:r>
            <a:r>
              <a:rPr lang="en-IE" dirty="0" err="1"/>
              <a:t>Bearna</a:t>
            </a:r>
            <a:r>
              <a:rPr lang="en-IE" dirty="0"/>
              <a:t> pier</a:t>
            </a:r>
          </a:p>
          <a:p>
            <a:pPr lvl="2"/>
            <a:r>
              <a:rPr lang="en-IE" dirty="0"/>
              <a:t>	Galway Bay Complex SAC</a:t>
            </a:r>
          </a:p>
          <a:p>
            <a:pPr lvl="2"/>
            <a:r>
              <a:rPr lang="en-IE" dirty="0"/>
              <a:t>	Inner Galway Bay SPA</a:t>
            </a:r>
          </a:p>
          <a:p>
            <a:endParaRPr lang="en-IE" dirty="0"/>
          </a:p>
          <a:p>
            <a:pPr>
              <a:buNone/>
            </a:pPr>
            <a:endParaRPr lang="en-IE" dirty="0"/>
          </a:p>
          <a:p>
            <a:endParaRPr lang="en-IE"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456</TotalTime>
  <Words>1931</Words>
  <Application>Microsoft Office PowerPoint</Application>
  <PresentationFormat>On-screen Show (4:3)</PresentationFormat>
  <Paragraphs>120</Paragraphs>
  <Slides>19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Bookman Old Style</vt:lpstr>
      <vt:lpstr>Calibri</vt:lpstr>
      <vt:lpstr>Gill Sans MT</vt:lpstr>
      <vt:lpstr>Wingdings</vt:lpstr>
      <vt:lpstr>Wingdings 3</vt:lpstr>
      <vt:lpstr>Origin</vt:lpstr>
      <vt:lpstr>Recent Developments in  EU Nature Law Screening for Appropriate Assessment  </vt:lpstr>
      <vt:lpstr>    Screening for Appropriate Assessment European Law Requirements</vt:lpstr>
      <vt:lpstr>    Screening for Appropriate Assessment European Law Requirements</vt:lpstr>
      <vt:lpstr>Screening for Appropriate Assessment National Law Requirement</vt:lpstr>
      <vt:lpstr>Screening for Appropriate Assessment The trigger</vt:lpstr>
      <vt:lpstr>Mitigation measures and screening European Case Law</vt:lpstr>
      <vt:lpstr>PowerPoint Presentation</vt:lpstr>
      <vt:lpstr>“Best Practice Measures” Irish Courts interpretation</vt:lpstr>
      <vt:lpstr>Heather Hill – Factual Background</vt:lpstr>
      <vt:lpstr>Heather Hill – Screening Determination</vt:lpstr>
      <vt:lpstr>Heather Hill – Screening Determination</vt:lpstr>
      <vt:lpstr>Heather Hill – Legal Issues</vt:lpstr>
      <vt:lpstr>Heather Hill – Legal Findings</vt:lpstr>
      <vt:lpstr>Heather Hill – Legal Findings</vt:lpstr>
      <vt:lpstr>Heather Hill – application to facts</vt:lpstr>
      <vt:lpstr>Heather Hill - conclusion</vt:lpstr>
      <vt:lpstr>Kelly v An Bord Pleanala [2019] IEHC 84 </vt:lpstr>
      <vt:lpstr>Kelly v An Bord Pleanala [2019] IEHC 84 </vt:lpstr>
      <vt:lpstr>Disclaimer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Proposed Planning Regulator – Problems and Possibilities</dc:title>
  <dc:creator>tflynnbl</dc:creator>
  <cp:lastModifiedBy>Ryall, Aine</cp:lastModifiedBy>
  <cp:revision>36</cp:revision>
  <cp:lastPrinted>2019-06-28T09:14:32Z</cp:lastPrinted>
  <dcterms:created xsi:type="dcterms:W3CDTF">2006-08-16T00:00:00Z</dcterms:created>
  <dcterms:modified xsi:type="dcterms:W3CDTF">2019-06-29T18:47:01Z</dcterms:modified>
</cp:coreProperties>
</file>