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314" r:id="rId2"/>
    <p:sldId id="294" r:id="rId3"/>
    <p:sldId id="290" r:id="rId4"/>
    <p:sldId id="316" r:id="rId5"/>
    <p:sldId id="296" r:id="rId6"/>
    <p:sldId id="288" r:id="rId7"/>
    <p:sldId id="318" r:id="rId8"/>
    <p:sldId id="319" r:id="rId9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748D6A-44EF-4585-86C4-BAEE7659B45E}" type="datetimeFigureOut">
              <a:rPr lang="en-US" smtClean="0"/>
              <a:pPr/>
              <a:t>7/1/2019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28FD8-F1DF-4BE2-ACE9-5551AA8503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979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AC251-E272-457F-AB04-F2498BECE4A6}" type="datetimeFigureOut">
              <a:rPr lang="en-US" smtClean="0"/>
              <a:pPr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67206-6334-4F86-9525-D3649C3C8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AC251-E272-457F-AB04-F2498BECE4A6}" type="datetimeFigureOut">
              <a:rPr lang="en-US" smtClean="0"/>
              <a:pPr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67206-6334-4F86-9525-D3649C3C8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AC251-E272-457F-AB04-F2498BECE4A6}" type="datetimeFigureOut">
              <a:rPr lang="en-US" smtClean="0"/>
              <a:pPr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67206-6334-4F86-9525-D3649C3C8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AC251-E272-457F-AB04-F2498BECE4A6}" type="datetimeFigureOut">
              <a:rPr lang="en-US" smtClean="0"/>
              <a:pPr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67206-6334-4F86-9525-D3649C3C8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AC251-E272-457F-AB04-F2498BECE4A6}" type="datetimeFigureOut">
              <a:rPr lang="en-US" smtClean="0"/>
              <a:pPr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67206-6334-4F86-9525-D3649C3C8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AC251-E272-457F-AB04-F2498BECE4A6}" type="datetimeFigureOut">
              <a:rPr lang="en-US" smtClean="0"/>
              <a:pPr/>
              <a:t>7/1/2019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67206-6334-4F86-9525-D3649C3C8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AC251-E272-457F-AB04-F2498BECE4A6}" type="datetimeFigureOut">
              <a:rPr lang="en-US" smtClean="0"/>
              <a:pPr/>
              <a:t>7/1/2019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67206-6334-4F86-9525-D3649C3C8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AC251-E272-457F-AB04-F2498BECE4A6}" type="datetimeFigureOut">
              <a:rPr lang="en-US" smtClean="0"/>
              <a:pPr/>
              <a:t>7/1/2019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67206-6334-4F86-9525-D3649C3C8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AC251-E272-457F-AB04-F2498BECE4A6}" type="datetimeFigureOut">
              <a:rPr lang="en-US" smtClean="0"/>
              <a:pPr/>
              <a:t>7/1/2019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67206-6334-4F86-9525-D3649C3C8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AC251-E272-457F-AB04-F2498BECE4A6}" type="datetimeFigureOut">
              <a:rPr lang="en-US" smtClean="0"/>
              <a:pPr/>
              <a:t>7/1/2019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67206-6334-4F86-9525-D3649C3C8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AC251-E272-457F-AB04-F2498BECE4A6}" type="datetimeFigureOut">
              <a:rPr lang="en-US" smtClean="0"/>
              <a:pPr/>
              <a:t>7/1/2019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67206-6334-4F86-9525-D3649C3C8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AC251-E272-457F-AB04-F2498BECE4A6}" type="datetimeFigureOut">
              <a:rPr lang="en-US" smtClean="0"/>
              <a:pPr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67206-6334-4F86-9525-D3649C3C8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E" b="1" dirty="0">
                <a:solidFill>
                  <a:schemeClr val="accent1">
                    <a:lumMod val="50000"/>
                  </a:schemeClr>
                </a:solidFill>
              </a:rPr>
              <a:t>Impact of EU Law on Irish Environmental Law: </a:t>
            </a:r>
            <a:br>
              <a:rPr lang="en-IE" b="1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en-IE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IE" b="1" dirty="0">
                <a:solidFill>
                  <a:schemeClr val="accent1">
                    <a:lumMod val="50000"/>
                  </a:schemeClr>
                </a:solidFill>
              </a:rPr>
              <a:t>Contemporary Developments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en-IE" b="1" dirty="0"/>
          </a:p>
          <a:p>
            <a:endParaRPr lang="en-IE" b="1" dirty="0"/>
          </a:p>
          <a:p>
            <a:endParaRPr lang="en-IE" b="1" dirty="0"/>
          </a:p>
          <a:p>
            <a:r>
              <a:rPr lang="en-IE" b="1" dirty="0" err="1"/>
              <a:t>Áine</a:t>
            </a:r>
            <a:r>
              <a:rPr lang="en-IE" b="1" dirty="0"/>
              <a:t> Ryall</a:t>
            </a:r>
          </a:p>
          <a:p>
            <a:r>
              <a:rPr lang="en-IE" b="1" dirty="0"/>
              <a:t>28 June 2019</a:t>
            </a:r>
            <a:endParaRPr lang="en-IE" dirty="0"/>
          </a:p>
          <a:p>
            <a:endParaRPr lang="en-I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Avenues by which to enforce EU law against Member States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IE" dirty="0"/>
          </a:p>
          <a:p>
            <a:pPr>
              <a:buNone/>
            </a:pPr>
            <a:r>
              <a:rPr lang="en-IE" dirty="0"/>
              <a:t>	</a:t>
            </a:r>
          </a:p>
          <a:p>
            <a:pPr>
              <a:buNone/>
            </a:pPr>
            <a:r>
              <a:rPr lang="en-IE" b="1" dirty="0">
                <a:solidFill>
                  <a:schemeClr val="bg1">
                    <a:lumMod val="50000"/>
                  </a:schemeClr>
                </a:solidFill>
              </a:rPr>
              <a:t>		1. 	Complain to the EU Commission </a:t>
            </a:r>
          </a:p>
          <a:p>
            <a:pPr>
              <a:buNone/>
            </a:pPr>
            <a:endParaRPr lang="en-IE" b="1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IE" b="1" dirty="0">
                <a:solidFill>
                  <a:schemeClr val="bg1">
                    <a:lumMod val="50000"/>
                  </a:schemeClr>
                </a:solidFill>
              </a:rPr>
              <a:t>			Commission can refer a Member 		State to the Court of Justice of the 		EU (CJEU)		 	</a:t>
            </a:r>
          </a:p>
          <a:p>
            <a:pPr>
              <a:buNone/>
            </a:pPr>
            <a:r>
              <a:rPr lang="en-IE" b="1" dirty="0">
                <a:solidFill>
                  <a:schemeClr val="bg1">
                    <a:lumMod val="50000"/>
                  </a:schemeClr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IE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CJEU - Luxembourg</a:t>
            </a:r>
          </a:p>
        </p:txBody>
      </p:sp>
      <p:pic>
        <p:nvPicPr>
          <p:cNvPr id="27650" name="Picture 3" descr="C:\Users\aryall\Pictures\grande-sall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77925" y="1600200"/>
            <a:ext cx="6788150" cy="45259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0E42C-93E6-4306-9C61-FA61BF679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Avenues by which to enforce EU law against Member States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A3C50-45BC-46FA-ADF7-5D912053D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r>
              <a:rPr lang="en-IE" dirty="0"/>
              <a:t>	</a:t>
            </a:r>
            <a:r>
              <a:rPr lang="en-IE" b="1" dirty="0">
                <a:solidFill>
                  <a:schemeClr val="bg1">
                    <a:lumMod val="50000"/>
                  </a:schemeClr>
                </a:solidFill>
              </a:rPr>
              <a:t>Case C-261/18 </a:t>
            </a:r>
            <a:r>
              <a:rPr lang="en-IE" b="1" i="1" dirty="0">
                <a:solidFill>
                  <a:schemeClr val="bg1">
                    <a:lumMod val="50000"/>
                  </a:schemeClr>
                </a:solidFill>
              </a:rPr>
              <a:t>Commission v Ireland</a:t>
            </a:r>
          </a:p>
          <a:p>
            <a:pPr marL="0" indent="0">
              <a:buNone/>
            </a:pPr>
            <a:endParaRPr lang="en-IE" b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IE" b="1" dirty="0">
                <a:solidFill>
                  <a:schemeClr val="bg1">
                    <a:lumMod val="50000"/>
                  </a:schemeClr>
                </a:solidFill>
              </a:rPr>
              <a:t>	Advocate General’s Opinion delivered</a:t>
            </a:r>
          </a:p>
          <a:p>
            <a:pPr marL="0" indent="0">
              <a:buNone/>
            </a:pPr>
            <a:r>
              <a:rPr lang="en-IE" b="1" dirty="0">
                <a:solidFill>
                  <a:schemeClr val="bg1">
                    <a:lumMod val="50000"/>
                  </a:schemeClr>
                </a:solidFill>
              </a:rPr>
              <a:t>	13 June 2019</a:t>
            </a:r>
          </a:p>
          <a:p>
            <a:pPr marL="0" indent="0">
              <a:buNone/>
            </a:pPr>
            <a:endParaRPr lang="en-IE" b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IE" b="1" dirty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en-IE" b="1" dirty="0" err="1">
                <a:solidFill>
                  <a:schemeClr val="bg1">
                    <a:lumMod val="50000"/>
                  </a:schemeClr>
                </a:solidFill>
              </a:rPr>
              <a:t>Derrybrien</a:t>
            </a:r>
            <a:r>
              <a:rPr lang="en-IE" b="1" dirty="0">
                <a:solidFill>
                  <a:schemeClr val="bg1">
                    <a:lumMod val="50000"/>
                  </a:schemeClr>
                </a:solidFill>
              </a:rPr>
              <a:t> wind farm</a:t>
            </a:r>
          </a:p>
        </p:txBody>
      </p:sp>
    </p:spTree>
    <p:extLst>
      <p:ext uri="{BB962C8B-B14F-4D97-AF65-F5344CB8AC3E}">
        <p14:creationId xmlns:p14="http://schemas.microsoft.com/office/powerpoint/2010/main" val="348799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Avenues by which to enforce EU law against Member States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en-IE" dirty="0"/>
          </a:p>
          <a:p>
            <a:pPr>
              <a:buNone/>
            </a:pPr>
            <a:r>
              <a:rPr lang="en-IE" dirty="0"/>
              <a:t>	</a:t>
            </a:r>
            <a:r>
              <a:rPr lang="en-IE" b="1" dirty="0">
                <a:solidFill>
                  <a:schemeClr val="bg1">
                    <a:lumMod val="50000"/>
                  </a:schemeClr>
                </a:solidFill>
              </a:rPr>
              <a:t>2. 	Call Member State to account at national 	level for an alleged breach of EU law</a:t>
            </a:r>
          </a:p>
          <a:p>
            <a:pPr>
              <a:buNone/>
            </a:pPr>
            <a:r>
              <a:rPr lang="en-IE" b="1" dirty="0">
                <a:solidFill>
                  <a:schemeClr val="bg1">
                    <a:lumMod val="50000"/>
                  </a:schemeClr>
                </a:solidFill>
              </a:rPr>
              <a:t>	</a:t>
            </a:r>
          </a:p>
          <a:p>
            <a:pPr>
              <a:buNone/>
            </a:pPr>
            <a:r>
              <a:rPr lang="en-IE" b="1" dirty="0">
                <a:solidFill>
                  <a:schemeClr val="bg1">
                    <a:lumMod val="50000"/>
                  </a:schemeClr>
                </a:solidFill>
              </a:rPr>
              <a:t>		If a national authority fails to respond in a 	satisfactory manner, consider bringing 	proceedings in national courts to force 	compliance		 	</a:t>
            </a:r>
          </a:p>
          <a:p>
            <a:pPr>
              <a:buNone/>
            </a:pPr>
            <a:r>
              <a:rPr lang="en-IE" b="1" dirty="0">
                <a:solidFill>
                  <a:schemeClr val="bg1">
                    <a:lumMod val="50000"/>
                  </a:schemeClr>
                </a:solidFill>
              </a:rPr>
              <a:t>		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IE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National Courts as EU Courts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IE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E" dirty="0"/>
              <a:t>	</a:t>
            </a:r>
            <a:r>
              <a:rPr lang="en-IE" b="1" dirty="0">
                <a:solidFill>
                  <a:schemeClr val="bg1">
                    <a:lumMod val="50000"/>
                  </a:schemeClr>
                </a:solidFill>
              </a:rPr>
              <a:t>Apply and enforce EU law in practice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IE" b="1" dirty="0">
              <a:solidFill>
                <a:schemeClr val="bg1">
                  <a:lumMod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E" b="1" dirty="0">
                <a:solidFill>
                  <a:schemeClr val="bg1">
                    <a:lumMod val="50000"/>
                  </a:schemeClr>
                </a:solidFill>
              </a:rPr>
              <a:t>	Make a reference for a preliminary ruling to CJEU	</a:t>
            </a:r>
          </a:p>
        </p:txBody>
      </p:sp>
      <p:pic>
        <p:nvPicPr>
          <p:cNvPr id="24579" name="Picture 4" descr="C:\Users\aryall\Pictures\29-04-2013\DSC01518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2347913"/>
            <a:ext cx="4038600" cy="302895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32EED-941F-4D7A-9022-D42050D34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National Courts as EU Courts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1B81A-9F38-4282-9447-019DE991C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r>
              <a:rPr lang="en-IE" dirty="0"/>
              <a:t>	</a:t>
            </a:r>
            <a:r>
              <a:rPr lang="en-IE" b="1" dirty="0">
                <a:solidFill>
                  <a:schemeClr val="bg1">
                    <a:lumMod val="50000"/>
                  </a:schemeClr>
                </a:solidFill>
              </a:rPr>
              <a:t>Case C-723/17 </a:t>
            </a:r>
            <a:r>
              <a:rPr lang="en-IE" b="1" i="1" dirty="0" err="1">
                <a:solidFill>
                  <a:schemeClr val="bg1">
                    <a:lumMod val="50000"/>
                  </a:schemeClr>
                </a:solidFill>
              </a:rPr>
              <a:t>Craeynest</a:t>
            </a:r>
            <a:endParaRPr lang="en-IE" b="1" i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IE" b="1" i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IE" b="1" i="1" dirty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en-IE" b="1" dirty="0">
                <a:solidFill>
                  <a:schemeClr val="bg1">
                    <a:lumMod val="50000"/>
                  </a:schemeClr>
                </a:solidFill>
              </a:rPr>
              <a:t>Judgment delivered 26 June 2019</a:t>
            </a:r>
          </a:p>
          <a:p>
            <a:pPr marL="0" indent="0">
              <a:buNone/>
            </a:pPr>
            <a:endParaRPr lang="en-IE" b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IE" b="1" dirty="0">
                <a:solidFill>
                  <a:schemeClr val="bg1">
                    <a:lumMod val="50000"/>
                  </a:schemeClr>
                </a:solidFill>
              </a:rPr>
              <a:t>	Interpretation of Directive 2008/50/EC </a:t>
            </a:r>
          </a:p>
          <a:p>
            <a:pPr marL="0" indent="0">
              <a:buNone/>
            </a:pPr>
            <a:r>
              <a:rPr lang="en-IE" b="1">
                <a:solidFill>
                  <a:schemeClr val="bg1">
                    <a:lumMod val="50000"/>
                  </a:schemeClr>
                </a:solidFill>
              </a:rPr>
              <a:t>	on air </a:t>
            </a:r>
            <a:r>
              <a:rPr lang="en-IE" b="1" dirty="0">
                <a:solidFill>
                  <a:schemeClr val="bg1">
                    <a:lumMod val="50000"/>
                  </a:schemeClr>
                </a:solidFill>
              </a:rPr>
              <a:t>quality</a:t>
            </a:r>
          </a:p>
        </p:txBody>
      </p:sp>
    </p:spTree>
    <p:extLst>
      <p:ext uri="{BB962C8B-B14F-4D97-AF65-F5344CB8AC3E}">
        <p14:creationId xmlns:p14="http://schemas.microsoft.com/office/powerpoint/2010/main" val="95960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4EC7-D462-4685-BBE9-C30725CD6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Key themes in the CJEU jurisprudence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F8306-95D5-4479-B608-456F701D4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r>
              <a:rPr lang="en-IE" b="1" dirty="0">
                <a:solidFill>
                  <a:schemeClr val="bg1">
                    <a:lumMod val="50000"/>
                  </a:schemeClr>
                </a:solidFill>
              </a:rPr>
              <a:t>	Effective judicial protection for </a:t>
            </a:r>
          </a:p>
          <a:p>
            <a:pPr marL="0" indent="0">
              <a:buNone/>
            </a:pPr>
            <a:r>
              <a:rPr lang="en-IE" b="1" dirty="0">
                <a:solidFill>
                  <a:schemeClr val="bg1">
                    <a:lumMod val="50000"/>
                  </a:schemeClr>
                </a:solidFill>
              </a:rPr>
              <a:t>	EU (environmental) law rights</a:t>
            </a:r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r>
              <a:rPr lang="en-IE" dirty="0"/>
              <a:t>	</a:t>
            </a:r>
            <a:r>
              <a:rPr lang="en-IE" b="1" dirty="0">
                <a:solidFill>
                  <a:schemeClr val="bg1">
                    <a:lumMod val="50000"/>
                  </a:schemeClr>
                </a:solidFill>
              </a:rPr>
              <a:t>Role of the national courts in enforcing </a:t>
            </a:r>
          </a:p>
          <a:p>
            <a:pPr marL="0" indent="0">
              <a:buNone/>
            </a:pPr>
            <a:r>
              <a:rPr lang="en-IE" b="1" dirty="0">
                <a:solidFill>
                  <a:schemeClr val="bg1">
                    <a:lumMod val="50000"/>
                  </a:schemeClr>
                </a:solidFill>
              </a:rPr>
              <a:t>	those rights</a:t>
            </a:r>
          </a:p>
          <a:p>
            <a:pPr marL="0" indent="0">
              <a:buNone/>
            </a:pPr>
            <a:endParaRPr lang="en-IE" b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IE" b="1">
                <a:solidFill>
                  <a:schemeClr val="bg1">
                    <a:lumMod val="50000"/>
                  </a:schemeClr>
                </a:solidFill>
              </a:rPr>
              <a:t>	Strong </a:t>
            </a:r>
            <a:r>
              <a:rPr lang="en-IE" b="1" dirty="0">
                <a:solidFill>
                  <a:schemeClr val="bg1">
                    <a:lumMod val="50000"/>
                  </a:schemeClr>
                </a:solidFill>
              </a:rPr>
              <a:t>public interest in </a:t>
            </a:r>
            <a:r>
              <a:rPr lang="en-IE" b="1">
                <a:solidFill>
                  <a:schemeClr val="bg1">
                    <a:lumMod val="50000"/>
                  </a:schemeClr>
                </a:solidFill>
              </a:rPr>
              <a:t>environmental 	protection</a:t>
            </a:r>
            <a:endParaRPr lang="en-IE" b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IE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951139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63</Words>
  <Application>Microsoft Office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Impact of EU Law on Irish Environmental Law:   Contemporary Developments</vt:lpstr>
      <vt:lpstr>Avenues by which to enforce EU law against Member States</vt:lpstr>
      <vt:lpstr>CJEU - Luxembourg</vt:lpstr>
      <vt:lpstr>Avenues by which to enforce EU law against Member States</vt:lpstr>
      <vt:lpstr>Avenues by which to enforce EU law against Member States</vt:lpstr>
      <vt:lpstr>National Courts as EU Courts</vt:lpstr>
      <vt:lpstr>National Courts as EU Courts</vt:lpstr>
      <vt:lpstr>Key themes in the CJEU jurisprudence</vt:lpstr>
    </vt:vector>
  </TitlesOfParts>
  <Company>ucc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ENFORCEMENT OF EU LAW I</dc:title>
  <dc:creator>aryall</dc:creator>
  <cp:lastModifiedBy>Ryall, Aine</cp:lastModifiedBy>
  <cp:revision>49</cp:revision>
  <cp:lastPrinted>2019-06-28T10:50:51Z</cp:lastPrinted>
  <dcterms:created xsi:type="dcterms:W3CDTF">2011-10-26T16:23:44Z</dcterms:created>
  <dcterms:modified xsi:type="dcterms:W3CDTF">2019-07-01T12:27:27Z</dcterms:modified>
</cp:coreProperties>
</file>