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sldIdLst>
    <p:sldId id="256" r:id="rId3"/>
    <p:sldId id="276" r:id="rId4"/>
    <p:sldId id="277" r:id="rId5"/>
    <p:sldId id="278" r:id="rId6"/>
    <p:sldId id="272" r:id="rId7"/>
    <p:sldId id="258" r:id="rId8"/>
    <p:sldId id="273" r:id="rId9"/>
    <p:sldId id="275" r:id="rId10"/>
    <p:sldId id="27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0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7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4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8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2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1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4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ney_launde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uters.com/article/us-azerbaijan-iba-debt-idUSKBN1880U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.d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ccrp.org/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u="none" dirty="0" err="1"/>
              <a:t>Asset</a:t>
            </a:r>
            <a:r>
              <a:rPr lang="cs-CZ" u="none" dirty="0"/>
              <a:t> </a:t>
            </a:r>
            <a:r>
              <a:rPr lang="cs-CZ" u="none" dirty="0" err="1"/>
              <a:t>Recovery</a:t>
            </a:r>
            <a:r>
              <a:rPr lang="cs-CZ" u="none" dirty="0"/>
              <a:t> – </a:t>
            </a:r>
            <a:r>
              <a:rPr lang="cs-CZ" u="none" dirty="0" err="1"/>
              <a:t>What</a:t>
            </a:r>
            <a:r>
              <a:rPr lang="cs-CZ" u="none" dirty="0"/>
              <a:t> Civil Society </a:t>
            </a:r>
            <a:r>
              <a:rPr lang="cs-CZ" u="none" dirty="0" err="1"/>
              <a:t>can</a:t>
            </a:r>
            <a:r>
              <a:rPr lang="cs-CZ" u="none" dirty="0"/>
              <a:t> 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0" lang="cs-CZ" sz="2400" u="none" kern="120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David Ondráčka</a:t>
            </a:r>
          </a:p>
          <a:p>
            <a:r>
              <a:rPr lang="cs-CZ" dirty="0" err="1"/>
              <a:t>Director</a:t>
            </a:r>
            <a:r>
              <a:rPr lang="cs-CZ" dirty="0"/>
              <a:t>, TI-Czech Republic</a:t>
            </a:r>
          </a:p>
          <a:p>
            <a:r>
              <a:rPr lang="cs-CZ" u="none" dirty="0" err="1"/>
              <a:t>Member</a:t>
            </a:r>
            <a:r>
              <a:rPr lang="cs-CZ" u="none" dirty="0"/>
              <a:t> </a:t>
            </a:r>
            <a:r>
              <a:rPr lang="cs-CZ" u="none" dirty="0" err="1"/>
              <a:t>of</a:t>
            </a:r>
            <a:r>
              <a:rPr lang="cs-CZ" u="none" dirty="0"/>
              <a:t> </a:t>
            </a:r>
            <a:r>
              <a:rPr lang="cs-CZ" u="none" dirty="0" err="1"/>
              <a:t>Transparency</a:t>
            </a:r>
            <a:r>
              <a:rPr lang="cs-CZ" u="none" dirty="0"/>
              <a:t> International </a:t>
            </a:r>
          </a:p>
          <a:p>
            <a:r>
              <a:rPr lang="cs-CZ" u="none" dirty="0" err="1"/>
              <a:t>Global</a:t>
            </a:r>
            <a:r>
              <a:rPr lang="cs-CZ" u="none" dirty="0"/>
              <a:t> </a:t>
            </a:r>
            <a:r>
              <a:rPr lang="cs-CZ" u="none" dirty="0" err="1"/>
              <a:t>Board</a:t>
            </a:r>
            <a:r>
              <a:rPr lang="cs-CZ" u="none" dirty="0"/>
              <a:t> </a:t>
            </a:r>
            <a:r>
              <a:rPr lang="cs-CZ" u="none" dirty="0" err="1"/>
              <a:t>of</a:t>
            </a:r>
            <a:r>
              <a:rPr lang="cs-CZ" u="none" dirty="0"/>
              <a:t> </a:t>
            </a:r>
            <a:r>
              <a:rPr lang="cs-CZ" u="none" dirty="0" err="1"/>
              <a:t>Directors</a:t>
            </a:r>
            <a:endParaRPr lang="cs-CZ" u="none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umístěte své logo.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13281" r="70625" b="80052"/>
          <a:stretch>
            <a:fillRect/>
          </a:stretch>
        </p:blipFill>
        <p:spPr bwMode="auto">
          <a:xfrm>
            <a:off x="4433770" y="5445224"/>
            <a:ext cx="3063918" cy="87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David Ondráčka</a:t>
            </a:r>
          </a:p>
          <a:p>
            <a:r>
              <a:rPr lang="cs-CZ" dirty="0"/>
              <a:t>david.ondracka@transparency.cz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200" u="none" kern="1200" dirty="0" err="1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Thank</a:t>
            </a:r>
            <a:r>
              <a:rPr kumimoji="0" lang="cs-CZ" sz="4200" u="none" kern="120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cs-CZ" sz="4200" u="none" kern="1200" dirty="0" err="1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you</a:t>
            </a:r>
            <a:endParaRPr lang="cs-CZ" u="none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Sem umístěte své logo.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13281" r="70625" b="80052"/>
          <a:stretch>
            <a:fillRect/>
          </a:stretch>
        </p:blipFill>
        <p:spPr bwMode="auto">
          <a:xfrm>
            <a:off x="5508104" y="464009"/>
            <a:ext cx="3063918" cy="87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3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cs-CZ" dirty="0" err="1"/>
              <a:t>ultimate</a:t>
            </a:r>
            <a:r>
              <a:rPr lang="cs-CZ" dirty="0"/>
              <a:t> </a:t>
            </a:r>
            <a:r>
              <a:rPr lang="en-US" dirty="0"/>
              <a:t>aim is to trace, freeze, seize and return stolen public funds to the country of origin.</a:t>
            </a:r>
            <a:r>
              <a:rPr lang="cs-CZ" dirty="0"/>
              <a:t> </a:t>
            </a:r>
            <a:r>
              <a:rPr lang="cs-CZ" dirty="0" err="1"/>
              <a:t>Compensate</a:t>
            </a:r>
            <a:r>
              <a:rPr lang="cs-CZ" dirty="0"/>
              <a:t> </a:t>
            </a:r>
            <a:r>
              <a:rPr lang="cs-CZ" dirty="0" err="1"/>
              <a:t>victims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corruption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C</a:t>
            </a:r>
            <a:r>
              <a:rPr lang="en-US" dirty="0" err="1"/>
              <a:t>oncept</a:t>
            </a:r>
            <a:r>
              <a:rPr lang="en-US" dirty="0"/>
              <a:t> of asset recovery, to strengthen and support capacities of transition countries to recover stolen public assets, </a:t>
            </a:r>
            <a:r>
              <a:rPr lang="en-US" dirty="0" err="1"/>
              <a:t>confiscat</a:t>
            </a:r>
            <a:r>
              <a:rPr lang="cs-CZ" dirty="0"/>
              <a:t>e</a:t>
            </a:r>
            <a:r>
              <a:rPr lang="en-US" dirty="0"/>
              <a:t> illicit funds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discuss</a:t>
            </a:r>
            <a:r>
              <a:rPr lang="en-US" dirty="0"/>
              <a:t> particular focus on civil society involvement, transparency of information, rapid assistance from another country and collaboration between anti-corruption and asset recovery agencies.</a:t>
            </a:r>
            <a:endParaRPr lang="cs-CZ" dirty="0"/>
          </a:p>
          <a:p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Asset</a:t>
            </a:r>
            <a:r>
              <a:rPr lang="cs-CZ" b="1" dirty="0"/>
              <a:t> </a:t>
            </a:r>
            <a:r>
              <a:rPr lang="cs-CZ" b="1" dirty="0" err="1"/>
              <a:t>recovery</a:t>
            </a:r>
            <a:r>
              <a:rPr lang="cs-CZ" b="1" dirty="0"/>
              <a:t> – civil society</a:t>
            </a:r>
            <a:r>
              <a:rPr lang="cs-CZ" dirty="0"/>
              <a:t> 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457200" y="6525344"/>
            <a:ext cx="1018456" cy="142156"/>
          </a:xfrm>
        </p:spPr>
        <p:txBody>
          <a:bodyPr/>
          <a:lstStyle/>
          <a:p>
            <a:r>
              <a:rPr lang="cs-CZ" dirty="0"/>
              <a:t>Sem umístěte své logo.</a:t>
            </a:r>
          </a:p>
        </p:txBody>
      </p:sp>
    </p:spTree>
    <p:extLst>
      <p:ext uri="{BB962C8B-B14F-4D97-AF65-F5344CB8AC3E}">
        <p14:creationId xmlns:p14="http://schemas.microsoft.com/office/powerpoint/2010/main" val="357988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35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Collaboration</a:t>
            </a:r>
            <a:endParaRPr lang="cs-CZ" dirty="0"/>
          </a:p>
          <a:p>
            <a:r>
              <a:rPr lang="cs-CZ" dirty="0"/>
              <a:t>Exchange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  <a:p>
            <a:r>
              <a:rPr lang="cs-CZ" dirty="0" err="1"/>
              <a:t>Awarenes</a:t>
            </a:r>
            <a:r>
              <a:rPr lang="cs-CZ" dirty="0"/>
              <a:t> </a:t>
            </a:r>
            <a:r>
              <a:rPr lang="cs-CZ" dirty="0" err="1"/>
              <a:t>Raising</a:t>
            </a:r>
            <a:r>
              <a:rPr lang="cs-CZ" dirty="0"/>
              <a:t> – 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endParaRPr lang="cs-CZ" dirty="0"/>
          </a:p>
          <a:p>
            <a:r>
              <a:rPr lang="cs-CZ" dirty="0" err="1"/>
              <a:t>Communication</a:t>
            </a:r>
            <a:endParaRPr lang="cs-CZ" dirty="0"/>
          </a:p>
          <a:p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Action</a:t>
            </a:r>
            <a:endParaRPr lang="cs-CZ" dirty="0"/>
          </a:p>
          <a:p>
            <a:r>
              <a:rPr lang="cs-CZ" dirty="0" err="1"/>
              <a:t>Investigation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Most </a:t>
            </a:r>
            <a:r>
              <a:rPr lang="cs-CZ" dirty="0" err="1"/>
              <a:t>countries</a:t>
            </a:r>
            <a:r>
              <a:rPr lang="cs-CZ" dirty="0"/>
              <a:t>: </a:t>
            </a:r>
            <a:r>
              <a:rPr lang="cs-CZ" dirty="0" err="1"/>
              <a:t>sporadic</a:t>
            </a:r>
            <a:r>
              <a:rPr lang="cs-CZ" dirty="0"/>
              <a:t> and </a:t>
            </a:r>
            <a:r>
              <a:rPr lang="cs-CZ" dirty="0" err="1"/>
              <a:t>lax</a:t>
            </a:r>
            <a:r>
              <a:rPr lang="cs-CZ" dirty="0"/>
              <a:t> </a:t>
            </a:r>
            <a:r>
              <a:rPr lang="cs-CZ" dirty="0" err="1"/>
              <a:t>prosecution</a:t>
            </a:r>
            <a:r>
              <a:rPr lang="cs-CZ" dirty="0"/>
              <a:t> and </a:t>
            </a:r>
            <a:r>
              <a:rPr lang="cs-CZ" dirty="0" err="1"/>
              <a:t>punishment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officials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grand </a:t>
            </a:r>
            <a:r>
              <a:rPr lang="cs-CZ" dirty="0" err="1"/>
              <a:t>corruption</a:t>
            </a:r>
            <a:r>
              <a:rPr lang="cs-CZ" dirty="0"/>
              <a:t> (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launder</a:t>
            </a:r>
            <a:r>
              <a:rPr lang="cs-CZ" dirty="0"/>
              <a:t> </a:t>
            </a:r>
            <a:r>
              <a:rPr lang="cs-CZ" dirty="0" err="1"/>
              <a:t>illegal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?)</a:t>
            </a:r>
          </a:p>
          <a:p>
            <a:endParaRPr lang="cs-CZ" dirty="0"/>
          </a:p>
          <a:p>
            <a:r>
              <a:rPr lang="cs-CZ" dirty="0" err="1"/>
              <a:t>judges</a:t>
            </a:r>
            <a:r>
              <a:rPr lang="cs-CZ" dirty="0"/>
              <a:t>, </a:t>
            </a:r>
            <a:r>
              <a:rPr lang="cs-CZ" dirty="0" err="1"/>
              <a:t>prosecutors</a:t>
            </a:r>
            <a:r>
              <a:rPr lang="cs-CZ" dirty="0"/>
              <a:t>, </a:t>
            </a:r>
            <a:r>
              <a:rPr lang="cs-CZ" dirty="0" err="1"/>
              <a:t>lawyers</a:t>
            </a:r>
            <a:r>
              <a:rPr lang="cs-CZ" dirty="0"/>
              <a:t> and </a:t>
            </a:r>
            <a:r>
              <a:rPr lang="cs-CZ" dirty="0" err="1"/>
              <a:t>activists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: </a:t>
            </a:r>
            <a:r>
              <a:rPr lang="cs-CZ" dirty="0" err="1"/>
              <a:t>seeking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, </a:t>
            </a:r>
            <a:r>
              <a:rPr lang="cs-CZ" dirty="0" err="1"/>
              <a:t>ways</a:t>
            </a:r>
            <a:r>
              <a:rPr lang="cs-CZ" dirty="0"/>
              <a:t> and </a:t>
            </a:r>
            <a:r>
              <a:rPr lang="cs-CZ" dirty="0" err="1"/>
              <a:t>options</a:t>
            </a:r>
            <a:r>
              <a:rPr lang="cs-CZ" dirty="0"/>
              <a:t> to </a:t>
            </a:r>
            <a:r>
              <a:rPr lang="cs-CZ" dirty="0" err="1"/>
              <a:t>repair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dirty="0" err="1"/>
              <a:t>corruption</a:t>
            </a:r>
            <a:r>
              <a:rPr lang="cs-CZ" dirty="0"/>
              <a:t> and </a:t>
            </a:r>
            <a:r>
              <a:rPr lang="cs-CZ" dirty="0" err="1"/>
              <a:t>ensure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r>
              <a:rPr lang="cs-CZ" dirty="0"/>
              <a:t> and </a:t>
            </a:r>
            <a:r>
              <a:rPr lang="cs-CZ" dirty="0" err="1"/>
              <a:t>redress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(</a:t>
            </a:r>
            <a:r>
              <a:rPr lang="cs-CZ" dirty="0" err="1"/>
              <a:t>corruption’s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victim</a:t>
            </a:r>
            <a:r>
              <a:rPr lang="cs-CZ" dirty="0"/>
              <a:t>).</a:t>
            </a:r>
          </a:p>
          <a:p>
            <a:r>
              <a:rPr lang="cs-CZ" dirty="0"/>
              <a:t> </a:t>
            </a:r>
          </a:p>
          <a:p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Asset</a:t>
            </a:r>
            <a:r>
              <a:rPr lang="cs-CZ" b="1" dirty="0"/>
              <a:t> </a:t>
            </a:r>
            <a:r>
              <a:rPr lang="cs-CZ" b="1" dirty="0" err="1"/>
              <a:t>recovery</a:t>
            </a:r>
            <a:r>
              <a:rPr lang="cs-CZ" b="1" dirty="0"/>
              <a:t> – civil society </a:t>
            </a:r>
            <a:r>
              <a:rPr lang="cs-CZ" dirty="0"/>
              <a:t> 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457200" y="6525344"/>
            <a:ext cx="1018456" cy="142156"/>
          </a:xfrm>
        </p:spPr>
        <p:txBody>
          <a:bodyPr/>
          <a:lstStyle/>
          <a:p>
            <a:r>
              <a:rPr lang="cs-CZ" dirty="0"/>
              <a:t>Sem umístěte své logo.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13281" r="70625" b="80052"/>
          <a:stretch>
            <a:fillRect/>
          </a:stretch>
        </p:blipFill>
        <p:spPr bwMode="auto">
          <a:xfrm>
            <a:off x="323528" y="6017524"/>
            <a:ext cx="2808312" cy="8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07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none" dirty="0" err="1"/>
              <a:t>Rich</a:t>
            </a:r>
            <a:r>
              <a:rPr lang="cs-CZ" u="none" dirty="0"/>
              <a:t>, </a:t>
            </a:r>
            <a:r>
              <a:rPr lang="cs-CZ" u="none" dirty="0" err="1"/>
              <a:t>Enablers</a:t>
            </a:r>
            <a:r>
              <a:rPr lang="cs-CZ" u="none" dirty="0"/>
              <a:t>, </a:t>
            </a:r>
            <a:r>
              <a:rPr lang="cs-CZ" u="none" dirty="0" err="1"/>
              <a:t>Banks</a:t>
            </a:r>
            <a:r>
              <a:rPr lang="cs-CZ" u="none" dirty="0"/>
              <a:t>, </a:t>
            </a:r>
            <a:r>
              <a:rPr lang="cs-CZ" u="none" dirty="0" err="1"/>
              <a:t>Regulators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Sem umístěte své logo.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04864"/>
            <a:ext cx="4464496" cy="3600400"/>
          </a:xfrm>
        </p:spPr>
      </p:pic>
    </p:spTree>
    <p:extLst>
      <p:ext uri="{BB962C8B-B14F-4D97-AF65-F5344CB8AC3E}">
        <p14:creationId xmlns:p14="http://schemas.microsoft.com/office/powerpoint/2010/main" val="400148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35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 </a:t>
            </a:r>
            <a:r>
              <a:rPr lang="cs-CZ" dirty="0" err="1"/>
              <a:t>complex</a:t>
            </a:r>
            <a:r>
              <a:rPr lang="cs-CZ" dirty="0"/>
              <a:t> </a:t>
            </a:r>
            <a:r>
              <a:rPr lang="cs-CZ" u="sng" dirty="0" err="1">
                <a:hlinkClick r:id="rId3" tooltip="Money laundering"/>
              </a:rPr>
              <a:t>money-laundering</a:t>
            </a:r>
            <a:r>
              <a:rPr lang="cs-CZ" dirty="0"/>
              <a:t> </a:t>
            </a:r>
            <a:r>
              <a:rPr lang="cs-CZ" dirty="0" err="1"/>
              <a:t>scheme</a:t>
            </a:r>
            <a:r>
              <a:rPr lang="cs-CZ" dirty="0"/>
              <a:t> </a:t>
            </a:r>
            <a:r>
              <a:rPr lang="cs-CZ" dirty="0" err="1"/>
              <a:t>revealed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u="sng" dirty="0"/>
              <a:t>OCCRP)</a:t>
            </a:r>
            <a:r>
              <a:rPr lang="cs-CZ" dirty="0"/>
              <a:t> in </a:t>
            </a:r>
            <a:r>
              <a:rPr lang="cs-CZ" dirty="0" err="1"/>
              <a:t>September</a:t>
            </a:r>
            <a:r>
              <a:rPr lang="cs-CZ" dirty="0"/>
              <a:t>, 2017.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investigations</a:t>
            </a:r>
            <a:r>
              <a:rPr lang="cs-CZ" dirty="0"/>
              <a:t> </a:t>
            </a:r>
            <a:r>
              <a:rPr lang="cs-CZ" dirty="0" err="1"/>
              <a:t>exposed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2012 and 2014 </a:t>
            </a:r>
            <a:r>
              <a:rPr lang="cs-CZ" dirty="0" err="1"/>
              <a:t>about</a:t>
            </a:r>
            <a:r>
              <a:rPr lang="cs-CZ" dirty="0"/>
              <a:t> USD 2.9 </a:t>
            </a:r>
            <a:r>
              <a:rPr lang="cs-CZ" dirty="0" err="1"/>
              <a:t>billion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siphoned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companies</a:t>
            </a:r>
            <a:r>
              <a:rPr lang="cs-CZ" dirty="0"/>
              <a:t> and </a:t>
            </a:r>
            <a:r>
              <a:rPr lang="cs-CZ" dirty="0" err="1"/>
              <a:t>banks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politicians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attempt</a:t>
            </a:r>
            <a:r>
              <a:rPr lang="cs-CZ" dirty="0"/>
              <a:t> to </a:t>
            </a:r>
            <a:r>
              <a:rPr lang="cs-CZ" dirty="0" err="1"/>
              <a:t>whitewash</a:t>
            </a:r>
            <a:r>
              <a:rPr lang="cs-CZ" dirty="0"/>
              <a:t> </a:t>
            </a:r>
            <a:r>
              <a:rPr lang="cs-CZ" dirty="0" err="1"/>
              <a:t>Azerbaijan’s</a:t>
            </a:r>
            <a:r>
              <a:rPr lang="cs-CZ" dirty="0"/>
              <a:t> </a:t>
            </a:r>
            <a:r>
              <a:rPr lang="cs-CZ" dirty="0" err="1"/>
              <a:t>reputation</a:t>
            </a:r>
            <a:r>
              <a:rPr lang="cs-CZ" dirty="0"/>
              <a:t> </a:t>
            </a:r>
            <a:r>
              <a:rPr lang="cs-CZ" dirty="0" err="1"/>
              <a:t>abroad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isn’t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clear</a:t>
            </a:r>
            <a:r>
              <a:rPr lang="cs-CZ" dirty="0"/>
              <a:t>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comes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companies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Azerbaijan’s</a:t>
            </a:r>
            <a:r>
              <a:rPr lang="cs-CZ" dirty="0"/>
              <a:t> president, </a:t>
            </a:r>
            <a:r>
              <a:rPr lang="cs-CZ" dirty="0" err="1"/>
              <a:t>Ilham</a:t>
            </a:r>
            <a:r>
              <a:rPr lang="cs-CZ" dirty="0"/>
              <a:t> </a:t>
            </a:r>
            <a:r>
              <a:rPr lang="cs-CZ" dirty="0" err="1"/>
              <a:t>Aliyev</a:t>
            </a:r>
            <a:r>
              <a:rPr lang="cs-CZ" dirty="0"/>
              <a:t>,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ministries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u="sng" dirty="0">
                <a:hlinkClick r:id="rId4"/>
              </a:rPr>
              <a:t>International Bank </a:t>
            </a:r>
            <a:r>
              <a:rPr lang="cs-CZ" u="sng" dirty="0" err="1">
                <a:hlinkClick r:id="rId4"/>
              </a:rPr>
              <a:t>of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Azerbaijan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country’s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bank,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recently</a:t>
            </a:r>
            <a:r>
              <a:rPr lang="cs-CZ" dirty="0"/>
              <a:t> </a:t>
            </a:r>
            <a:r>
              <a:rPr lang="cs-CZ" dirty="0" err="1"/>
              <a:t>filed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bankruptcy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cash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transferred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offshore-managed</a:t>
            </a:r>
            <a:r>
              <a:rPr lang="cs-CZ" dirty="0"/>
              <a:t> UK </a:t>
            </a:r>
            <a:r>
              <a:rPr lang="cs-CZ" dirty="0" err="1"/>
              <a:t>companies</a:t>
            </a:r>
            <a:r>
              <a:rPr lang="cs-CZ" dirty="0"/>
              <a:t>.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spent</a:t>
            </a:r>
            <a:r>
              <a:rPr lang="cs-CZ" dirty="0"/>
              <a:t> in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Germany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UK, France, </a:t>
            </a:r>
            <a:r>
              <a:rPr lang="cs-CZ" dirty="0" err="1"/>
              <a:t>Turkey</a:t>
            </a:r>
            <a:r>
              <a:rPr lang="cs-CZ" dirty="0"/>
              <a:t>, </a:t>
            </a:r>
            <a:r>
              <a:rPr lang="cs-CZ" dirty="0" err="1"/>
              <a:t>Iran</a:t>
            </a:r>
            <a:r>
              <a:rPr lang="cs-CZ" dirty="0"/>
              <a:t> and </a:t>
            </a:r>
            <a:r>
              <a:rPr lang="cs-CZ" dirty="0" err="1"/>
              <a:t>Kazakhstan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Azerbaijani</a:t>
            </a:r>
            <a:r>
              <a:rPr lang="cs-CZ" b="1" dirty="0"/>
              <a:t> </a:t>
            </a:r>
            <a:r>
              <a:rPr lang="cs-CZ" b="1" dirty="0" err="1"/>
              <a:t>laundromat</a:t>
            </a:r>
            <a:r>
              <a:rPr lang="cs-CZ" dirty="0"/>
              <a:t> 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457200" y="6525344"/>
            <a:ext cx="1018456" cy="142156"/>
          </a:xfrm>
        </p:spPr>
        <p:txBody>
          <a:bodyPr/>
          <a:lstStyle/>
          <a:p>
            <a:r>
              <a:rPr lang="cs-CZ" dirty="0"/>
              <a:t>Sem umístěte své logo.</a:t>
            </a:r>
          </a:p>
        </p:txBody>
      </p:sp>
    </p:spTree>
    <p:extLst>
      <p:ext uri="{BB962C8B-B14F-4D97-AF65-F5344CB8AC3E}">
        <p14:creationId xmlns:p14="http://schemas.microsoft.com/office/powerpoint/2010/main" val="368604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5240" cy="51435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Where</a:t>
            </a:r>
            <a:r>
              <a:rPr lang="cs-CZ" b="1" dirty="0"/>
              <a:t> </a:t>
            </a:r>
            <a:r>
              <a:rPr lang="cs-CZ" b="1" dirty="0" err="1"/>
              <a:t>does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data </a:t>
            </a:r>
            <a:r>
              <a:rPr lang="cs-CZ" b="1" dirty="0" err="1"/>
              <a:t>come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?</a:t>
            </a:r>
            <a:endParaRPr lang="cs-CZ" dirty="0"/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anonymous</a:t>
            </a:r>
            <a:r>
              <a:rPr lang="cs-CZ" dirty="0"/>
              <a:t> source </a:t>
            </a:r>
            <a:r>
              <a:rPr lang="cs-CZ" dirty="0" err="1"/>
              <a:t>leaked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data to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u="sng" dirty="0" err="1">
                <a:hlinkClick r:id="rId3"/>
              </a:rPr>
              <a:t>Danish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newspaper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Berlingske</a:t>
            </a:r>
            <a:r>
              <a:rPr lang="cs-CZ" u="sng" dirty="0">
                <a:hlinkClick r:id="rId3"/>
              </a:rPr>
              <a:t> in </a:t>
            </a:r>
            <a:r>
              <a:rPr lang="cs-CZ" u="sng" dirty="0" err="1">
                <a:hlinkClick r:id="rId3"/>
              </a:rPr>
              <a:t>Copenhagen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u="sng" dirty="0" err="1">
                <a:hlinkClick r:id="rId4"/>
              </a:rPr>
              <a:t>Organized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Crime</a:t>
            </a:r>
            <a:r>
              <a:rPr lang="cs-CZ" u="sng" dirty="0">
                <a:hlinkClick r:id="rId4"/>
              </a:rPr>
              <a:t> and </a:t>
            </a:r>
            <a:r>
              <a:rPr lang="cs-CZ" u="sng" dirty="0" err="1">
                <a:hlinkClick r:id="rId4"/>
              </a:rPr>
              <a:t>Corruption</a:t>
            </a:r>
            <a:r>
              <a:rPr lang="cs-CZ" u="sng" dirty="0">
                <a:hlinkClick r:id="rId4"/>
              </a:rPr>
              <a:t> Reporting Project (OCCRP)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Guardian</a:t>
            </a:r>
            <a:r>
              <a:rPr lang="cs-CZ" dirty="0"/>
              <a:t>, and </a:t>
            </a:r>
            <a:r>
              <a:rPr lang="cs-CZ" dirty="0" err="1"/>
              <a:t>other</a:t>
            </a:r>
            <a:r>
              <a:rPr lang="cs-CZ" dirty="0"/>
              <a:t> media </a:t>
            </a:r>
            <a:r>
              <a:rPr lang="cs-CZ" dirty="0" err="1"/>
              <a:t>partners</a:t>
            </a:r>
            <a:r>
              <a:rPr lang="cs-CZ" dirty="0"/>
              <a:t>.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details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16,000 </a:t>
            </a:r>
            <a:r>
              <a:rPr lang="cs-CZ" dirty="0" err="1"/>
              <a:t>transactions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beneficiaries</a:t>
            </a:r>
            <a:r>
              <a:rPr lang="cs-CZ" dirty="0"/>
              <a:t>, bank </a:t>
            </a:r>
            <a:r>
              <a:rPr lang="cs-CZ" dirty="0" err="1"/>
              <a:t>payment</a:t>
            </a:r>
            <a:r>
              <a:rPr lang="cs-CZ" dirty="0"/>
              <a:t> </a:t>
            </a:r>
            <a:r>
              <a:rPr lang="cs-CZ" dirty="0" err="1"/>
              <a:t>details</a:t>
            </a:r>
            <a:r>
              <a:rPr lang="cs-CZ" dirty="0"/>
              <a:t>, and </a:t>
            </a:r>
            <a:r>
              <a:rPr lang="cs-CZ" dirty="0" err="1"/>
              <a:t>amounts</a:t>
            </a:r>
            <a:r>
              <a:rPr lang="cs-CZ" dirty="0"/>
              <a:t> in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currencies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 err="1"/>
              <a:t>Who</a:t>
            </a:r>
            <a:r>
              <a:rPr lang="cs-CZ" b="1" dirty="0"/>
              <a:t> </a:t>
            </a:r>
            <a:r>
              <a:rPr lang="cs-CZ" b="1" dirty="0" err="1"/>
              <a:t>benefited</a:t>
            </a:r>
            <a:r>
              <a:rPr lang="cs-CZ" b="1" dirty="0"/>
              <a:t>?</a:t>
            </a:r>
          </a:p>
          <a:p>
            <a:r>
              <a:rPr lang="cs-CZ" dirty="0" err="1"/>
              <a:t>Several</a:t>
            </a:r>
            <a:r>
              <a:rPr lang="cs-CZ" dirty="0"/>
              <a:t> prominent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politicians</a:t>
            </a:r>
            <a:r>
              <a:rPr lang="cs-CZ" dirty="0"/>
              <a:t>. </a:t>
            </a: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Azerbaijani</a:t>
            </a:r>
            <a:r>
              <a:rPr lang="cs-CZ" b="1" dirty="0"/>
              <a:t> </a:t>
            </a:r>
            <a:r>
              <a:rPr lang="cs-CZ" b="1" dirty="0" err="1"/>
              <a:t>laundromat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Sem umístěte své logo.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Azerbaijani</a:t>
            </a:r>
            <a:r>
              <a:rPr lang="cs-CZ" b="1" dirty="0"/>
              <a:t> </a:t>
            </a:r>
            <a:r>
              <a:rPr lang="cs-CZ" b="1" dirty="0" err="1"/>
              <a:t>laundromat</a:t>
            </a:r>
            <a:r>
              <a:rPr lang="cs-CZ" dirty="0"/>
              <a:t> 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Sem umístěte své logo.</a:t>
            </a:r>
          </a:p>
        </p:txBody>
      </p:sp>
      <p:pic>
        <p:nvPicPr>
          <p:cNvPr id="5" name="Zástupný symbol pro obsah 4" descr="Azerbaijani Laundromat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3525"/>
            <a:ext cx="8229600" cy="5207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05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350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we’ve</a:t>
            </a:r>
            <a:r>
              <a:rPr lang="cs-CZ" dirty="0"/>
              <a:t> </a:t>
            </a:r>
            <a:r>
              <a:rPr lang="cs-CZ" dirty="0" err="1"/>
              <a:t>named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b="1" dirty="0" err="1"/>
              <a:t>Troika</a:t>
            </a:r>
            <a:r>
              <a:rPr lang="cs-CZ" b="1" dirty="0"/>
              <a:t> </a:t>
            </a:r>
            <a:r>
              <a:rPr lang="cs-CZ" b="1" dirty="0" err="1"/>
              <a:t>Laundromat</a:t>
            </a:r>
            <a:r>
              <a:rPr lang="cs-CZ" dirty="0"/>
              <a:t> </a:t>
            </a:r>
            <a:r>
              <a:rPr lang="cs-CZ" dirty="0" err="1"/>
              <a:t>was</a:t>
            </a:r>
            <a:r>
              <a:rPr lang="cs-CZ" dirty="0"/>
              <a:t> to 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/>
              <a:t>billions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dollars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Russia</a:t>
            </a:r>
            <a:r>
              <a:rPr lang="cs-CZ" dirty="0"/>
              <a:t>.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much more </a:t>
            </a:r>
            <a:r>
              <a:rPr lang="cs-CZ" dirty="0" err="1"/>
              <a:t>than</a:t>
            </a:r>
            <a:r>
              <a:rPr lang="cs-CZ" dirty="0"/>
              <a:t> a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Laundromat</a:t>
            </a:r>
            <a:r>
              <a:rPr lang="cs-CZ" dirty="0"/>
              <a:t> </a:t>
            </a:r>
            <a:r>
              <a:rPr lang="cs-CZ" dirty="0" err="1"/>
              <a:t>allowed</a:t>
            </a: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oligarchs</a:t>
            </a:r>
            <a:r>
              <a:rPr lang="cs-CZ" dirty="0"/>
              <a:t> and </a:t>
            </a:r>
            <a:r>
              <a:rPr lang="cs-CZ" dirty="0" err="1"/>
              <a:t>politicians</a:t>
            </a:r>
            <a:r>
              <a:rPr lang="cs-CZ" dirty="0"/>
              <a:t> to </a:t>
            </a:r>
            <a:r>
              <a:rPr lang="cs-CZ" dirty="0" err="1"/>
              <a:t>secretly</a:t>
            </a:r>
            <a:r>
              <a:rPr lang="cs-CZ" dirty="0"/>
              <a:t> </a:t>
            </a:r>
            <a:r>
              <a:rPr lang="cs-CZ" dirty="0" err="1"/>
              <a:t>acquire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 in </a:t>
            </a:r>
            <a:r>
              <a:rPr lang="cs-CZ" dirty="0" err="1"/>
              <a:t>state-owned</a:t>
            </a:r>
            <a:r>
              <a:rPr lang="cs-CZ" dirty="0"/>
              <a:t> </a:t>
            </a:r>
            <a:r>
              <a:rPr lang="cs-CZ" dirty="0" err="1"/>
              <a:t>companies</a:t>
            </a:r>
            <a:r>
              <a:rPr lang="cs-CZ" dirty="0"/>
              <a:t>,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estate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in </a:t>
            </a:r>
            <a:r>
              <a:rPr lang="cs-CZ" dirty="0" err="1"/>
              <a:t>Russia</a:t>
            </a:r>
            <a:r>
              <a:rPr lang="cs-CZ" dirty="0"/>
              <a:t> and </a:t>
            </a:r>
            <a:r>
              <a:rPr lang="cs-CZ" dirty="0" err="1"/>
              <a:t>abroad</a:t>
            </a:r>
            <a:r>
              <a:rPr lang="cs-CZ" dirty="0"/>
              <a:t>, to </a:t>
            </a:r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luxury</a:t>
            </a:r>
            <a:r>
              <a:rPr lang="cs-CZ" dirty="0"/>
              <a:t> </a:t>
            </a:r>
            <a:r>
              <a:rPr lang="cs-CZ" dirty="0" err="1"/>
              <a:t>yachts</a:t>
            </a:r>
            <a:r>
              <a:rPr lang="cs-CZ" dirty="0"/>
              <a:t>, to </a:t>
            </a:r>
            <a:r>
              <a:rPr lang="cs-CZ" dirty="0" err="1"/>
              <a:t>hire</a:t>
            </a:r>
            <a:r>
              <a:rPr lang="cs-CZ" dirty="0"/>
              <a:t> music </a:t>
            </a:r>
            <a:r>
              <a:rPr lang="cs-CZ" dirty="0" err="1"/>
              <a:t>superstars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,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bills</a:t>
            </a:r>
            <a:r>
              <a:rPr lang="cs-CZ" dirty="0"/>
              <a:t>, and much more.</a:t>
            </a:r>
          </a:p>
          <a:p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Troika</a:t>
            </a:r>
            <a:r>
              <a:rPr lang="cs-CZ" dirty="0"/>
              <a:t> </a:t>
            </a:r>
            <a:r>
              <a:rPr lang="cs-CZ" dirty="0" err="1"/>
              <a:t>Laundromat</a:t>
            </a:r>
            <a:r>
              <a:rPr lang="cs-CZ" dirty="0"/>
              <a:t> 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457200" y="6525344"/>
            <a:ext cx="1018456" cy="142156"/>
          </a:xfrm>
        </p:spPr>
        <p:txBody>
          <a:bodyPr/>
          <a:lstStyle/>
          <a:p>
            <a:r>
              <a:rPr lang="cs-CZ" dirty="0"/>
              <a:t>Sem umístěte své logo.</a:t>
            </a:r>
          </a:p>
        </p:txBody>
      </p:sp>
    </p:spTree>
    <p:extLst>
      <p:ext uri="{BB962C8B-B14F-4D97-AF65-F5344CB8AC3E}">
        <p14:creationId xmlns:p14="http://schemas.microsoft.com/office/powerpoint/2010/main" val="336202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cs-CZ" sz="4200" u="none" kern="1200" dirty="0" err="1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Troika</a:t>
            </a:r>
            <a:r>
              <a:rPr kumimoji="0" lang="cs-CZ" sz="4200" u="none" kern="120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cs-CZ" sz="4200" u="none" kern="1200" dirty="0" err="1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Laundromat</a:t>
            </a:r>
            <a:r>
              <a:rPr kumimoji="0" lang="cs-CZ" sz="4200" u="none" kern="1200" dirty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(OCCRP)</a:t>
            </a:r>
            <a:endParaRPr lang="cs-CZ" u="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Sem umístěte své logo.</a:t>
            </a:r>
          </a:p>
        </p:txBody>
      </p:sp>
      <p:pic>
        <p:nvPicPr>
          <p:cNvPr id="5" name="Zástupný symbol pro obsah 4" descr="Companies - Troika Laundromat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7830"/>
            <a:ext cx="8229600" cy="4979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132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A09BE7-D810-492C-8EF3-4D03EDD68C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týkající se plánu prodeje</Template>
  <TotalTime>0</TotalTime>
  <Words>561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Verdana</vt:lpstr>
      <vt:lpstr>Wingdings 2</vt:lpstr>
      <vt:lpstr>Talent</vt:lpstr>
      <vt:lpstr>Asset Recovery – What Civil Society can do</vt:lpstr>
      <vt:lpstr>Asset recovery – civil society </vt:lpstr>
      <vt:lpstr>Asset recovery – civil society  </vt:lpstr>
      <vt:lpstr>Rich, Enablers, Banks, Regulators</vt:lpstr>
      <vt:lpstr>Azerbaijani laundromat </vt:lpstr>
      <vt:lpstr>Azerbaijani laundromat</vt:lpstr>
      <vt:lpstr>Azerbaijani laundromat </vt:lpstr>
      <vt:lpstr>Troika Laundromat </vt:lpstr>
      <vt:lpstr>Troika Laundromat (OCCRP)</vt:lpstr>
      <vt:lpstr>Thank you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2020-11-23T13:04:46Z</dcterms:created>
  <dcterms:modified xsi:type="dcterms:W3CDTF">2020-11-23T13:43:27Z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