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6"/>
  </p:notesMasterIdLst>
  <p:handoutMasterIdLst>
    <p:handoutMasterId r:id="rId7"/>
  </p:handoutMasterIdLst>
  <p:sldIdLst>
    <p:sldId id="297" r:id="rId2"/>
    <p:sldId id="313" r:id="rId3"/>
    <p:sldId id="295" r:id="rId4"/>
    <p:sldId id="310" r:id="rId5"/>
  </p:sldIdLst>
  <p:sldSz cx="12192000" cy="6858000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SOVICI Roxana (ENV)" initials="AT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00"/>
    <a:srgbClr val="2D5EC1"/>
    <a:srgbClr val="3166CF"/>
    <a:srgbClr val="0F5494"/>
    <a:srgbClr val="FFD624"/>
    <a:srgbClr val="3E6FD2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1" autoAdjust="0"/>
    <p:restoredTop sz="78144" autoAdjust="0"/>
  </p:normalViewPr>
  <p:slideViewPr>
    <p:cSldViewPr>
      <p:cViewPr varScale="1">
        <p:scale>
          <a:sx n="45" d="100"/>
          <a:sy n="45" d="100"/>
        </p:scale>
        <p:origin x="1388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3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664" y="91"/>
      </p:cViewPr>
      <p:guideLst>
        <p:guide orient="horz" pos="3127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rohsse\AppData\Local\Microsoft\Windows\INetCache\Content.Outlook\1HR2I0QM\DG%20ENV%20Open%20Infringements%20per%20MS%20-%20April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pPr>
            <a:r>
              <a:rPr lang="en-US" sz="1800" b="1">
                <a:solidFill>
                  <a:srgbClr val="0000FF"/>
                </a:solidFill>
              </a:rPr>
              <a:t>DG ENV Open infringements per Member State  - April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FF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solidFill>
                <a:srgbClr val="FF00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00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[1]Sheet1!$D$4:$D$31</c:f>
              <c:strCache>
                <c:ptCount val="28"/>
                <c:pt idx="0">
                  <c:v>EE</c:v>
                </c:pt>
                <c:pt idx="1">
                  <c:v>LU</c:v>
                </c:pt>
                <c:pt idx="2">
                  <c:v>DK</c:v>
                </c:pt>
                <c:pt idx="3">
                  <c:v>NL</c:v>
                </c:pt>
                <c:pt idx="4">
                  <c:v>BE</c:v>
                </c:pt>
                <c:pt idx="5">
                  <c:v>FI</c:v>
                </c:pt>
                <c:pt idx="6">
                  <c:v>LT</c:v>
                </c:pt>
                <c:pt idx="7">
                  <c:v>HU</c:v>
                </c:pt>
                <c:pt idx="8">
                  <c:v>LV</c:v>
                </c:pt>
                <c:pt idx="9">
                  <c:v>CY</c:v>
                </c:pt>
                <c:pt idx="10">
                  <c:v>MT</c:v>
                </c:pt>
                <c:pt idx="11">
                  <c:v>SE</c:v>
                </c:pt>
                <c:pt idx="12">
                  <c:v>HR</c:v>
                </c:pt>
                <c:pt idx="13">
                  <c:v>AT</c:v>
                </c:pt>
                <c:pt idx="14">
                  <c:v>DE</c:v>
                </c:pt>
                <c:pt idx="15">
                  <c:v>CZ</c:v>
                </c:pt>
                <c:pt idx="16">
                  <c:v>SK</c:v>
                </c:pt>
                <c:pt idx="17">
                  <c:v>IE</c:v>
                </c:pt>
                <c:pt idx="18">
                  <c:v>SI</c:v>
                </c:pt>
                <c:pt idx="19">
                  <c:v>BG</c:v>
                </c:pt>
                <c:pt idx="20">
                  <c:v>IT</c:v>
                </c:pt>
                <c:pt idx="21">
                  <c:v>PT</c:v>
                </c:pt>
                <c:pt idx="22">
                  <c:v>RO</c:v>
                </c:pt>
                <c:pt idx="23">
                  <c:v>FR</c:v>
                </c:pt>
                <c:pt idx="24">
                  <c:v>PL</c:v>
                </c:pt>
                <c:pt idx="25">
                  <c:v>EL</c:v>
                </c:pt>
                <c:pt idx="26">
                  <c:v>ES</c:v>
                </c:pt>
                <c:pt idx="27">
                  <c:v>UK</c:v>
                </c:pt>
              </c:strCache>
            </c:strRef>
          </c:cat>
          <c:val>
            <c:numRef>
              <c:f>[1]Sheet1!$E$4:$E$31</c:f>
              <c:numCache>
                <c:formatCode>General</c:formatCode>
                <c:ptCount val="28"/>
                <c:pt idx="0">
                  <c:v>2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6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8</c:v>
                </c:pt>
                <c:pt idx="9">
                  <c:v>9</c:v>
                </c:pt>
                <c:pt idx="10">
                  <c:v>9</c:v>
                </c:pt>
                <c:pt idx="11">
                  <c:v>9</c:v>
                </c:pt>
                <c:pt idx="12">
                  <c:v>10</c:v>
                </c:pt>
                <c:pt idx="13">
                  <c:v>11</c:v>
                </c:pt>
                <c:pt idx="14">
                  <c:v>11</c:v>
                </c:pt>
                <c:pt idx="15">
                  <c:v>13</c:v>
                </c:pt>
                <c:pt idx="16">
                  <c:v>13</c:v>
                </c:pt>
                <c:pt idx="17">
                  <c:v>14</c:v>
                </c:pt>
                <c:pt idx="18">
                  <c:v>14</c:v>
                </c:pt>
                <c:pt idx="19">
                  <c:v>15</c:v>
                </c:pt>
                <c:pt idx="20">
                  <c:v>16</c:v>
                </c:pt>
                <c:pt idx="21">
                  <c:v>16</c:v>
                </c:pt>
                <c:pt idx="22">
                  <c:v>16</c:v>
                </c:pt>
                <c:pt idx="23">
                  <c:v>17</c:v>
                </c:pt>
                <c:pt idx="24">
                  <c:v>17</c:v>
                </c:pt>
                <c:pt idx="25">
                  <c:v>24</c:v>
                </c:pt>
                <c:pt idx="26">
                  <c:v>26</c:v>
                </c:pt>
                <c:pt idx="27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FF-405B-8988-DDD85ECC6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8049120"/>
        <c:axId val="618049448"/>
      </c:barChart>
      <c:catAx>
        <c:axId val="618049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049448"/>
        <c:crosses val="autoZero"/>
        <c:auto val="1"/>
        <c:lblAlgn val="ctr"/>
        <c:lblOffset val="100"/>
        <c:noMultiLvlLbl val="0"/>
      </c:catAx>
      <c:valAx>
        <c:axId val="618049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049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354952" cy="773101"/>
          </a:xfrm>
          <a:prstGeom prst="rect">
            <a:avLst/>
          </a:prstGeom>
        </p:spPr>
      </p:pic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238" y="744538"/>
            <a:ext cx="6615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1" y="4714875"/>
            <a:ext cx="548704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D21B7-B314-438C-91E9-7FF9087DC07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82128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98375-5C84-4176-84A5-B6A3E0825F0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3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7C7773-6390-40B5-8F3A-46FD9E5B709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467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989013"/>
          </a:xfrm>
          <a:prstGeom prst="rect">
            <a:avLst/>
          </a:prstGeom>
          <a:solidFill>
            <a:srgbClr val="97BF0D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951" y="6457950"/>
            <a:ext cx="814916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918" y="306388"/>
            <a:ext cx="2161116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556273"/>
            <a:ext cx="10972800" cy="9366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2636913"/>
            <a:ext cx="109728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97BF0D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2"/>
            <a:endParaRPr lang="en-US" noProof="0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092825"/>
            <a:ext cx="2844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71433" y="5445125"/>
            <a:ext cx="3860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0928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76ACD-BA37-4BE8-B442-9CBFA1E7E9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8372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9352" y="6145213"/>
            <a:ext cx="2990849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980729"/>
            <a:ext cx="109728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769351" y="116632"/>
            <a:ext cx="28448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37126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23392" y="6297439"/>
            <a:ext cx="28448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2276872"/>
            <a:ext cx="109728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7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9352" y="6145213"/>
            <a:ext cx="2990849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818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88F9B-71EE-4D5C-B44E-012EF44E925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56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CDD1B-50E0-44E8-82B7-F85F69F6D40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354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8177A-0CE3-43B6-B11B-ED2E8AEAD8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50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55DDF-6655-40F2-8D9E-CA15739A7EC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7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EBFC62-E3CF-4012-8A8B-ABF1C18EA02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30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00BF-55FD-4017-8F82-94A8DE4F575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17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47253-C9BC-4251-8AE3-8910CE9253F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14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8D21B7-B314-438C-91E9-7FF9087DC07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43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752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reland/news/key-eu-policy-areas/environment_en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EU Environmental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92898"/>
            <a:ext cx="10972800" cy="3528491"/>
          </a:xfrm>
        </p:spPr>
        <p:txBody>
          <a:bodyPr>
            <a:normAutofit fontScale="40000" lnSpcReduction="20000"/>
          </a:bodyPr>
          <a:lstStyle/>
          <a:p>
            <a:pPr indent="0">
              <a:buNone/>
            </a:pPr>
            <a:endParaRPr lang="en-GB" dirty="0"/>
          </a:p>
          <a:p>
            <a:pPr indent="0">
              <a:buNone/>
            </a:pPr>
            <a:endParaRPr lang="en-GB" dirty="0"/>
          </a:p>
          <a:p>
            <a:pPr indent="0" algn="ctr">
              <a:buNone/>
            </a:pPr>
            <a:r>
              <a:rPr lang="en-GB" sz="6300" b="1" i="1" dirty="0">
                <a:solidFill>
                  <a:srgbClr val="FF5050"/>
                </a:solidFill>
              </a:rPr>
              <a:t>Irish Implementation Challenges – a view from Brussels</a:t>
            </a:r>
            <a:br>
              <a:rPr lang="en-GB" sz="6300" b="1" i="1" dirty="0">
                <a:solidFill>
                  <a:srgbClr val="FF5050"/>
                </a:solidFill>
              </a:rPr>
            </a:br>
            <a:br>
              <a:rPr lang="en-GB" sz="3900" b="1" i="1" dirty="0">
                <a:solidFill>
                  <a:srgbClr val="FF5050"/>
                </a:solidFill>
              </a:rPr>
            </a:br>
            <a:endParaRPr lang="en-GB" sz="3900" b="1" i="1" dirty="0">
              <a:solidFill>
                <a:srgbClr val="FF5050"/>
              </a:solidFill>
            </a:endParaRPr>
          </a:p>
          <a:p>
            <a:pPr indent="0" algn="ctr">
              <a:buNone/>
            </a:pPr>
            <a:r>
              <a:rPr lang="en-GB" sz="3900" b="1" i="1" dirty="0">
                <a:solidFill>
                  <a:srgbClr val="FF5050"/>
                </a:solidFill>
              </a:rPr>
              <a:t>University College Cork </a:t>
            </a:r>
          </a:p>
          <a:p>
            <a:pPr indent="0" algn="ctr">
              <a:buNone/>
            </a:pPr>
            <a:r>
              <a:rPr lang="en-GB" sz="3900" b="1" i="1" dirty="0">
                <a:solidFill>
                  <a:srgbClr val="FF5050"/>
                </a:solidFill>
              </a:rPr>
              <a:t>Centre for Law and the Environment</a:t>
            </a:r>
          </a:p>
          <a:p>
            <a:pPr indent="0" algn="ctr">
              <a:buNone/>
            </a:pPr>
            <a:r>
              <a:rPr lang="en-GB" sz="3900" b="1" i="1" dirty="0">
                <a:solidFill>
                  <a:srgbClr val="FF5050"/>
                </a:solidFill>
              </a:rPr>
              <a:t>13 October 2021</a:t>
            </a:r>
          </a:p>
          <a:p>
            <a:pPr indent="0">
              <a:buNone/>
            </a:pPr>
            <a:endParaRPr lang="en-GB" dirty="0">
              <a:solidFill>
                <a:srgbClr val="FF6600"/>
              </a:solidFill>
            </a:endParaRPr>
          </a:p>
          <a:p>
            <a:pPr indent="0">
              <a:buNone/>
            </a:pPr>
            <a:endParaRPr lang="en-GB" dirty="0"/>
          </a:p>
          <a:p>
            <a:pPr indent="0">
              <a:buNone/>
            </a:pPr>
            <a:endParaRPr lang="en-GB" dirty="0"/>
          </a:p>
          <a:p>
            <a:pPr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IE" sz="5000" b="1" dirty="0">
                <a:solidFill>
                  <a:schemeClr val="accent6">
                    <a:lumMod val="75000"/>
                  </a:schemeClr>
                </a:solidFill>
              </a:rPr>
              <a:t>Sibylle Grohs</a:t>
            </a:r>
            <a:endParaRPr lang="en-GB" sz="5000" dirty="0">
              <a:solidFill>
                <a:schemeClr val="accent6">
                  <a:lumMod val="75000"/>
                </a:schemeClr>
              </a:solidFill>
            </a:endParaRPr>
          </a:p>
          <a:p>
            <a:pPr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5000" b="1" dirty="0">
                <a:solidFill>
                  <a:schemeClr val="accent6">
                    <a:lumMod val="75000"/>
                  </a:schemeClr>
                </a:solidFill>
              </a:rPr>
              <a:t>European Commission</a:t>
            </a:r>
            <a:r>
              <a:rPr lang="en-GB" sz="5000" dirty="0">
                <a:solidFill>
                  <a:schemeClr val="accent6">
                    <a:lumMod val="75000"/>
                  </a:schemeClr>
                </a:solidFill>
              </a:rPr>
              <a:t>, DG Environment</a:t>
            </a:r>
          </a:p>
          <a:p>
            <a:pPr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61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364192"/>
              </p:ext>
            </p:extLst>
          </p:nvPr>
        </p:nvGraphicFramePr>
        <p:xfrm>
          <a:off x="1765300" y="283633"/>
          <a:ext cx="8661400" cy="629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828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400" b="1" i="1" dirty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Communication – EU Law: Better Results Through Better Application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Case C-427/17 – Commission v. Ireland – Urban waste water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Case C-752/18 – Deutsche </a:t>
            </a:r>
            <a:r>
              <a:rPr lang="en-GB" sz="3500" b="1" i="1" dirty="0" err="1">
                <a:solidFill>
                  <a:schemeClr val="accent6">
                    <a:lumMod val="75000"/>
                  </a:schemeClr>
                </a:solidFill>
              </a:rPr>
              <a:t>Umwelthilfe</a:t>
            </a: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 (Bavaria)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Case C-418/04 – Birds Case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Case C-444/21 – Habitats Case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Communication – Actions to Improve Environmental Compliance and Governance - COM/2018/010 Final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Case C-535/18 – </a:t>
            </a:r>
            <a:r>
              <a:rPr lang="en-GB" sz="3500" b="1" i="1" dirty="0" err="1">
                <a:solidFill>
                  <a:schemeClr val="accent6">
                    <a:lumMod val="75000"/>
                  </a:schemeClr>
                </a:solidFill>
              </a:rPr>
              <a:t>Nordrhein</a:t>
            </a: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3500" b="1" i="1" dirty="0" err="1">
                <a:solidFill>
                  <a:schemeClr val="accent6">
                    <a:lumMod val="75000"/>
                  </a:schemeClr>
                </a:solidFill>
              </a:rPr>
              <a:t>Westfalen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790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ctr">
              <a:buNone/>
            </a:pPr>
            <a:endParaRPr lang="en-GB" sz="44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indent="0" algn="ctr">
              <a:buNone/>
            </a:pPr>
            <a:r>
              <a:rPr lang="en-GB" sz="4400" b="1" i="1" dirty="0">
                <a:hlinkClick r:id="rId2"/>
              </a:rPr>
              <a:t>https://ec.europa.eu/ireland/news/key-eu-policy-areas/environment_en</a:t>
            </a:r>
            <a:r>
              <a:rPr lang="en-GB" sz="4400" b="1" i="1" dirty="0"/>
              <a:t>.</a:t>
            </a:r>
          </a:p>
          <a:p>
            <a:pPr indent="0" algn="ctr">
              <a:buNone/>
            </a:pPr>
            <a:endParaRPr lang="en-GB" sz="4400" b="1" i="1" dirty="0"/>
          </a:p>
        </p:txBody>
      </p:sp>
    </p:spTree>
    <p:extLst>
      <p:ext uri="{BB962C8B-B14F-4D97-AF65-F5344CB8AC3E}">
        <p14:creationId xmlns:p14="http://schemas.microsoft.com/office/powerpoint/2010/main" val="503268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9458</TotalTime>
  <Words>119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EU Environmental Law</vt:lpstr>
      <vt:lpstr>PowerPoint Presentation</vt:lpstr>
      <vt:lpstr>References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SPEIGHT Paul (ENV)</dc:creator>
  <cp:lastModifiedBy>Ryall, Aine</cp:lastModifiedBy>
  <cp:revision>180</cp:revision>
  <cp:lastPrinted>2019-09-12T16:19:20Z</cp:lastPrinted>
  <dcterms:created xsi:type="dcterms:W3CDTF">2019-05-20T14:05:37Z</dcterms:created>
  <dcterms:modified xsi:type="dcterms:W3CDTF">2021-11-11T15:14:15Z</dcterms:modified>
</cp:coreProperties>
</file>