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6" r:id="rId1"/>
  </p:sldMasterIdLst>
  <p:notesMasterIdLst>
    <p:notesMasterId r:id="rId29"/>
  </p:notesMasterIdLst>
  <p:sldIdLst>
    <p:sldId id="378" r:id="rId2"/>
    <p:sldId id="434" r:id="rId3"/>
    <p:sldId id="446" r:id="rId4"/>
    <p:sldId id="447" r:id="rId5"/>
    <p:sldId id="448" r:id="rId6"/>
    <p:sldId id="445" r:id="rId7"/>
    <p:sldId id="379" r:id="rId8"/>
    <p:sldId id="441" r:id="rId9"/>
    <p:sldId id="442" r:id="rId10"/>
    <p:sldId id="380" r:id="rId11"/>
    <p:sldId id="435" r:id="rId12"/>
    <p:sldId id="385" r:id="rId13"/>
    <p:sldId id="386" r:id="rId14"/>
    <p:sldId id="388" r:id="rId15"/>
    <p:sldId id="438" r:id="rId16"/>
    <p:sldId id="437" r:id="rId17"/>
    <p:sldId id="394" r:id="rId18"/>
    <p:sldId id="396" r:id="rId19"/>
    <p:sldId id="397" r:id="rId20"/>
    <p:sldId id="444" r:id="rId21"/>
    <p:sldId id="356" r:id="rId22"/>
    <p:sldId id="443" r:id="rId23"/>
    <p:sldId id="330" r:id="rId24"/>
    <p:sldId id="332" r:id="rId25"/>
    <p:sldId id="331" r:id="rId26"/>
    <p:sldId id="334" r:id="rId27"/>
    <p:sldId id="337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86">
          <p15:clr>
            <a:srgbClr val="000000"/>
          </p15:clr>
        </p15:guide>
        <p15:guide id="2" pos="498">
          <p15:clr>
            <a:srgbClr val="000000"/>
          </p15:clr>
        </p15:guide>
        <p15:guide id="3" orient="horz" pos="1790">
          <p15:clr>
            <a:srgbClr val="A4A3A4"/>
          </p15:clr>
        </p15:guide>
        <p15:guide id="4" pos="1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0A1BA2-72CA-4597-9AED-0832D2EBFD2E}">
  <a:tblStyle styleId="{8C0A1BA2-72CA-4597-9AED-0832D2EBFD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89" d="100"/>
          <a:sy n="89" d="100"/>
        </p:scale>
        <p:origin x="-1256" y="-96"/>
      </p:cViewPr>
      <p:guideLst>
        <p:guide orient="horz" pos="2286"/>
        <p:guide orient="horz" pos="1790"/>
        <p:guide pos="498"/>
        <p:guide pos="15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arkledwidge:Desktop:STOP-HF:Eoin%20Excel%20Files%20for%20STOP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8659793814433"/>
          <c:y val="0.0631229491875021"/>
          <c:w val="0.737753363942468"/>
          <c:h val="0.7342195668651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'Stacked barplot'!$A$11</c:f>
              <c:strCache>
                <c:ptCount val="1"/>
                <c:pt idx="0">
                  <c:v>HF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'Stacked barplot'!$B$8:$E$10</c:f>
              <c:multiLvlStrCache>
                <c:ptCount val="4"/>
                <c:lvl>
                  <c:pt idx="0">
                    <c:v>677</c:v>
                  </c:pt>
                  <c:pt idx="1">
                    <c:v>697</c:v>
                  </c:pt>
                  <c:pt idx="2">
                    <c:v>235</c:v>
                  </c:pt>
                  <c:pt idx="3">
                    <c:v>263</c:v>
                  </c:pt>
                </c:lvl>
                <c:lvl>
                  <c:pt idx="0">
                    <c:v>Control</c:v>
                  </c:pt>
                  <c:pt idx="1">
                    <c:v>Intervention</c:v>
                  </c:pt>
                  <c:pt idx="2">
                    <c:v>Control</c:v>
                  </c:pt>
                  <c:pt idx="3">
                    <c:v>Intervention</c:v>
                  </c:pt>
                </c:lvl>
                <c:lvl>
                  <c:pt idx="0">
                    <c:v>All patients</c:v>
                  </c:pt>
                  <c:pt idx="2">
                    <c:v>BNP &gt;= 50</c:v>
                  </c:pt>
                </c:lvl>
              </c:multiLvlStrCache>
            </c:multiLvlStrRef>
          </c:cat>
          <c:val>
            <c:numRef>
              <c:f>'Stacked barplot'!$B$11:$E$11</c:f>
              <c:numCache>
                <c:formatCode>0.0%</c:formatCode>
                <c:ptCount val="4"/>
                <c:pt idx="0">
                  <c:v>0.0206794682422452</c:v>
                </c:pt>
                <c:pt idx="1">
                  <c:v>0.0100430416068867</c:v>
                </c:pt>
                <c:pt idx="2">
                  <c:v>0.051063829787234</c:v>
                </c:pt>
                <c:pt idx="3">
                  <c:v>0.0190114068441065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5E-8E4A-8115-6809E2EC4ED8}"/>
            </c:ext>
          </c:extLst>
        </c:ser>
        <c:ser>
          <c:idx val="1"/>
          <c:order val="1"/>
          <c:tx>
            <c:strRef>
              <c:f>'Stacked barplot'!$A$12</c:f>
              <c:strCache>
                <c:ptCount val="1"/>
                <c:pt idx="0">
                  <c:v>LVSD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'Stacked barplot'!$B$8:$E$10</c:f>
              <c:multiLvlStrCache>
                <c:ptCount val="4"/>
                <c:lvl>
                  <c:pt idx="0">
                    <c:v>677</c:v>
                  </c:pt>
                  <c:pt idx="1">
                    <c:v>697</c:v>
                  </c:pt>
                  <c:pt idx="2">
                    <c:v>235</c:v>
                  </c:pt>
                  <c:pt idx="3">
                    <c:v>263</c:v>
                  </c:pt>
                </c:lvl>
                <c:lvl>
                  <c:pt idx="0">
                    <c:v>Control</c:v>
                  </c:pt>
                  <c:pt idx="1">
                    <c:v>Intervention</c:v>
                  </c:pt>
                  <c:pt idx="2">
                    <c:v>Control</c:v>
                  </c:pt>
                  <c:pt idx="3">
                    <c:v>Intervention</c:v>
                  </c:pt>
                </c:lvl>
                <c:lvl>
                  <c:pt idx="0">
                    <c:v>All patients</c:v>
                  </c:pt>
                  <c:pt idx="2">
                    <c:v>BNP &gt;= 50</c:v>
                  </c:pt>
                </c:lvl>
              </c:multiLvlStrCache>
            </c:multiLvlStrRef>
          </c:cat>
          <c:val>
            <c:numRef>
              <c:f>'Stacked barplot'!$B$12:$E$12</c:f>
              <c:numCache>
                <c:formatCode>0.0%</c:formatCode>
                <c:ptCount val="4"/>
                <c:pt idx="0">
                  <c:v>0.0280649926144756</c:v>
                </c:pt>
                <c:pt idx="1">
                  <c:v>0.0229555236728838</c:v>
                </c:pt>
                <c:pt idx="2">
                  <c:v>0.0723404255319149</c:v>
                </c:pt>
                <c:pt idx="3">
                  <c:v>0.0456273764258555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5E-8E4A-8115-6809E2EC4ED8}"/>
            </c:ext>
          </c:extLst>
        </c:ser>
        <c:ser>
          <c:idx val="2"/>
          <c:order val="2"/>
          <c:tx>
            <c:strRef>
              <c:f>'Stacked barplot'!$A$13</c:f>
              <c:strCache>
                <c:ptCount val="1"/>
                <c:pt idx="0">
                  <c:v>LVDD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'Stacked barplot'!$B$8:$E$10</c:f>
              <c:multiLvlStrCache>
                <c:ptCount val="4"/>
                <c:lvl>
                  <c:pt idx="0">
                    <c:v>677</c:v>
                  </c:pt>
                  <c:pt idx="1">
                    <c:v>697</c:v>
                  </c:pt>
                  <c:pt idx="2">
                    <c:v>235</c:v>
                  </c:pt>
                  <c:pt idx="3">
                    <c:v>263</c:v>
                  </c:pt>
                </c:lvl>
                <c:lvl>
                  <c:pt idx="0">
                    <c:v>Control</c:v>
                  </c:pt>
                  <c:pt idx="1">
                    <c:v>Intervention</c:v>
                  </c:pt>
                  <c:pt idx="2">
                    <c:v>Control</c:v>
                  </c:pt>
                  <c:pt idx="3">
                    <c:v>Intervention</c:v>
                  </c:pt>
                </c:lvl>
                <c:lvl>
                  <c:pt idx="0">
                    <c:v>All patients</c:v>
                  </c:pt>
                  <c:pt idx="2">
                    <c:v>BNP &gt;= 50</c:v>
                  </c:pt>
                </c:lvl>
              </c:multiLvlStrCache>
            </c:multiLvlStrRef>
          </c:cat>
          <c:val>
            <c:numRef>
              <c:f>'Stacked barplot'!$B$13:$E$13</c:f>
              <c:numCache>
                <c:formatCode>0.0%</c:formatCode>
                <c:ptCount val="4"/>
                <c:pt idx="0">
                  <c:v>0.0384047267355982</c:v>
                </c:pt>
                <c:pt idx="1">
                  <c:v>0.0200860832137733</c:v>
                </c:pt>
                <c:pt idx="2">
                  <c:v>0.0638297872340425</c:v>
                </c:pt>
                <c:pt idx="3">
                  <c:v>0.0304182509505703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5E-8E4A-8115-6809E2EC4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32857688"/>
        <c:axId val="-2113272440"/>
      </c:barChart>
      <c:catAx>
        <c:axId val="2132857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113272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3272440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32857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681054669139"/>
          <c:y val="0.0332228529573338"/>
          <c:w val="0.125700376240247"/>
          <c:h val="0.1726111314429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6898292527438"/>
          <c:y val="0.0374639769452449"/>
          <c:w val="0.588990779731062"/>
          <c:h val="0.8583670441846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Arrhythmia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Sheet1!$D$2:$E$2</c:f>
              <c:strCache>
                <c:ptCount val="2"/>
                <c:pt idx="0">
                  <c:v>Control</c:v>
                </c:pt>
                <c:pt idx="1">
                  <c:v>Intervention</c:v>
                </c:pt>
              </c:strCache>
            </c:strRef>
          </c:cat>
          <c:val>
            <c:numRef>
              <c:f>Sheet1!$D$3:$E$3</c:f>
              <c:numCache>
                <c:formatCode>General</c:formatCode>
                <c:ptCount val="2"/>
                <c:pt idx="0">
                  <c:v>15.5</c:v>
                </c:pt>
                <c:pt idx="1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22-4F40-AA22-168B1B0C73D0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Heart Failure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Sheet1!$D$2:$E$2</c:f>
              <c:strCache>
                <c:ptCount val="2"/>
                <c:pt idx="0">
                  <c:v>Control</c:v>
                </c:pt>
                <c:pt idx="1">
                  <c:v>Intervention</c:v>
                </c:pt>
              </c:strCache>
            </c:strRef>
          </c:cat>
          <c:val>
            <c:numRef>
              <c:f>Sheet1!$D$4:$E$4</c:f>
              <c:numCache>
                <c:formatCode>General</c:formatCode>
                <c:ptCount val="2"/>
                <c:pt idx="0">
                  <c:v>6.2</c:v>
                </c:pt>
                <c:pt idx="1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22-4F40-AA22-168B1B0C73D0}"/>
            </c:ext>
          </c:extLst>
        </c:ser>
        <c:ser>
          <c:idx val="2"/>
          <c:order val="2"/>
          <c:tx>
            <c:strRef>
              <c:f>Sheet1!$C$5</c:f>
              <c:strCache>
                <c:ptCount val="1"/>
                <c:pt idx="0">
                  <c:v>MI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Sheet1!$D$2:$E$2</c:f>
              <c:strCache>
                <c:ptCount val="2"/>
                <c:pt idx="0">
                  <c:v>Control</c:v>
                </c:pt>
                <c:pt idx="1">
                  <c:v>Intervention</c:v>
                </c:pt>
              </c:strCache>
            </c:strRef>
          </c:cat>
          <c:val>
            <c:numRef>
              <c:f>Sheet1!$D$5:$E$5</c:f>
              <c:numCache>
                <c:formatCode>General</c:formatCode>
                <c:ptCount val="2"/>
                <c:pt idx="0">
                  <c:v>3.8</c:v>
                </c:pt>
                <c:pt idx="1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22-4F40-AA22-168B1B0C73D0}"/>
            </c:ext>
          </c:extLst>
        </c:ser>
        <c:ser>
          <c:idx val="3"/>
          <c:order val="3"/>
          <c:tx>
            <c:strRef>
              <c:f>Sheet1!$C$6</c:f>
              <c:strCache>
                <c:ptCount val="1"/>
                <c:pt idx="0">
                  <c:v>PE/DVT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Sheet1!$D$2:$E$2</c:f>
              <c:strCache>
                <c:ptCount val="2"/>
                <c:pt idx="0">
                  <c:v>Control</c:v>
                </c:pt>
                <c:pt idx="1">
                  <c:v>Intervention</c:v>
                </c:pt>
              </c:strCache>
            </c:strRef>
          </c:cat>
          <c:val>
            <c:numRef>
              <c:f>Sheet1!$D$6:$E$6</c:f>
              <c:numCache>
                <c:formatCode>General</c:formatCode>
                <c:ptCount val="2"/>
                <c:pt idx="0">
                  <c:v>3.8</c:v>
                </c:pt>
                <c:pt idx="1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22-4F40-AA22-168B1B0C73D0}"/>
            </c:ext>
          </c:extLst>
        </c:ser>
        <c:ser>
          <c:idx val="4"/>
          <c:order val="4"/>
          <c:tx>
            <c:strRef>
              <c:f>Sheet1!$C$7</c:f>
              <c:strCache>
                <c:ptCount val="1"/>
                <c:pt idx="0">
                  <c:v>Stroke/TIA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Sheet1!$D$2:$E$2</c:f>
              <c:strCache>
                <c:ptCount val="2"/>
                <c:pt idx="0">
                  <c:v>Control</c:v>
                </c:pt>
                <c:pt idx="1">
                  <c:v>Intervention</c:v>
                </c:pt>
              </c:strCache>
            </c:strRef>
          </c:cat>
          <c:val>
            <c:numRef>
              <c:f>Sheet1!$D$7:$E$7</c:f>
              <c:numCache>
                <c:formatCode>General</c:formatCode>
                <c:ptCount val="2"/>
                <c:pt idx="0">
                  <c:v>11.0</c:v>
                </c:pt>
                <c:pt idx="1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22-4F40-AA22-168B1B0C7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6072072"/>
        <c:axId val="2136075048"/>
      </c:barChart>
      <c:catAx>
        <c:axId val="2136072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6075048"/>
        <c:crosses val="autoZero"/>
        <c:auto val="1"/>
        <c:lblAlgn val="ctr"/>
        <c:lblOffset val="100"/>
        <c:noMultiLvlLbl val="0"/>
      </c:catAx>
      <c:valAx>
        <c:axId val="21360750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events per 1000 patient years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6072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658544228838"/>
          <c:y val="0.266067046471961"/>
          <c:w val="0.242378573028481"/>
          <c:h val="0.3294356577185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0061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5302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5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6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65C6-29A2-524F-AD53-5F029BF0DB5B}" type="datetimeFigureOut">
              <a:rPr lang="en-US" smtClean="0"/>
              <a:t>11/02/19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10FB-9914-F147-A719-4E987AD1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7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741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510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5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495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65C6-29A2-524F-AD53-5F029BF0DB5B}" type="datetimeFigureOut">
              <a:rPr lang="en-US" smtClean="0"/>
              <a:t>11/02/19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010FB-9914-F147-A719-4E987AD1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1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3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6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1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278" y="1812594"/>
            <a:ext cx="7071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Prevention of heart failure</a:t>
            </a:r>
          </a:p>
        </p:txBody>
      </p:sp>
    </p:spTree>
    <p:extLst>
      <p:ext uri="{BB962C8B-B14F-4D97-AF65-F5344CB8AC3E}">
        <p14:creationId xmlns:p14="http://schemas.microsoft.com/office/powerpoint/2010/main" val="257275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For a GP to manage the top 10 chronic conditions according to current guidelines they would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80699" cy="4525963"/>
          </a:xfrm>
        </p:spPr>
        <p:txBody>
          <a:bodyPr>
            <a:normAutofit/>
          </a:bodyPr>
          <a:lstStyle/>
          <a:p>
            <a:r>
              <a:rPr lang="fr-FR" sz="5800" dirty="0"/>
              <a:t>10.6 </a:t>
            </a:r>
            <a:r>
              <a:rPr lang="fr-FR" sz="5800" dirty="0" err="1"/>
              <a:t>hours</a:t>
            </a:r>
            <a:r>
              <a:rPr lang="fr-FR" sz="5800" dirty="0"/>
              <a:t> a </a:t>
            </a:r>
            <a:r>
              <a:rPr lang="fr-FR" sz="5800" dirty="0" err="1"/>
              <a:t>day</a:t>
            </a:r>
            <a:endParaRPr lang="fr-FR" sz="5800" dirty="0"/>
          </a:p>
          <a:p>
            <a:r>
              <a:rPr lang="fr-FR" sz="2000" dirty="0"/>
              <a:t>Not </a:t>
            </a:r>
            <a:r>
              <a:rPr lang="fr-FR" sz="2000" dirty="0" err="1"/>
              <a:t>including</a:t>
            </a:r>
            <a:r>
              <a:rPr lang="fr-FR" sz="2000" dirty="0"/>
              <a:t> </a:t>
            </a:r>
          </a:p>
          <a:p>
            <a:pPr marL="342900" lvl="1" indent="-342900">
              <a:buFont typeface="Arial"/>
              <a:buChar char="•"/>
            </a:pPr>
            <a:r>
              <a:rPr lang="fr-FR" sz="2000" dirty="0"/>
              <a:t>Time for </a:t>
            </a:r>
            <a:r>
              <a:rPr lang="fr-FR" sz="2000" dirty="0" err="1"/>
              <a:t>diagnosis</a:t>
            </a:r>
            <a:endParaRPr lang="fr-FR" sz="2000" dirty="0"/>
          </a:p>
          <a:p>
            <a:pPr marL="342900" lvl="1" indent="-342900">
              <a:buFont typeface="Arial"/>
              <a:buChar char="•"/>
            </a:pPr>
            <a:r>
              <a:rPr lang="fr-FR" sz="2000" dirty="0" err="1"/>
              <a:t>Treatment</a:t>
            </a:r>
            <a:r>
              <a:rPr lang="fr-FR" sz="2000" dirty="0"/>
              <a:t> of complications and </a:t>
            </a:r>
            <a:r>
              <a:rPr lang="fr-FR" sz="2000" dirty="0" err="1"/>
              <a:t>sequelae</a:t>
            </a:r>
            <a:endParaRPr lang="fr-FR" sz="2000" dirty="0"/>
          </a:p>
          <a:p>
            <a:pPr marL="342900" lvl="1" indent="-342900">
              <a:buFont typeface="Arial"/>
              <a:buChar char="•"/>
            </a:pPr>
            <a:r>
              <a:rPr lang="fr-FR" sz="2000" dirty="0" err="1"/>
              <a:t>Other</a:t>
            </a:r>
            <a:r>
              <a:rPr lang="fr-FR" sz="2000" dirty="0"/>
              <a:t> acute and </a:t>
            </a:r>
            <a:r>
              <a:rPr lang="fr-FR" sz="2000" dirty="0" err="1"/>
              <a:t>chronic</a:t>
            </a:r>
            <a:r>
              <a:rPr lang="fr-FR" sz="2000" dirty="0"/>
              <a:t> </a:t>
            </a:r>
            <a:r>
              <a:rPr lang="fr-FR" sz="2000" dirty="0" err="1"/>
              <a:t>diseases</a:t>
            </a:r>
            <a:endParaRPr lang="fr-FR" sz="2000" dirty="0"/>
          </a:p>
          <a:p>
            <a:endParaRPr lang="en-GB" dirty="0"/>
          </a:p>
          <a:p>
            <a:r>
              <a:rPr lang="en-US" sz="1200" dirty="0" err="1"/>
              <a:t>Østbye</a:t>
            </a:r>
            <a:r>
              <a:rPr lang="en-US" sz="1200" dirty="0"/>
              <a:t> T, </a:t>
            </a:r>
            <a:r>
              <a:rPr lang="en-US" sz="1200" dirty="0" err="1"/>
              <a:t>Yarnall</a:t>
            </a:r>
            <a:r>
              <a:rPr lang="en-US" sz="1200" dirty="0"/>
              <a:t> KSH, Krause KM, </a:t>
            </a:r>
            <a:r>
              <a:rPr lang="en-US" sz="1200" dirty="0" err="1"/>
              <a:t>Pollak</a:t>
            </a:r>
            <a:r>
              <a:rPr lang="en-US" sz="1200" dirty="0"/>
              <a:t> KI, </a:t>
            </a:r>
            <a:r>
              <a:rPr lang="en-US" sz="1200" dirty="0" err="1"/>
              <a:t>Gradison</a:t>
            </a:r>
            <a:r>
              <a:rPr lang="en-US" sz="1200" dirty="0"/>
              <a:t> M, Michener JL. Is There Time for Management of Patients With Chronic Diseases in Primary Care? </a:t>
            </a:r>
            <a:r>
              <a:rPr lang="en-US" sz="1200" i="1" dirty="0"/>
              <a:t>Annals of Family Medicine</a:t>
            </a:r>
            <a:r>
              <a:rPr lang="en-US" sz="1200" dirty="0"/>
              <a:t>. 2005;3(3):209-214.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73207" y="2139295"/>
            <a:ext cx="21135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Hyperlipidaemia</a:t>
            </a:r>
            <a:r>
              <a:rPr lang="en-US" dirty="0"/>
              <a:t> Hypertension</a:t>
            </a:r>
            <a:endParaRPr lang="en-GB" dirty="0"/>
          </a:p>
          <a:p>
            <a:r>
              <a:rPr lang="en-US" dirty="0"/>
              <a:t>Depression</a:t>
            </a:r>
            <a:endParaRPr lang="en-GB" dirty="0"/>
          </a:p>
          <a:p>
            <a:r>
              <a:rPr lang="en-US" dirty="0"/>
              <a:t>Asthma</a:t>
            </a:r>
            <a:endParaRPr lang="en-GB" dirty="0"/>
          </a:p>
          <a:p>
            <a:r>
              <a:rPr lang="en-US" dirty="0"/>
              <a:t>Diabetes</a:t>
            </a:r>
            <a:endParaRPr lang="en-GB" dirty="0"/>
          </a:p>
          <a:p>
            <a:r>
              <a:rPr lang="en-US" dirty="0"/>
              <a:t>Arthritis</a:t>
            </a:r>
            <a:endParaRPr lang="en-GB" dirty="0"/>
          </a:p>
          <a:p>
            <a:r>
              <a:rPr lang="en-US" dirty="0"/>
              <a:t>Anxiety</a:t>
            </a:r>
            <a:endParaRPr lang="en-GB" dirty="0"/>
          </a:p>
          <a:p>
            <a:r>
              <a:rPr lang="en-US" dirty="0"/>
              <a:t>Osteoporosis</a:t>
            </a:r>
            <a:endParaRPr lang="en-GB" dirty="0"/>
          </a:p>
          <a:p>
            <a:r>
              <a:rPr lang="en-US" dirty="0"/>
              <a:t>COPD</a:t>
            </a:r>
            <a:endParaRPr lang="en-GB" dirty="0"/>
          </a:p>
          <a:p>
            <a:r>
              <a:rPr lang="en-US" dirty="0"/>
              <a:t>Ischemic Heart Disease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5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5961" y="2124979"/>
            <a:ext cx="121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Fibrosis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8430" y="1712816"/>
            <a:ext cx="164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Inflammation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9243" y="1897482"/>
            <a:ext cx="164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Ischaemia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93105"/>
            <a:ext cx="118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3600" y="2817439"/>
            <a:ext cx="164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Fluid overload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39870" y="5931521"/>
            <a:ext cx="399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Natriuretic peptide release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281" y="2614795"/>
            <a:ext cx="3260577" cy="2760622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7" idx="2"/>
          </p:cNvCxnSpPr>
          <p:nvPr/>
        </p:nvCxnSpPr>
        <p:spPr>
          <a:xfrm>
            <a:off x="1051820" y="3162437"/>
            <a:ext cx="1660461" cy="507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</p:cNvCxnSpPr>
          <p:nvPr/>
        </p:nvCxnSpPr>
        <p:spPr>
          <a:xfrm>
            <a:off x="1932916" y="2494311"/>
            <a:ext cx="779365" cy="323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</p:cNvCxnSpPr>
          <p:nvPr/>
        </p:nvCxnSpPr>
        <p:spPr>
          <a:xfrm flipH="1">
            <a:off x="3828481" y="2082148"/>
            <a:ext cx="20174" cy="412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</p:cNvCxnSpPr>
          <p:nvPr/>
        </p:nvCxnSpPr>
        <p:spPr>
          <a:xfrm flipH="1">
            <a:off x="5459243" y="2266814"/>
            <a:ext cx="820225" cy="526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</p:cNvCxnSpPr>
          <p:nvPr/>
        </p:nvCxnSpPr>
        <p:spPr>
          <a:xfrm flipH="1">
            <a:off x="6162921" y="3186771"/>
            <a:ext cx="1560904" cy="483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4239342" y="5375417"/>
            <a:ext cx="644306" cy="47051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3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H="1">
            <a:off x="809937" y="1214701"/>
            <a:ext cx="36816" cy="4453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030874" y="1214701"/>
            <a:ext cx="36816" cy="4453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9937" y="5668605"/>
            <a:ext cx="72209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1362166" y="1582792"/>
            <a:ext cx="6387455" cy="3496867"/>
          </a:xfrm>
          <a:custGeom>
            <a:avLst/>
            <a:gdLst>
              <a:gd name="connsiteX0" fmla="*/ 0 w 6387455"/>
              <a:gd name="connsiteY0" fmla="*/ 3496867 h 3496867"/>
              <a:gd name="connsiteX1" fmla="*/ 2834778 w 6387455"/>
              <a:gd name="connsiteY1" fmla="*/ 3349631 h 3496867"/>
              <a:gd name="connsiteX2" fmla="*/ 4565097 w 6387455"/>
              <a:gd name="connsiteY2" fmla="*/ 2760685 h 3496867"/>
              <a:gd name="connsiteX3" fmla="*/ 5595926 w 6387455"/>
              <a:gd name="connsiteY3" fmla="*/ 2116525 h 3496867"/>
              <a:gd name="connsiteX4" fmla="*/ 6332232 w 6387455"/>
              <a:gd name="connsiteY4" fmla="*/ 147237 h 3496867"/>
              <a:gd name="connsiteX5" fmla="*/ 6387455 w 6387455"/>
              <a:gd name="connsiteY5" fmla="*/ 0 h 349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7455" h="3496867">
                <a:moveTo>
                  <a:pt x="0" y="3496867"/>
                </a:moveTo>
                <a:cubicBezTo>
                  <a:pt x="1036964" y="3484597"/>
                  <a:pt x="2073929" y="3472328"/>
                  <a:pt x="2834778" y="3349631"/>
                </a:cubicBezTo>
                <a:cubicBezTo>
                  <a:pt x="3595627" y="3226934"/>
                  <a:pt x="4104906" y="2966203"/>
                  <a:pt x="4565097" y="2760685"/>
                </a:cubicBezTo>
                <a:cubicBezTo>
                  <a:pt x="5025288" y="2555167"/>
                  <a:pt x="5301404" y="2552100"/>
                  <a:pt x="5595926" y="2116525"/>
                </a:cubicBezTo>
                <a:cubicBezTo>
                  <a:pt x="5890448" y="1680950"/>
                  <a:pt x="6332232" y="147237"/>
                  <a:pt x="6332232" y="147237"/>
                </a:cubicBezTo>
                <a:lnTo>
                  <a:pt x="6387455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1619873" y="4361881"/>
            <a:ext cx="331338" cy="5521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3373738" y="4275021"/>
            <a:ext cx="331338" cy="5521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5012020" y="3998952"/>
            <a:ext cx="331338" cy="5521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6379324" y="3383524"/>
            <a:ext cx="331338" cy="5521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62166" y="3662584"/>
            <a:ext cx="103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Baseline risk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97963" y="3161552"/>
            <a:ext cx="127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Earliest molecular detection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51828" y="2921859"/>
            <a:ext cx="127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Earliest clinical detection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69388" y="2515221"/>
            <a:ext cx="165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intervention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92994" y="2245357"/>
            <a:ext cx="2158834" cy="9161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STOP HF intervention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9570" y="1421290"/>
            <a:ext cx="553998" cy="3129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/>
              <a:t>Disease Burden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91237" y="1421289"/>
            <a:ext cx="553998" cy="26635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/>
              <a:t>Cost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29472" y="5852030"/>
            <a:ext cx="321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358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23850" y="1711325"/>
            <a:ext cx="4114800" cy="4525963"/>
          </a:xfrm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US" sz="2400" dirty="0">
                <a:latin typeface="Calibri" charset="0"/>
              </a:rPr>
              <a:t>NP-driven screening and targeted collaborative care in the general at-risk population will decrease the prevalence of LVD and HF</a:t>
            </a:r>
          </a:p>
          <a:p>
            <a:pPr>
              <a:buFont typeface="Wingdings" charset="0"/>
              <a:buChar char="§"/>
            </a:pPr>
            <a:endParaRPr lang="en-US" sz="2400" dirty="0">
              <a:latin typeface="Calibri" charset="0"/>
            </a:endParaRPr>
          </a:p>
          <a:p>
            <a:pPr>
              <a:buFont typeface="Wingdings" charset="0"/>
              <a:buChar char="§"/>
            </a:pPr>
            <a:r>
              <a:rPr lang="en-US" sz="2400" dirty="0">
                <a:latin typeface="Calibri" charset="0"/>
              </a:rPr>
              <a:t>39 collaborating primary care practices with a single referral </a:t>
            </a:r>
            <a:r>
              <a:rPr lang="en-US" sz="2400" dirty="0" err="1">
                <a:latin typeface="Calibri" charset="0"/>
              </a:rPr>
              <a:t>centre</a:t>
            </a:r>
            <a:endParaRPr lang="en-US" sz="2400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pic>
        <p:nvPicPr>
          <p:cNvPr id="2867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62138"/>
            <a:ext cx="43338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95400"/>
            <a:ext cx="3573462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ross 9"/>
          <p:cNvSpPr/>
          <p:nvPr/>
        </p:nvSpPr>
        <p:spPr>
          <a:xfrm>
            <a:off x="7019925" y="1458913"/>
            <a:ext cx="441325" cy="385762"/>
          </a:xfrm>
          <a:prstGeom prst="plus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/>
          <a:stretch/>
        </p:blipFill>
        <p:spPr bwMode="auto">
          <a:xfrm>
            <a:off x="145895" y="0"/>
            <a:ext cx="5218268" cy="176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11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 txBox="1">
            <a:spLocks/>
          </p:cNvSpPr>
          <p:nvPr/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4400"/>
              <a:t>Primary Endpoint – HF and LVD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899592" y="1268760"/>
          <a:ext cx="79928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79388" y="6308725"/>
            <a:ext cx="8713787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763713" y="2492375"/>
            <a:ext cx="280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E"/>
              <a:t>OR 0.59 [0.38, 0.90], p=0.01</a:t>
            </a:r>
            <a:r>
              <a:rPr lang="en-US"/>
              <a:t> </a:t>
            </a: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4787900" y="971550"/>
            <a:ext cx="303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E"/>
              <a:t>OR 0.46 [0.27, 0.77], p=0.003</a:t>
            </a:r>
            <a:r>
              <a:rPr lang="en-US"/>
              <a:t> </a:t>
            </a: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2352675" y="6330950"/>
            <a:ext cx="17303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IE"/>
              <a:t>Total Population 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4127500" y="6308725"/>
            <a:ext cx="39004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IE"/>
              <a:t>Any BNP &gt; 50 pg/ml</a:t>
            </a:r>
          </a:p>
        </p:txBody>
      </p:sp>
      <p:sp>
        <p:nvSpPr>
          <p:cNvPr id="30728" name="TextBox 11"/>
          <p:cNvSpPr txBox="1">
            <a:spLocks noChangeArrowheads="1"/>
          </p:cNvSpPr>
          <p:nvPr/>
        </p:nvSpPr>
        <p:spPr bwMode="auto">
          <a:xfrm>
            <a:off x="2124075" y="328453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N=59</a:t>
            </a:r>
          </a:p>
        </p:txBody>
      </p: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3563938" y="38608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N=39</a:t>
            </a:r>
          </a:p>
        </p:txBody>
      </p:sp>
      <p:sp>
        <p:nvSpPr>
          <p:cNvPr id="30730" name="TextBox 16"/>
          <p:cNvSpPr txBox="1">
            <a:spLocks noChangeArrowheads="1"/>
          </p:cNvSpPr>
          <p:nvPr/>
        </p:nvSpPr>
        <p:spPr bwMode="auto">
          <a:xfrm>
            <a:off x="5003800" y="1484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N=44</a:t>
            </a:r>
          </a:p>
        </p:txBody>
      </p:sp>
      <p:sp>
        <p:nvSpPr>
          <p:cNvPr id="30731" name="TextBox 17"/>
          <p:cNvSpPr txBox="1">
            <a:spLocks noChangeArrowheads="1"/>
          </p:cNvSpPr>
          <p:nvPr/>
        </p:nvSpPr>
        <p:spPr bwMode="auto">
          <a:xfrm>
            <a:off x="6516688" y="32035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N=25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0" y="1052513"/>
            <a:ext cx="3240088" cy="568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8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115616" y="1484784"/>
          <a:ext cx="76328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2484438" y="6237288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N=71 (10.5%)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5256213" y="6237288"/>
            <a:ext cx="4645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N=51 (7.3%)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63938" y="1628775"/>
            <a:ext cx="25209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84888" y="1628775"/>
            <a:ext cx="0" cy="2087563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63938" y="1628775"/>
            <a:ext cx="0" cy="360363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75" name="Rectangle 22"/>
          <p:cNvSpPr>
            <a:spLocks noChangeArrowheads="1"/>
          </p:cNvSpPr>
          <p:nvPr/>
        </p:nvSpPr>
        <p:spPr bwMode="auto">
          <a:xfrm>
            <a:off x="2946400" y="1125538"/>
            <a:ext cx="3857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Event Rate OR 0.54 p=0.001 vs. Control</a:t>
            </a:r>
          </a:p>
        </p:txBody>
      </p:sp>
      <p:sp>
        <p:nvSpPr>
          <p:cNvPr id="32776" name="Title 1"/>
          <p:cNvSpPr txBox="1">
            <a:spLocks/>
          </p:cNvSpPr>
          <p:nvPr/>
        </p:nvSpPr>
        <p:spPr bwMode="auto">
          <a:xfrm>
            <a:off x="0" y="1158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4400"/>
              <a:t>Endpoint – MACE Event Rate</a:t>
            </a:r>
          </a:p>
        </p:txBody>
      </p:sp>
    </p:spTree>
    <p:extLst>
      <p:ext uri="{BB962C8B-B14F-4D97-AF65-F5344CB8AC3E}">
        <p14:creationId xmlns:p14="http://schemas.microsoft.com/office/powerpoint/2010/main" val="368937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80" y="2821781"/>
            <a:ext cx="7545586" cy="200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60" y="-166316"/>
            <a:ext cx="6956227" cy="271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0816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HF Midlands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170" y="1600200"/>
            <a:ext cx="5707630" cy="4525963"/>
          </a:xfrm>
        </p:spPr>
        <p:txBody>
          <a:bodyPr/>
          <a:lstStyle/>
          <a:p>
            <a:r>
              <a:rPr lang="en-US" sz="2800" dirty="0"/>
              <a:t>Structured community diabetes scheme</a:t>
            </a:r>
          </a:p>
          <a:p>
            <a:endParaRPr lang="en-US" sz="2800" dirty="0"/>
          </a:p>
          <a:p>
            <a:r>
              <a:rPr lang="en-US" sz="2800" dirty="0"/>
              <a:t>Echocardiography provided in the community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2228213"/>
            <a:ext cx="2287995" cy="30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28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806001"/>
              </p:ext>
            </p:extLst>
          </p:nvPr>
        </p:nvGraphicFramePr>
        <p:xfrm>
          <a:off x="323850" y="981075"/>
          <a:ext cx="8362950" cy="5020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0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04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1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68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400" dirty="0">
                          <a:effectLst/>
                        </a:rPr>
                        <a:t> 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 dirty="0">
                          <a:effectLst/>
                        </a:rPr>
                        <a:t>Midlands Echocardiography cohort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 dirty="0">
                          <a:effectLst/>
                        </a:rPr>
                        <a:t>ADVANCE trial end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 dirty="0">
                          <a:effectLst/>
                        </a:rPr>
                        <a:t>Intensive arm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 dirty="0">
                          <a:effectLst/>
                        </a:rPr>
                        <a:t>LOOK AHEAD study end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 dirty="0">
                          <a:effectLst/>
                        </a:rPr>
                        <a:t>Intensive arm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</a:rPr>
                        <a:t>Age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 dirty="0">
                          <a:effectLst/>
                        </a:rPr>
                        <a:t>71.9 years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>
                          <a:effectLst/>
                        </a:rPr>
                        <a:t>66 years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>
                          <a:effectLst/>
                        </a:rPr>
                        <a:t>58.6 years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</a:rPr>
                        <a:t>Male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>
                          <a:effectLst/>
                        </a:rPr>
                        <a:t>58.3%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 dirty="0">
                          <a:effectLst/>
                        </a:rPr>
                        <a:t>57.4%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>
                          <a:effectLst/>
                        </a:rPr>
                        <a:t>40.6%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</a:rPr>
                        <a:t>HbA1c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>
                          <a:effectLst/>
                        </a:rPr>
                        <a:t>48.8mmol/mol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 dirty="0">
                          <a:effectLst/>
                        </a:rPr>
                        <a:t>48mmol/</a:t>
                      </a:r>
                      <a:r>
                        <a:rPr lang="en-IE" sz="1600" dirty="0" err="1">
                          <a:effectLst/>
                        </a:rPr>
                        <a:t>mol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>
                          <a:effectLst/>
                        </a:rPr>
                        <a:t>56mmol/mol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</a:rPr>
                        <a:t>Total cholesterol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>
                          <a:effectLst/>
                        </a:rPr>
                        <a:t>3.8mmol/l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 dirty="0">
                          <a:effectLst/>
                        </a:rPr>
                        <a:t> 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 dirty="0">
                          <a:effectLst/>
                        </a:rPr>
                        <a:t> 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</a:rPr>
                        <a:t>LDL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>
                          <a:effectLst/>
                        </a:rPr>
                        <a:t>2.2mmol/l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>
                          <a:effectLst/>
                        </a:rPr>
                        <a:t>2.64mmol/l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 dirty="0">
                          <a:effectLst/>
                        </a:rPr>
                        <a:t>2.31mmo/l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</a:rPr>
                        <a:t>HDL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>
                          <a:effectLst/>
                        </a:rPr>
                        <a:t>1.4mmol/l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>
                          <a:effectLst/>
                        </a:rPr>
                        <a:t>1.24mmol/l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 dirty="0">
                          <a:effectLst/>
                        </a:rPr>
                        <a:t>1.26mmol/l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0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</a:rPr>
                        <a:t>Systolic blood pressure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 dirty="0">
                          <a:effectLst/>
                        </a:rPr>
                        <a:t>128 mmHg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effectLst/>
                        </a:rPr>
                        <a:t>135.5mmHg</a:t>
                      </a:r>
                      <a:endParaRPr lang="en-I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effectLst/>
                        </a:rPr>
                        <a:t>126mmHg</a:t>
                      </a:r>
                      <a:endParaRPr lang="en-I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0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>
                          <a:effectLst/>
                        </a:rPr>
                        <a:t>Diastolic blood pressure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effectLst/>
                        </a:rPr>
                        <a:t>71mmHg</a:t>
                      </a:r>
                      <a:endParaRPr lang="en-I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effectLst/>
                        </a:rPr>
                        <a:t>73mmHg</a:t>
                      </a:r>
                      <a:endParaRPr lang="en-I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effectLst/>
                        </a:rPr>
                        <a:t>66.3mmHg</a:t>
                      </a:r>
                      <a:endParaRPr lang="en-IE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800" dirty="0" err="1">
                          <a:effectLst/>
                        </a:rPr>
                        <a:t>NTproBNP</a:t>
                      </a:r>
                      <a:r>
                        <a:rPr lang="en-IE" sz="1800" dirty="0">
                          <a:effectLst/>
                        </a:rPr>
                        <a:t> </a:t>
                      </a:r>
                      <a:endParaRPr lang="en-I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 dirty="0">
                          <a:solidFill>
                            <a:schemeClr val="tx2"/>
                          </a:solidFill>
                          <a:effectLst/>
                        </a:rPr>
                        <a:t>417pg/ml</a:t>
                      </a:r>
                      <a:endParaRPr lang="en-IE" sz="16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>
                          <a:effectLst/>
                        </a:rPr>
                        <a:t> </a:t>
                      </a:r>
                      <a:endParaRPr lang="en-I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600" dirty="0">
                          <a:effectLst/>
                        </a:rPr>
                        <a:t> </a:t>
                      </a:r>
                      <a:endParaRPr lang="en-I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4" marR="6270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9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07550"/>
              </p:ext>
            </p:extLst>
          </p:nvPr>
        </p:nvGraphicFramePr>
        <p:xfrm>
          <a:off x="1115616" y="1916832"/>
          <a:ext cx="6750050" cy="1704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9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dirty="0">
                          <a:effectLst/>
                        </a:rPr>
                        <a:t>Echo cohort</a:t>
                      </a:r>
                      <a:endParaRPr lang="en-IE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dirty="0">
                          <a:effectLst/>
                        </a:rPr>
                        <a:t>209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 dirty="0">
                          <a:effectLst/>
                        </a:rPr>
                        <a:t>EF &lt;50% (LVSD)</a:t>
                      </a:r>
                      <a:endParaRPr lang="en-I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>
                          <a:effectLst/>
                        </a:rPr>
                        <a:t>7.4%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>
                          <a:effectLst/>
                        </a:rPr>
                        <a:t>LAVI &gt;34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>
                          <a:effectLst/>
                        </a:rPr>
                        <a:t>48.8%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>
                          <a:effectLst/>
                        </a:rPr>
                        <a:t>LAVI&gt;34 and Lat e’&lt;10cm/s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1400">
                          <a:effectLst/>
                        </a:rPr>
                        <a:t>28.9%</a:t>
                      </a: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000" dirty="0">
                          <a:solidFill>
                            <a:srgbClr val="FF0000"/>
                          </a:solidFill>
                          <a:effectLst/>
                        </a:rPr>
                        <a:t>LVSD and/or LVDD</a:t>
                      </a:r>
                      <a:endParaRPr lang="en-IE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IE" sz="2000" dirty="0">
                          <a:solidFill>
                            <a:srgbClr val="FF0000"/>
                          </a:solidFill>
                          <a:effectLst/>
                        </a:rPr>
                        <a:t>32.8%</a:t>
                      </a:r>
                      <a:endParaRPr lang="en-IE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IE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12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“There is considerable evidence that the onset of HF may be delayed or prevented through interventions aimed at modifying risk factors for HF”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A7D896-EC68-984E-B8B5-9AA6E8D49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66" y="3383844"/>
            <a:ext cx="5957455" cy="274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1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95B64-1336-C640-9EC0-6E759755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GPs act on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FFE7C1-F2F3-6C40-A06F-987F4D07F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Over 2.5 years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NTproBNP</a:t>
            </a:r>
            <a:r>
              <a:rPr lang="en-US" sz="2400" dirty="0"/>
              <a:t> levels decreased in 47% of patients </a:t>
            </a:r>
            <a:endParaRPr lang="en-IE" sz="2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number of patients on ACE inhibitors/ARB at baseline was 62% 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n-US" sz="2000" dirty="0"/>
              <a:t>40% had an ACE inhibitor or ARB increased or added to their regime. </a:t>
            </a:r>
            <a:endParaRPr lang="en-IE" sz="20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The number on beta blocker at baseline was 64% 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US" sz="2000" dirty="0"/>
              <a:t>17% had a beta blocker added or increased in dose.</a:t>
            </a:r>
            <a:endParaRPr lang="en-IE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32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MS PGothic" charset="0"/>
                <a:cs typeface="MS PGothic" charset="0"/>
              </a:rPr>
              <a:t>Case 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296568" y="1509822"/>
            <a:ext cx="5632400" cy="4525119"/>
          </a:xfrm>
        </p:spPr>
        <p:txBody>
          <a:bodyPr>
            <a:normAutofit lnSpcReduction="10000"/>
          </a:bodyPr>
          <a:lstStyle/>
          <a:p>
            <a:pPr>
              <a:buSzPct val="77000"/>
              <a:buBlip>
                <a:blip r:embed="rId2"/>
              </a:buBlip>
              <a:tabLst>
                <a:tab pos="327039" algn="l"/>
                <a:tab pos="648496" algn="l"/>
                <a:tab pos="961024" algn="l"/>
                <a:tab pos="1273552" algn="l"/>
                <a:tab pos="1595009" algn="l"/>
                <a:tab pos="1907537" algn="l"/>
                <a:tab pos="2228994" algn="l"/>
                <a:tab pos="2541522" algn="l"/>
                <a:tab pos="2854050" algn="l"/>
                <a:tab pos="3175508" algn="l"/>
                <a:tab pos="3488036" algn="l"/>
                <a:tab pos="3800563" algn="l"/>
                <a:tab pos="4077374" algn="l"/>
                <a:tab pos="4495938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Mr</a:t>
            </a:r>
            <a:r>
              <a:rPr lang="en-US" sz="2200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 S is a 65 year old man who has a history of hypertension and type 2 diabetes</a:t>
            </a:r>
          </a:p>
          <a:p>
            <a:pPr>
              <a:buSzPct val="77000"/>
              <a:buBlip>
                <a:blip r:embed="rId2"/>
              </a:buBlip>
              <a:tabLst>
                <a:tab pos="327039" algn="l"/>
                <a:tab pos="648496" algn="l"/>
                <a:tab pos="961024" algn="l"/>
                <a:tab pos="1273552" algn="l"/>
                <a:tab pos="1595009" algn="l"/>
                <a:tab pos="1907537" algn="l"/>
                <a:tab pos="2228994" algn="l"/>
                <a:tab pos="2541522" algn="l"/>
                <a:tab pos="2854050" algn="l"/>
                <a:tab pos="3175508" algn="l"/>
                <a:tab pos="3488036" algn="l"/>
                <a:tab pos="3800563" algn="l"/>
                <a:tab pos="4077374" algn="l"/>
                <a:tab pos="4495938" algn="l"/>
              </a:tabLst>
            </a:pPr>
            <a:endParaRPr lang="en-US" sz="2200" dirty="0">
              <a:solidFill>
                <a:srgbClr val="000000"/>
              </a:solidFill>
              <a:latin typeface="Helvetica" charset="0"/>
              <a:ea typeface="MS PGothic" charset="0"/>
              <a:cs typeface="MS PGothic" charset="0"/>
              <a:sym typeface="Helvetica" charset="0"/>
            </a:endParaRPr>
          </a:p>
          <a:p>
            <a:pPr>
              <a:buSzPct val="77000"/>
              <a:buBlip>
                <a:blip r:embed="rId2"/>
              </a:buBlip>
              <a:tabLst>
                <a:tab pos="327039" algn="l"/>
                <a:tab pos="648496" algn="l"/>
                <a:tab pos="961024" algn="l"/>
                <a:tab pos="1273552" algn="l"/>
                <a:tab pos="1595009" algn="l"/>
                <a:tab pos="1907537" algn="l"/>
                <a:tab pos="2228994" algn="l"/>
                <a:tab pos="2541522" algn="l"/>
                <a:tab pos="2854050" algn="l"/>
                <a:tab pos="3175508" algn="l"/>
                <a:tab pos="3488036" algn="l"/>
                <a:tab pos="3800563" algn="l"/>
                <a:tab pos="4077374" algn="l"/>
                <a:tab pos="4495938" algn="l"/>
              </a:tabLst>
            </a:pPr>
            <a:r>
              <a:rPr lang="en-US" sz="2200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Her BP is 145/92, pulse 76 regular, chest and cardiovascular examination is normal.  Ankle </a:t>
            </a:r>
            <a:r>
              <a:rPr lang="en-US" sz="2200" dirty="0" err="1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oedema</a:t>
            </a:r>
            <a:r>
              <a:rPr lang="en-US" sz="2200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 noted.  </a:t>
            </a:r>
          </a:p>
          <a:p>
            <a:pPr>
              <a:buSzPct val="77000"/>
              <a:buBlip>
                <a:blip r:embed="rId2"/>
              </a:buBlip>
              <a:tabLst>
                <a:tab pos="327039" algn="l"/>
                <a:tab pos="648496" algn="l"/>
                <a:tab pos="961024" algn="l"/>
                <a:tab pos="1273552" algn="l"/>
                <a:tab pos="1595009" algn="l"/>
                <a:tab pos="1907537" algn="l"/>
                <a:tab pos="2228994" algn="l"/>
                <a:tab pos="2541522" algn="l"/>
                <a:tab pos="2854050" algn="l"/>
                <a:tab pos="3175508" algn="l"/>
                <a:tab pos="3488036" algn="l"/>
                <a:tab pos="3800563" algn="l"/>
                <a:tab pos="4077374" algn="l"/>
                <a:tab pos="4495938" algn="l"/>
              </a:tabLst>
            </a:pPr>
            <a:endParaRPr lang="en-US" sz="2200" dirty="0">
              <a:solidFill>
                <a:srgbClr val="000000"/>
              </a:solidFill>
              <a:latin typeface="Helvetica" charset="0"/>
              <a:ea typeface="MS PGothic" charset="0"/>
              <a:cs typeface="MS PGothic" charset="0"/>
              <a:sym typeface="Helvetica" charset="0"/>
            </a:endParaRPr>
          </a:p>
          <a:p>
            <a:pPr>
              <a:buSzPct val="77000"/>
              <a:buBlip>
                <a:blip r:embed="rId2"/>
              </a:buBlip>
              <a:tabLst>
                <a:tab pos="327039" algn="l"/>
                <a:tab pos="648496" algn="l"/>
                <a:tab pos="961024" algn="l"/>
                <a:tab pos="1273552" algn="l"/>
                <a:tab pos="1595009" algn="l"/>
                <a:tab pos="1907537" algn="l"/>
                <a:tab pos="2228994" algn="l"/>
                <a:tab pos="2541522" algn="l"/>
                <a:tab pos="2854050" algn="l"/>
                <a:tab pos="3175508" algn="l"/>
                <a:tab pos="3488036" algn="l"/>
                <a:tab pos="3800563" algn="l"/>
                <a:tab pos="4077374" algn="l"/>
                <a:tab pos="4495938" algn="l"/>
              </a:tabLst>
            </a:pPr>
            <a:r>
              <a:rPr lang="en-US" sz="2200" b="1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Recent results: </a:t>
            </a:r>
          </a:p>
          <a:p>
            <a:pPr>
              <a:buSzPct val="77000"/>
              <a:buBlip>
                <a:blip r:embed="rId2"/>
              </a:buBlip>
              <a:tabLst>
                <a:tab pos="327039" algn="l"/>
                <a:tab pos="648496" algn="l"/>
                <a:tab pos="961024" algn="l"/>
                <a:tab pos="1273552" algn="l"/>
                <a:tab pos="1595009" algn="l"/>
                <a:tab pos="1907537" algn="l"/>
                <a:tab pos="2228994" algn="l"/>
                <a:tab pos="2541522" algn="l"/>
                <a:tab pos="2854050" algn="l"/>
                <a:tab pos="3175508" algn="l"/>
                <a:tab pos="3488036" algn="l"/>
                <a:tab pos="3800563" algn="l"/>
                <a:tab pos="4077374" algn="l"/>
                <a:tab pos="4495938" algn="l"/>
              </a:tabLst>
            </a:pPr>
            <a:r>
              <a:rPr lang="en-US" sz="220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HbA1c </a:t>
            </a:r>
            <a:r>
              <a:rPr lang="en-US" sz="2200" smtClean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68mmol</a:t>
            </a:r>
            <a:r>
              <a:rPr lang="en-US" sz="2200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/</a:t>
            </a:r>
            <a:r>
              <a:rPr lang="en-US" sz="2200" dirty="0" err="1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mol</a:t>
            </a:r>
            <a:endParaRPr lang="en-US" sz="2200" dirty="0">
              <a:solidFill>
                <a:srgbClr val="000000"/>
              </a:solidFill>
              <a:latin typeface="Helvetica" charset="0"/>
              <a:ea typeface="MS PGothic" charset="0"/>
              <a:cs typeface="MS PGothic" charset="0"/>
              <a:sym typeface="Helvetica" charset="0"/>
            </a:endParaRPr>
          </a:p>
          <a:p>
            <a:pPr>
              <a:buSzPct val="77000"/>
              <a:buBlip>
                <a:blip r:embed="rId2"/>
              </a:buBlip>
              <a:tabLst>
                <a:tab pos="327039" algn="l"/>
                <a:tab pos="648496" algn="l"/>
                <a:tab pos="961024" algn="l"/>
                <a:tab pos="1273552" algn="l"/>
                <a:tab pos="1595009" algn="l"/>
                <a:tab pos="1907537" algn="l"/>
                <a:tab pos="2228994" algn="l"/>
                <a:tab pos="2541522" algn="l"/>
                <a:tab pos="2854050" algn="l"/>
                <a:tab pos="3175508" algn="l"/>
                <a:tab pos="3488036" algn="l"/>
                <a:tab pos="3800563" algn="l"/>
                <a:tab pos="4077374" algn="l"/>
                <a:tab pos="4495938" algn="l"/>
              </a:tabLst>
            </a:pPr>
            <a:r>
              <a:rPr lang="en-US" sz="2200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LDL 3.2mmol/L</a:t>
            </a:r>
          </a:p>
          <a:p>
            <a:pPr>
              <a:buSzPct val="77000"/>
              <a:buBlip>
                <a:blip r:embed="rId2"/>
              </a:buBlip>
              <a:tabLst>
                <a:tab pos="327039" algn="l"/>
                <a:tab pos="648496" algn="l"/>
                <a:tab pos="961024" algn="l"/>
                <a:tab pos="1273552" algn="l"/>
                <a:tab pos="1595009" algn="l"/>
                <a:tab pos="1907537" algn="l"/>
                <a:tab pos="2228994" algn="l"/>
                <a:tab pos="2541522" algn="l"/>
                <a:tab pos="2854050" algn="l"/>
                <a:tab pos="3175508" algn="l"/>
                <a:tab pos="3488036" algn="l"/>
                <a:tab pos="3800563" algn="l"/>
                <a:tab pos="4077374" algn="l"/>
                <a:tab pos="4495938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Creatinine</a:t>
            </a:r>
            <a:r>
              <a:rPr lang="en-US" sz="2200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" charset="0"/>
              </a:rPr>
              <a:t> 78umol/l</a:t>
            </a:r>
          </a:p>
          <a:p>
            <a:pPr>
              <a:buSzPct val="77000"/>
              <a:buBlip>
                <a:blip r:embed="rId2"/>
              </a:buBlip>
              <a:tabLst>
                <a:tab pos="327039" algn="l"/>
                <a:tab pos="648496" algn="l"/>
                <a:tab pos="961024" algn="l"/>
                <a:tab pos="1273552" algn="l"/>
                <a:tab pos="1595009" algn="l"/>
                <a:tab pos="1907537" algn="l"/>
                <a:tab pos="2228994" algn="l"/>
                <a:tab pos="2541522" algn="l"/>
                <a:tab pos="2854050" algn="l"/>
                <a:tab pos="3175508" algn="l"/>
                <a:tab pos="3488036" algn="l"/>
                <a:tab pos="3800563" algn="l"/>
                <a:tab pos="4077374" algn="l"/>
                <a:tab pos="4495938" algn="l"/>
              </a:tabLst>
            </a:pPr>
            <a:endParaRPr lang="en-US" sz="2200" dirty="0">
              <a:solidFill>
                <a:srgbClr val="000000"/>
              </a:solidFill>
              <a:latin typeface="Helvetica" charset="0"/>
              <a:ea typeface="MS PGothic" charset="0"/>
              <a:cs typeface="MS PGothic" charset="0"/>
              <a:sym typeface="Helvetica" charset="0"/>
            </a:endParaRPr>
          </a:p>
        </p:txBody>
      </p:sp>
      <p:sp>
        <p:nvSpPr>
          <p:cNvPr id="45059" name="Rectangle 4"/>
          <p:cNvSpPr>
            <a:spLocks/>
          </p:cNvSpPr>
          <p:nvPr/>
        </p:nvSpPr>
        <p:spPr bwMode="auto">
          <a:xfrm>
            <a:off x="6037586" y="1302618"/>
            <a:ext cx="3018234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ts val="773"/>
              </a:spcBef>
              <a:tabLst>
                <a:tab pos="327039" algn="l"/>
                <a:tab pos="648496" algn="l"/>
                <a:tab pos="961024" algn="l"/>
                <a:tab pos="1273552" algn="l"/>
              </a:tabLst>
            </a:pPr>
            <a:r>
              <a:rPr lang="en-US" sz="1700" b="1" dirty="0">
                <a:solidFill>
                  <a:srgbClr val="000000"/>
                </a:solidFill>
                <a:latin typeface="Helvetica" charset="0"/>
                <a:sym typeface="Helvetica" charset="0"/>
              </a:rPr>
              <a:t>Medications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646461"/>
              </a:buClr>
              <a:buSzPct val="125000"/>
              <a:buFont typeface="Helvetica Neue" charset="0"/>
              <a:buChar char="•"/>
              <a:tabLst>
                <a:tab pos="327039" algn="l"/>
                <a:tab pos="648496" algn="l"/>
                <a:tab pos="961024" algn="l"/>
                <a:tab pos="1273552" algn="l"/>
              </a:tabLst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sym typeface="Helvetica" charset="0"/>
              </a:rPr>
              <a:t>Simvastatin 40mg nocte 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646461"/>
              </a:buClr>
              <a:buSzPct val="125000"/>
              <a:buFont typeface="Helvetica Neue" charset="0"/>
              <a:buChar char="•"/>
              <a:tabLst>
                <a:tab pos="327039" algn="l"/>
                <a:tab pos="648496" algn="l"/>
                <a:tab pos="961024" algn="l"/>
                <a:tab pos="1273552" algn="l"/>
              </a:tabLst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sym typeface="Helvetica" charset="0"/>
              </a:rPr>
              <a:t>Aspirin 75mg daily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646461"/>
              </a:buClr>
              <a:buSzPct val="125000"/>
              <a:buFont typeface="Helvetica Neue" charset="0"/>
              <a:buChar char="•"/>
              <a:tabLst>
                <a:tab pos="327039" algn="l"/>
                <a:tab pos="648496" algn="l"/>
                <a:tab pos="961024" algn="l"/>
                <a:tab pos="1273552" algn="l"/>
              </a:tabLst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sym typeface="Helvetica" charset="0"/>
              </a:rPr>
              <a:t>Metformin 500mg TDS</a:t>
            </a:r>
          </a:p>
          <a:p>
            <a:pPr>
              <a:lnSpc>
                <a:spcPct val="80000"/>
              </a:lnSpc>
              <a:spcBef>
                <a:spcPts val="773"/>
              </a:spcBef>
              <a:buClr>
                <a:srgbClr val="646461"/>
              </a:buClr>
              <a:buSzPct val="125000"/>
              <a:buFont typeface="Helvetica Neue" charset="0"/>
              <a:buChar char="•"/>
              <a:tabLst>
                <a:tab pos="327039" algn="l"/>
                <a:tab pos="648496" algn="l"/>
                <a:tab pos="961024" algn="l"/>
                <a:tab pos="1273552" algn="l"/>
              </a:tabLst>
            </a:pPr>
            <a:r>
              <a:rPr lang="en-US" sz="2000" dirty="0">
                <a:solidFill>
                  <a:srgbClr val="000000"/>
                </a:solidFill>
                <a:latin typeface="Helvetica" charset="0"/>
                <a:sym typeface="Helvetica" charset="0"/>
              </a:rPr>
              <a:t>Amlodipine 5mg daily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85395" y="4137794"/>
            <a:ext cx="4304109" cy="260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8" tIns="32144" rIns="64288" bIns="32144">
            <a:spAutoFit/>
          </a:bodyPr>
          <a:lstStyle>
            <a:lvl1pPr defTabSz="647700"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1pPr>
            <a:lvl2pPr marL="742950" indent="-285750" defTabSz="647700"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2pPr>
            <a:lvl3pPr marL="1143000" indent="-228600" defTabSz="647700"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3pPr>
            <a:lvl4pPr marL="1600200" indent="-228600" defTabSz="647700"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4pPr>
            <a:lvl5pPr marL="2057400" indent="-228600" defTabSz="647700"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4A7594"/>
                </a:solidFill>
                <a:latin typeface="Helvetica Neue Bold Condensed" charset="0"/>
                <a:ea typeface="MS PGothic" charset="0"/>
                <a:cs typeface="MS PGothic" charset="0"/>
                <a:sym typeface="Helvetica Neue Bold Condensed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2200" dirty="0"/>
              <a:t>He has no shortness of breath but you did a </a:t>
            </a:r>
            <a:r>
              <a:rPr lang="en-US" sz="2200" dirty="0" err="1"/>
              <a:t>NTproBNP</a:t>
            </a:r>
            <a:r>
              <a:rPr lang="en-US" sz="2200" dirty="0"/>
              <a:t> test due to the ankle swelling.  </a:t>
            </a:r>
            <a:r>
              <a:rPr lang="en-US" sz="2200" dirty="0" err="1"/>
              <a:t>NTproBNP</a:t>
            </a:r>
            <a:r>
              <a:rPr lang="en-US" sz="2200" dirty="0"/>
              <a:t> was 275 </a:t>
            </a:r>
            <a:r>
              <a:rPr lang="en-US" sz="2200" dirty="0" err="1"/>
              <a:t>pg</a:t>
            </a:r>
            <a:r>
              <a:rPr lang="en-US" sz="2200" dirty="0"/>
              <a:t>/ml.  </a:t>
            </a:r>
          </a:p>
          <a:p>
            <a:pPr eaLnBrk="1" hangingPunct="1">
              <a:buFont typeface="Arial" charset="0"/>
              <a:buNone/>
            </a:pPr>
            <a:endParaRPr lang="en-US" sz="2200" dirty="0"/>
          </a:p>
          <a:p>
            <a:pPr eaLnBrk="1" hangingPunct="1">
              <a:buFont typeface="Arial" charset="0"/>
              <a:buNone/>
            </a:pPr>
            <a:r>
              <a:rPr lang="en-US" sz="2200" dirty="0"/>
              <a:t>His echocardiogram is reported as normal.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202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Elevated </a:t>
            </a:r>
            <a:r>
              <a:rPr lang="en-US" dirty="0" err="1"/>
              <a:t>NTproBNP</a:t>
            </a:r>
            <a:r>
              <a:rPr lang="en-US" dirty="0"/>
              <a:t> in those with CV risk factors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1800" b="1" dirty="0"/>
              <a:t>Emphasize importance of lifestyle measures </a:t>
            </a:r>
          </a:p>
          <a:p>
            <a:pPr lvl="1"/>
            <a:r>
              <a:rPr lang="en-US" sz="1800" dirty="0"/>
              <a:t>Weight loss, diet, exercise, smoking cessation</a:t>
            </a:r>
          </a:p>
          <a:p>
            <a:r>
              <a:rPr lang="en-US" sz="1800" dirty="0"/>
              <a:t> </a:t>
            </a:r>
          </a:p>
          <a:p>
            <a:pPr lvl="0"/>
            <a:r>
              <a:rPr lang="en-US" sz="1800" b="1" dirty="0"/>
              <a:t>Is blood pressure controlled? </a:t>
            </a:r>
          </a:p>
          <a:p>
            <a:pPr lvl="1"/>
            <a:r>
              <a:rPr lang="en-US" sz="1800" dirty="0"/>
              <a:t>Consider ambulatory blood pressure monitoring</a:t>
            </a:r>
          </a:p>
          <a:p>
            <a:r>
              <a:rPr lang="en-US" sz="1800" dirty="0"/>
              <a:t> </a:t>
            </a:r>
          </a:p>
          <a:p>
            <a:pPr lvl="0"/>
            <a:r>
              <a:rPr lang="en-US" sz="1800" b="1" dirty="0"/>
              <a:t>If BP is controlled and is the patient on an ACE inhibitor or angiotensin receptor blocker?</a:t>
            </a:r>
          </a:p>
          <a:p>
            <a:pPr lvl="1"/>
            <a:r>
              <a:rPr lang="en-US" sz="1800" dirty="0"/>
              <a:t>If not consider adding or switching to one of these agents</a:t>
            </a:r>
          </a:p>
          <a:p>
            <a:r>
              <a:rPr lang="en-US" sz="1800" dirty="0"/>
              <a:t> </a:t>
            </a:r>
          </a:p>
          <a:p>
            <a:pPr lvl="0"/>
            <a:r>
              <a:rPr lang="en-US" sz="1800" b="1" dirty="0"/>
              <a:t>Are lipids controlled? </a:t>
            </a:r>
          </a:p>
          <a:p>
            <a:pPr lvl="1"/>
            <a:r>
              <a:rPr lang="en-US" sz="1800" dirty="0"/>
              <a:t>Add or increase statin dose.  </a:t>
            </a:r>
          </a:p>
          <a:p>
            <a:pPr lvl="1"/>
            <a:endParaRPr lang="en-US" sz="1800" dirty="0"/>
          </a:p>
          <a:p>
            <a:pPr lvl="1"/>
            <a:r>
              <a:rPr lang="en-US" sz="1800" b="1" dirty="0"/>
              <a:t>Consider switch to SGLT2 </a:t>
            </a:r>
            <a:r>
              <a:rPr lang="en-US" sz="1800" b="1" dirty="0" smtClean="0"/>
              <a:t>inhibitor or GLP1 agonist </a:t>
            </a:r>
            <a:r>
              <a:rPr lang="en-US" sz="1800" b="1" dirty="0"/>
              <a:t>in diabetes</a:t>
            </a:r>
          </a:p>
          <a:p>
            <a:pPr lvl="1"/>
            <a:endParaRPr lang="en-US" sz="1800" b="1" dirty="0"/>
          </a:p>
          <a:p>
            <a:pPr lvl="1"/>
            <a:r>
              <a:rPr lang="en-US" sz="1800" b="1" dirty="0"/>
              <a:t>Echocardiogram in those with significant elevation (</a:t>
            </a:r>
            <a:r>
              <a:rPr lang="en-US" sz="1800" b="1" dirty="0" err="1"/>
              <a:t>NTProBNP</a:t>
            </a:r>
            <a:r>
              <a:rPr lang="en-US" sz="1800" b="1" dirty="0"/>
              <a:t>&gt;250pg/ml or BNP &gt;100pg/ml)</a:t>
            </a:r>
          </a:p>
          <a:p>
            <a:r>
              <a:rPr lang="en-US" sz="1800" dirty="0"/>
              <a:t> </a:t>
            </a:r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8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 (STOP HF Midlands)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74 year old female</a:t>
            </a:r>
          </a:p>
          <a:p>
            <a:endParaRPr lang="en-US" sz="3200" dirty="0"/>
          </a:p>
          <a:p>
            <a:pPr lvl="1"/>
            <a:r>
              <a:rPr lang="en-US" sz="3200" dirty="0"/>
              <a:t>Angina with PCI (2010)</a:t>
            </a:r>
          </a:p>
          <a:p>
            <a:pPr lvl="1"/>
            <a:r>
              <a:rPr lang="en-US" sz="3200" dirty="0"/>
              <a:t>Type 2 diabetes (2006)</a:t>
            </a:r>
          </a:p>
          <a:p>
            <a:pPr lvl="1"/>
            <a:r>
              <a:rPr lang="en-US" sz="3200" dirty="0"/>
              <a:t>Hypertension (2007)</a:t>
            </a:r>
          </a:p>
        </p:txBody>
      </p:sp>
    </p:spTree>
    <p:extLst>
      <p:ext uri="{BB962C8B-B14F-4D97-AF65-F5344CB8AC3E}">
        <p14:creationId xmlns:p14="http://schemas.microsoft.com/office/powerpoint/2010/main" val="280685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Aspirin 75mg</a:t>
            </a:r>
          </a:p>
          <a:p>
            <a:r>
              <a:rPr lang="en-US" sz="2800" dirty="0"/>
              <a:t>Amlodipine 5mg OD</a:t>
            </a:r>
          </a:p>
          <a:p>
            <a:r>
              <a:rPr lang="en-US" sz="2800" dirty="0"/>
              <a:t>Atorvastatin 40mg</a:t>
            </a:r>
          </a:p>
          <a:p>
            <a:r>
              <a:rPr lang="en-US" sz="2800" dirty="0"/>
              <a:t>Metformin 500mg TDS</a:t>
            </a:r>
          </a:p>
        </p:txBody>
      </p:sp>
    </p:spTree>
    <p:extLst>
      <p:ext uri="{BB962C8B-B14F-4D97-AF65-F5344CB8AC3E}">
        <p14:creationId xmlns:p14="http://schemas.microsoft.com/office/powerpoint/2010/main" val="284113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4615272" cy="86229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/>
              <a:t>BP: 114/67mmHg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6218" y="1674311"/>
            <a:ext cx="324483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HbA1c 42 </a:t>
            </a:r>
            <a:r>
              <a:rPr lang="en-US" sz="2800" dirty="0" err="1"/>
              <a:t>mmol</a:t>
            </a:r>
            <a:r>
              <a:rPr lang="en-US" sz="2800" dirty="0"/>
              <a:t>/</a:t>
            </a:r>
            <a:r>
              <a:rPr lang="en-US" sz="2800" dirty="0" err="1"/>
              <a:t>mol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199" y="2919370"/>
            <a:ext cx="461527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Total cholesterol: 	3.9 mmol/L</a:t>
            </a:r>
          </a:p>
          <a:p>
            <a:r>
              <a:rPr lang="en-US" sz="2400" dirty="0"/>
              <a:t>LDL:			1.5mmol/L</a:t>
            </a:r>
          </a:p>
          <a:p>
            <a:r>
              <a:rPr lang="en-US" sz="2400" dirty="0"/>
              <a:t>HDL			1.35mmol/l</a:t>
            </a:r>
          </a:p>
          <a:p>
            <a:r>
              <a:rPr lang="en-US" sz="2400" dirty="0"/>
              <a:t>Trig			1.81mmol/l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6218" y="4096408"/>
            <a:ext cx="2865365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Creatinine 66umol/l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53962" y="2462491"/>
            <a:ext cx="2857621" cy="861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ACR normal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7F810B-6671-114E-82C0-FFDFB0B2BFCE}"/>
              </a:ext>
            </a:extLst>
          </p:cNvPr>
          <p:cNvSpPr txBox="1"/>
          <p:nvPr/>
        </p:nvSpPr>
        <p:spPr>
          <a:xfrm>
            <a:off x="600499" y="5303259"/>
            <a:ext cx="307095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NTproBNP</a:t>
            </a:r>
            <a:r>
              <a:rPr lang="en-US" sz="2400" dirty="0"/>
              <a:t> 1705pg/ml</a:t>
            </a:r>
          </a:p>
        </p:txBody>
      </p:sp>
    </p:spTree>
    <p:extLst>
      <p:ext uri="{BB962C8B-B14F-4D97-AF65-F5344CB8AC3E}">
        <p14:creationId xmlns:p14="http://schemas.microsoft.com/office/powerpoint/2010/main" val="110755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5" t="18666" r="22900" b="67734"/>
          <a:stretch/>
        </p:blipFill>
        <p:spPr bwMode="auto">
          <a:xfrm>
            <a:off x="0" y="1770535"/>
            <a:ext cx="9144001" cy="213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9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83307D-A89F-1E4E-AE14-D5E1C7BA6C76}"/>
              </a:ext>
            </a:extLst>
          </p:cNvPr>
          <p:cNvSpPr txBox="1"/>
          <p:nvPr/>
        </p:nvSpPr>
        <p:spPr>
          <a:xfrm>
            <a:off x="512619" y="1759528"/>
            <a:ext cx="7204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Management: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Coronary angiography: Significant lesions in RCA and LAD with PCI to these lesions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Amlodipine changed to perindopril 5mg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Added bisoprolol 2.5mg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Echocardiography 12 months later.  EF now 50-55%</a:t>
            </a:r>
          </a:p>
        </p:txBody>
      </p:sp>
    </p:spTree>
    <p:extLst>
      <p:ext uri="{BB962C8B-B14F-4D97-AF65-F5344CB8AC3E}">
        <p14:creationId xmlns:p14="http://schemas.microsoft.com/office/powerpoint/2010/main" val="263983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0"/>
            <a:ext cx="4673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3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6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4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Wonder Drug!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5375"/>
          <a:stretch/>
        </p:blipFill>
        <p:spPr>
          <a:xfrm>
            <a:off x="1541060" y="1794746"/>
            <a:ext cx="4615912" cy="36588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6098" y="55612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Models were adjusted for age, sex, education, country income level, urban or rural residency, family history of CVD, and smoking status, taking into account household, community, and country clustering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5800" y="2153695"/>
            <a:ext cx="20569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effect of physical activity on mortality and cardiovascular disease in 130 000 people from 17 high-income, middle-income, and low-income countries: the PURE study</a:t>
            </a:r>
          </a:p>
          <a:p>
            <a:r>
              <a:rPr lang="en-US" dirty="0" smtClean="0"/>
              <a:t>The Lancet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1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50" y="156193"/>
            <a:ext cx="59817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174" y="2406148"/>
            <a:ext cx="836459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7998 patients who had had CABG, PCI or acute coronary syndrome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16% smoking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59.9% little or no physical activity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37.6% obese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42.7% BP above recommended target of 140/90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80.5% above recommended LDL level of 1.8mmol/l</a:t>
            </a:r>
          </a:p>
        </p:txBody>
      </p:sp>
    </p:spTree>
    <p:extLst>
      <p:ext uri="{BB962C8B-B14F-4D97-AF65-F5344CB8AC3E}">
        <p14:creationId xmlns:p14="http://schemas.microsoft.com/office/powerpoint/2010/main" val="45855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54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0413" y="6114291"/>
            <a:ext cx="582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Population Ageing in Ireland Projections 2002-2021</a:t>
            </a:r>
          </a:p>
          <a:p>
            <a:r>
              <a:rPr lang="en-US" dirty="0"/>
              <a:t>National Council on Ageing and Older People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28556" y="223407"/>
            <a:ext cx="5632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Aging Population</a:t>
            </a:r>
          </a:p>
        </p:txBody>
      </p:sp>
    </p:spTree>
    <p:extLst>
      <p:ext uri="{BB962C8B-B14F-4D97-AF65-F5344CB8AC3E}">
        <p14:creationId xmlns:p14="http://schemas.microsoft.com/office/powerpoint/2010/main" val="11121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254"/>
          <a:stretch/>
        </p:blipFill>
        <p:spPr>
          <a:xfrm>
            <a:off x="0" y="1058243"/>
            <a:ext cx="8536556" cy="5244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3907" y="6420005"/>
            <a:ext cx="356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OECD obesity update 2012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903" y="223407"/>
            <a:ext cx="504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Obesity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901968" y="3162970"/>
            <a:ext cx="505632" cy="423297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09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758</Words>
  <Application>Microsoft Macintosh PowerPoint</Application>
  <PresentationFormat>On-screen Show (4:3)</PresentationFormat>
  <Paragraphs>194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Wonder Drug!</vt:lpstr>
      <vt:lpstr>PowerPoint Presentation</vt:lpstr>
      <vt:lpstr>PowerPoint Presentation</vt:lpstr>
      <vt:lpstr>PowerPoint Presentation</vt:lpstr>
      <vt:lpstr>For a GP to manage the top 10 chronic conditions according to current guidelines they would need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STOP HF Midlands</vt:lpstr>
      <vt:lpstr>PowerPoint Presentation</vt:lpstr>
      <vt:lpstr>PowerPoint Presentation</vt:lpstr>
      <vt:lpstr>Did GPs act on this?</vt:lpstr>
      <vt:lpstr>Case </vt:lpstr>
      <vt:lpstr>Elevated NTproBNP in those with CV risk factors</vt:lpstr>
      <vt:lpstr>Case 2 (STOP HF Midlands)</vt:lpstr>
      <vt:lpstr>Medications</vt:lpstr>
      <vt:lpstr>Case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Heart Failure Virtual Consult</dc:title>
  <dc:creator>Olive Cummins</dc:creator>
  <cp:lastModifiedBy>Joe Gallagher</cp:lastModifiedBy>
  <cp:revision>42</cp:revision>
  <dcterms:modified xsi:type="dcterms:W3CDTF">2019-02-11T20:04:29Z</dcterms:modified>
</cp:coreProperties>
</file>