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7" r:id="rId4"/>
    <p:sldId id="288" r:id="rId5"/>
    <p:sldId id="290" r:id="rId6"/>
    <p:sldId id="291" r:id="rId7"/>
    <p:sldId id="260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2A408-DCED-4582-A814-3BF03EF4FAC9}" type="datetimeFigureOut">
              <a:rPr lang="en-GB" smtClean="0"/>
              <a:t>09/02/2019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2CC4-2B45-44E5-98AA-76A6F7D0F0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3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A2CC4-2B45-44E5-98AA-76A6F7D0F01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4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79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412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11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509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1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06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10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70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539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802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E791-00EA-45F2-BDB2-208FE4497C26}" type="datetimeFigureOut">
              <a:rPr lang="en-IE" smtClean="0"/>
              <a:t>09/02/2019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081D-5F8B-4EC8-B836-E1BAA9F43FD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60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" r="9091" b="766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677" y="758284"/>
            <a:ext cx="2743200" cy="31965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3600"/>
              <a:t>What is the heart failure phenotype and why is this important?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677" y="4323376"/>
            <a:ext cx="2743200" cy="1241432"/>
          </a:xfrm>
        </p:spPr>
        <p:txBody>
          <a:bodyPr>
            <a:normAutofit/>
          </a:bodyPr>
          <a:lstStyle/>
          <a:p>
            <a:r>
              <a:rPr lang="en-IE" sz="1700" dirty="0">
                <a:solidFill>
                  <a:schemeClr val="tx2"/>
                </a:solidFill>
              </a:rPr>
              <a:t> James Dollard</a:t>
            </a:r>
          </a:p>
          <a:p>
            <a:r>
              <a:rPr lang="en-IE" sz="1700" dirty="0">
                <a:solidFill>
                  <a:schemeClr val="tx2"/>
                </a:solidFill>
              </a:rPr>
              <a:t>Consultant Cardiologist</a:t>
            </a:r>
          </a:p>
          <a:p>
            <a:r>
              <a:rPr lang="en-IE" sz="1700" dirty="0">
                <a:solidFill>
                  <a:schemeClr val="tx2"/>
                </a:solidFill>
              </a:rPr>
              <a:t>General physician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4063141"/>
            <a:ext cx="1940093" cy="0"/>
          </a:xfrm>
          <a:prstGeom prst="line">
            <a:avLst/>
          </a:prstGeom>
          <a:ln w="22225">
            <a:solidFill>
              <a:srgbClr val="3F5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974179F-56AE-4E43-995C-5C0FC1F7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404" y="6391153"/>
            <a:ext cx="1763688" cy="473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7F171-D408-4328-8F92-63C64BB8D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504" y="6391152"/>
            <a:ext cx="473992" cy="47399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35850C1-CFA4-4604-B61C-81108136A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08" y="6391152"/>
            <a:ext cx="1763688" cy="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r>
              <a:rPr lang="en-IE" sz="3850"/>
              <a:t>What is heart failure?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en-IE" sz="2100"/>
              <a:t>Symptoms</a:t>
            </a:r>
          </a:p>
          <a:p>
            <a:r>
              <a:rPr lang="en-IE" sz="2100"/>
              <a:t>Signs</a:t>
            </a:r>
          </a:p>
          <a:p>
            <a:r>
              <a:rPr lang="en-IE" sz="2100"/>
              <a:t>Abnormal cardiac function as assessed by ECHO</a:t>
            </a:r>
          </a:p>
          <a:p>
            <a:pPr lvl="1"/>
            <a:r>
              <a:rPr lang="en-IE" sz="2100"/>
              <a:t>Can be systolic</a:t>
            </a:r>
          </a:p>
          <a:p>
            <a:pPr lvl="1"/>
            <a:r>
              <a:rPr lang="en-IE" sz="2100"/>
              <a:t>Diastolic</a:t>
            </a:r>
          </a:p>
          <a:p>
            <a:pPr lvl="1"/>
            <a:r>
              <a:rPr lang="en-IE" sz="2100"/>
              <a:t>Both</a:t>
            </a:r>
          </a:p>
          <a:p>
            <a:r>
              <a:rPr lang="en-IE" sz="2100"/>
              <a:t>Raised BNP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Graphic 6" descr="Heart with Pulse">
            <a:extLst>
              <a:ext uri="{FF2B5EF4-FFF2-40B4-BE49-F238E27FC236}">
                <a16:creationId xmlns:a16="http://schemas.microsoft.com/office/drawing/2014/main" id="{64C8A4C5-6E93-4239-B0AA-F3B8EE684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1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37536" y="1604792"/>
            <a:ext cx="5923488" cy="3648417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44075" y="1645100"/>
            <a:ext cx="5609397" cy="3567794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A92C6-1223-44BC-9B90-CF0B7A4C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981091"/>
            <a:ext cx="3069714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Left ventricular contraction (systole)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053" y="2705800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3C486-C276-4D2A-BC01-2C7C69DE6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299" y="2834809"/>
            <a:ext cx="3069714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During LV systole the LV wall: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shortens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Thickens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Twists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INOTROPY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62249D-4961-44B6-B942-8A29260E4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02825" y="1111846"/>
            <a:ext cx="4906588" cy="44772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D3E89C-A08D-44AC-9ECD-F093AA928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00" y="4469533"/>
            <a:ext cx="2143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5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37536" y="1604792"/>
            <a:ext cx="5923488" cy="3648417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44075" y="1645100"/>
            <a:ext cx="5609397" cy="3567794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A92C6-1223-44BC-9B90-CF0B7A4C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9" y="981091"/>
            <a:ext cx="3069714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Left ventricular Relaxation (diastole)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053" y="2705800"/>
            <a:ext cx="1198092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3C486-C276-4D2A-BC01-2C7C69DE6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299" y="2834809"/>
            <a:ext cx="3069714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dirty="0">
                <a:solidFill>
                  <a:schemeClr val="bg1"/>
                </a:solidFill>
              </a:rPr>
              <a:t>The LV has to relax and expand RAPIDLY (essentially as quickly as it contracts)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LUSITROPY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Passive and active</a:t>
            </a:r>
          </a:p>
          <a:p>
            <a:pPr indent="-228600">
              <a:lnSpc>
                <a:spcPct val="90000"/>
              </a:lnSpc>
            </a:pPr>
            <a:r>
              <a:rPr lang="en-US" sz="2100" dirty="0">
                <a:solidFill>
                  <a:schemeClr val="bg1"/>
                </a:solidFill>
              </a:rPr>
              <a:t>ATP is used to hoover up calcium back into the SR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384423-29C6-4620-B23D-00465B6BC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39147"/>
            <a:ext cx="4038600" cy="44480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A35ABD-CCD5-46A2-9E20-36267EB2BF3C}"/>
              </a:ext>
            </a:extLst>
          </p:cNvPr>
          <p:cNvSpPr txBox="1"/>
          <p:nvPr/>
        </p:nvSpPr>
        <p:spPr>
          <a:xfrm>
            <a:off x="6012160" y="608878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Nagueh</a:t>
            </a:r>
            <a:r>
              <a:rPr lang="en-GB" sz="1400" dirty="0"/>
              <a:t> et al, EHJ Card </a:t>
            </a:r>
            <a:r>
              <a:rPr lang="en-GB" sz="1400" dirty="0" err="1"/>
              <a:t>Imag</a:t>
            </a:r>
            <a:r>
              <a:rPr lang="en-GB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8560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80324-DA25-44F0-A5D6-D62C1B8D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507"/>
            <a:ext cx="2620771" cy="493098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Why is an ECHO essential?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erribleEmptyDore">
            <a:hlinkClick r:id="" action="ppaction://media"/>
            <a:extLst>
              <a:ext uri="{FF2B5EF4-FFF2-40B4-BE49-F238E27FC236}">
                <a16:creationId xmlns:a16="http://schemas.microsoft.com/office/drawing/2014/main" id="{00F49D99-E609-43EF-8A45-F91901AF017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0" y="963613"/>
            <a:ext cx="3006725" cy="2305050"/>
          </a:xfrm>
        </p:spPr>
      </p:pic>
      <p:pic>
        <p:nvPicPr>
          <p:cNvPr id="6" name="hcm">
            <a:hlinkClick r:id="" action="ppaction://media"/>
            <a:extLst>
              <a:ext uri="{FF2B5EF4-FFF2-40B4-BE49-F238E27FC236}">
                <a16:creationId xmlns:a16="http://schemas.microsoft.com/office/drawing/2014/main" id="{D0006B25-769C-40B7-9D1E-A10E2388AC53}"/>
              </a:ext>
            </a:extLst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71975" y="3589338"/>
            <a:ext cx="3406775" cy="2305050"/>
          </a:xfrm>
        </p:spPr>
      </p:pic>
    </p:spTree>
    <p:extLst>
      <p:ext uri="{BB962C8B-B14F-4D97-AF65-F5344CB8AC3E}">
        <p14:creationId xmlns:p14="http://schemas.microsoft.com/office/powerpoint/2010/main" val="22214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7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F92939A-A862-4FFC-8018-95851A76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Echo reports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ECF6FA-01E7-4FE4-9BF0-ECC53BB79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can I ignore?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73AC7B2-5AFD-49C0-92B1-99391C80FF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Anything that’s mild!</a:t>
            </a:r>
          </a:p>
          <a:p>
            <a:r>
              <a:rPr lang="en-IE" dirty="0"/>
              <a:t>Mild MR or TR</a:t>
            </a:r>
          </a:p>
          <a:p>
            <a:r>
              <a:rPr lang="en-IE" dirty="0"/>
              <a:t>PFO</a:t>
            </a:r>
          </a:p>
          <a:p>
            <a:r>
              <a:rPr lang="en-IE" dirty="0"/>
              <a:t>Aortic Sclerosis</a:t>
            </a:r>
          </a:p>
          <a:p>
            <a:r>
              <a:rPr lang="en-IE" dirty="0"/>
              <a:t>Most things on an ECHO are reported for future reference by the cardiologist and are not relevant!</a:t>
            </a:r>
          </a:p>
          <a:p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744C97-2E85-4C2E-9F16-1D179CCF5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What’s Important?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5EABD14-F8B0-4E83-B00A-C074F7CCB0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LV function</a:t>
            </a:r>
          </a:p>
          <a:p>
            <a:pPr lvl="1"/>
            <a:r>
              <a:rPr lang="en-GB" dirty="0"/>
              <a:t>Ejection Fraction</a:t>
            </a:r>
          </a:p>
          <a:p>
            <a:pPr lvl="1"/>
            <a:r>
              <a:rPr lang="en-GB" dirty="0" err="1"/>
              <a:t>LVIDd</a:t>
            </a:r>
            <a:r>
              <a:rPr lang="en-GB" dirty="0"/>
              <a:t> (the diameter of the heart when it’s full)</a:t>
            </a:r>
          </a:p>
          <a:p>
            <a:pPr lvl="1"/>
            <a:r>
              <a:rPr lang="en-GB" dirty="0"/>
              <a:t>LV wall thickness</a:t>
            </a:r>
          </a:p>
          <a:p>
            <a:r>
              <a:rPr lang="en-GB" dirty="0"/>
              <a:t>Filling pressures</a:t>
            </a:r>
          </a:p>
          <a:p>
            <a:pPr lvl="1"/>
            <a:r>
              <a:rPr lang="en-GB" dirty="0"/>
              <a:t>LA volume</a:t>
            </a:r>
          </a:p>
          <a:p>
            <a:pPr lvl="1"/>
            <a:r>
              <a:rPr lang="en-GB" dirty="0"/>
              <a:t>Dilated IVC</a:t>
            </a:r>
          </a:p>
          <a:p>
            <a:pPr lvl="1"/>
            <a:r>
              <a:rPr lang="en-GB" dirty="0"/>
              <a:t>Assessment of diastolic function</a:t>
            </a:r>
          </a:p>
          <a:p>
            <a:r>
              <a:rPr lang="en-GB" dirty="0"/>
              <a:t>Anything severe!</a:t>
            </a:r>
          </a:p>
        </p:txBody>
      </p:sp>
    </p:spTree>
    <p:extLst>
      <p:ext uri="{BB962C8B-B14F-4D97-AF65-F5344CB8AC3E}">
        <p14:creationId xmlns:p14="http://schemas.microsoft.com/office/powerpoint/2010/main" val="235893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Ejection Fraction and why is it important?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178477-CB6F-4997-81FB-99722F6CA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605" y="2509911"/>
            <a:ext cx="707546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0DDD5B-777F-49F0-9C35-0626D0500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650112"/>
            <a:ext cx="8178799" cy="35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190</Words>
  <Application>Microsoft Office PowerPoint</Application>
  <PresentationFormat>On-screen Show (4:3)</PresentationFormat>
  <Paragraphs>44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What is the heart failure phenotype and why is this important?</vt:lpstr>
      <vt:lpstr>What is heart failure?</vt:lpstr>
      <vt:lpstr>Left ventricular contraction (systole)</vt:lpstr>
      <vt:lpstr>Left ventricular Relaxation (diastole)</vt:lpstr>
      <vt:lpstr>Why is an ECHO essential?</vt:lpstr>
      <vt:lpstr>Echo reports</vt:lpstr>
      <vt:lpstr>What is the Ejection Fraction and why is it important?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heart failure phenotype and why is this important?</dc:title>
  <dc:creator>James Dollard</dc:creator>
  <cp:lastModifiedBy>AVMS</cp:lastModifiedBy>
  <cp:revision>3</cp:revision>
  <dcterms:created xsi:type="dcterms:W3CDTF">2019-02-06T19:26:40Z</dcterms:created>
  <dcterms:modified xsi:type="dcterms:W3CDTF">2019-02-09T08:37:55Z</dcterms:modified>
</cp:coreProperties>
</file>