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71" r:id="rId1"/>
  </p:sldMasterIdLst>
  <p:notesMasterIdLst>
    <p:notesMasterId r:id="rId19"/>
  </p:notesMasterIdLst>
  <p:sldIdLst>
    <p:sldId id="358" r:id="rId2"/>
    <p:sldId id="337" r:id="rId3"/>
    <p:sldId id="338" r:id="rId4"/>
    <p:sldId id="378" r:id="rId5"/>
    <p:sldId id="379" r:id="rId6"/>
    <p:sldId id="380" r:id="rId7"/>
    <p:sldId id="381" r:id="rId8"/>
    <p:sldId id="382" r:id="rId9"/>
    <p:sldId id="383" r:id="rId10"/>
    <p:sldId id="347" r:id="rId11"/>
    <p:sldId id="360" r:id="rId12"/>
    <p:sldId id="348" r:id="rId13"/>
    <p:sldId id="350" r:id="rId14"/>
    <p:sldId id="349" r:id="rId15"/>
    <p:sldId id="355" r:id="rId16"/>
    <p:sldId id="351" r:id="rId17"/>
    <p:sldId id="354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86">
          <p15:clr>
            <a:srgbClr val="000000"/>
          </p15:clr>
        </p15:guide>
        <p15:guide id="2" pos="498">
          <p15:clr>
            <a:srgbClr val="000000"/>
          </p15:clr>
        </p15:guide>
        <p15:guide id="3" orient="horz" pos="1790">
          <p15:clr>
            <a:srgbClr val="A4A3A4"/>
          </p15:clr>
        </p15:guide>
        <p15:guide id="4" pos="15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0A1BA2-72CA-4597-9AED-0832D2EBFD2E}">
  <a:tblStyle styleId="{8C0A1BA2-72CA-4597-9AED-0832D2EBFD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92"/>
    <p:restoredTop sz="94678"/>
  </p:normalViewPr>
  <p:slideViewPr>
    <p:cSldViewPr snapToGrid="0">
      <p:cViewPr varScale="1">
        <p:scale>
          <a:sx n="90" d="100"/>
          <a:sy n="90" d="100"/>
        </p:scale>
        <p:origin x="-1328" y="-112"/>
      </p:cViewPr>
      <p:guideLst>
        <p:guide orient="horz" pos="2286"/>
        <p:guide orient="horz" pos="1790"/>
        <p:guide pos="498"/>
        <p:guide pos="15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00061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FA557C-422B-4CA3-8C4B-7DC056338B6A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865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3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2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9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65C6-29A2-524F-AD53-5F029BF0DB5B}" type="datetimeFigureOut">
              <a:rPr lang="en-US" smtClean="0"/>
              <a:t>11/02/19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10FB-9914-F147-A719-4E987AD10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36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5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2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5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912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65C6-29A2-524F-AD53-5F029BF0DB5B}" type="datetimeFigureOut">
              <a:rPr lang="en-US" smtClean="0"/>
              <a:t>11/02/19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10FB-9914-F147-A719-4E987AD10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40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165A-DF6B-DD42-BBE6-05FA8FA3F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4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94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7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Users:gallaj:Desktop:Document2!OLE_LINK4" TargetMode="External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 it or isn’t it heart failure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92553"/>
            <a:ext cx="6400800" cy="1752600"/>
          </a:xfrm>
        </p:spPr>
        <p:txBody>
          <a:bodyPr/>
          <a:lstStyle/>
          <a:p>
            <a:r>
              <a:rPr lang="en-US" dirty="0"/>
              <a:t>And does it matter anyway?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4186535"/>
            <a:ext cx="621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Joe Gallagher</a:t>
            </a:r>
          </a:p>
        </p:txBody>
      </p:sp>
    </p:spTree>
    <p:extLst>
      <p:ext uri="{BB962C8B-B14F-4D97-AF65-F5344CB8AC3E}">
        <p14:creationId xmlns:p14="http://schemas.microsoft.com/office/powerpoint/2010/main" val="2069096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/>
          </p:cNvSpPr>
          <p:nvPr/>
        </p:nvSpPr>
        <p:spPr bwMode="auto">
          <a:xfrm>
            <a:off x="198685" y="196453"/>
            <a:ext cx="8751094" cy="6482953"/>
          </a:xfrm>
          <a:prstGeom prst="rect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1" hangingPunct="1"/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471041" y="1352847"/>
            <a:ext cx="5063133" cy="6697266"/>
          </a:xfrm>
        </p:spPr>
        <p:txBody>
          <a:bodyPr>
            <a:normAutofit/>
          </a:bodyPr>
          <a:lstStyle/>
          <a:p>
            <a:pPr>
              <a:buSzPct val="77000"/>
              <a:buBlip>
                <a:blip r:embed="rId2"/>
              </a:buBlip>
              <a:tabLst>
                <a:tab pos="327039" algn="l"/>
                <a:tab pos="648496" algn="l"/>
                <a:tab pos="961024" algn="l"/>
                <a:tab pos="1273552" algn="l"/>
                <a:tab pos="1595009" algn="l"/>
                <a:tab pos="1907537" algn="l"/>
                <a:tab pos="2228994" algn="l"/>
                <a:tab pos="2541522" algn="l"/>
                <a:tab pos="2854050" algn="l"/>
                <a:tab pos="3175508" algn="l"/>
                <a:tab pos="3488036" algn="l"/>
                <a:tab pos="3800563" algn="l"/>
                <a:tab pos="4077374" algn="l"/>
                <a:tab pos="4495938" algn="l"/>
              </a:tabLst>
            </a:pPr>
            <a:r>
              <a:rPr lang="en-US" sz="2000">
                <a:solidFill>
                  <a:srgbClr val="000000"/>
                </a:solidFill>
                <a:latin typeface="Helvetica" charset="0"/>
                <a:ea typeface="MS PGothic" charset="0"/>
                <a:cs typeface="MS PGothic" charset="0"/>
                <a:sym typeface="Helvetica" charset="0"/>
              </a:rPr>
              <a:t>Your first patient this morning is Mrs B.  She is a 79 year old woman who lives alone and has a history of hypertension and diabetes (diet controlled).  </a:t>
            </a:r>
          </a:p>
          <a:p>
            <a:pPr>
              <a:buSzPct val="77000"/>
              <a:buBlip>
                <a:blip r:embed="rId2"/>
              </a:buBlip>
              <a:tabLst>
                <a:tab pos="327039" algn="l"/>
                <a:tab pos="648496" algn="l"/>
                <a:tab pos="961024" algn="l"/>
                <a:tab pos="1273552" algn="l"/>
                <a:tab pos="1595009" algn="l"/>
                <a:tab pos="1907537" algn="l"/>
                <a:tab pos="2228994" algn="l"/>
                <a:tab pos="2541522" algn="l"/>
                <a:tab pos="2854050" algn="l"/>
                <a:tab pos="3175508" algn="l"/>
                <a:tab pos="3488036" algn="l"/>
                <a:tab pos="3800563" algn="l"/>
                <a:tab pos="4077374" algn="l"/>
                <a:tab pos="4495938" algn="l"/>
              </a:tabLst>
            </a:pPr>
            <a:endParaRPr lang="en-US" sz="2000">
              <a:solidFill>
                <a:srgbClr val="000000"/>
              </a:solidFill>
              <a:latin typeface="Helvetica" charset="0"/>
              <a:ea typeface="MS PGothic" charset="0"/>
              <a:cs typeface="MS PGothic" charset="0"/>
              <a:sym typeface="Helvetica" charset="0"/>
            </a:endParaRPr>
          </a:p>
          <a:p>
            <a:pPr>
              <a:buSzPct val="77000"/>
              <a:buBlip>
                <a:blip r:embed="rId2"/>
              </a:buBlip>
              <a:tabLst>
                <a:tab pos="327039" algn="l"/>
                <a:tab pos="648496" algn="l"/>
                <a:tab pos="961024" algn="l"/>
                <a:tab pos="1273552" algn="l"/>
                <a:tab pos="1595009" algn="l"/>
                <a:tab pos="1907537" algn="l"/>
                <a:tab pos="2228994" algn="l"/>
                <a:tab pos="2541522" algn="l"/>
                <a:tab pos="2854050" algn="l"/>
                <a:tab pos="3175508" algn="l"/>
                <a:tab pos="3488036" algn="l"/>
                <a:tab pos="3800563" algn="l"/>
                <a:tab pos="4077374" algn="l"/>
                <a:tab pos="4495938" algn="l"/>
              </a:tabLst>
            </a:pPr>
            <a:r>
              <a:rPr lang="en-US" sz="2000">
                <a:solidFill>
                  <a:srgbClr val="000000"/>
                </a:solidFill>
                <a:latin typeface="Helvetica" charset="0"/>
                <a:ea typeface="MS PGothic" charset="0"/>
                <a:cs typeface="MS PGothic" charset="0"/>
                <a:sym typeface="Helvetica" charset="0"/>
              </a:rPr>
              <a:t>Her BP is 165/92, pulse 92 regular, chest and cardiovascular examination is normal.  Ankle oedema noted.  </a:t>
            </a:r>
          </a:p>
          <a:p>
            <a:pPr>
              <a:buSzPct val="77000"/>
              <a:buBlip>
                <a:blip r:embed="rId2"/>
              </a:buBlip>
              <a:tabLst>
                <a:tab pos="327039" algn="l"/>
                <a:tab pos="648496" algn="l"/>
                <a:tab pos="961024" algn="l"/>
                <a:tab pos="1273552" algn="l"/>
                <a:tab pos="1595009" algn="l"/>
                <a:tab pos="1907537" algn="l"/>
                <a:tab pos="2228994" algn="l"/>
                <a:tab pos="2541522" algn="l"/>
                <a:tab pos="2854050" algn="l"/>
                <a:tab pos="3175508" algn="l"/>
                <a:tab pos="3488036" algn="l"/>
                <a:tab pos="3800563" algn="l"/>
                <a:tab pos="4077374" algn="l"/>
                <a:tab pos="4495938" algn="l"/>
              </a:tabLst>
            </a:pPr>
            <a:endParaRPr lang="en-US" sz="2000">
              <a:solidFill>
                <a:srgbClr val="000000"/>
              </a:solidFill>
              <a:latin typeface="Helvetica" charset="0"/>
              <a:ea typeface="MS PGothic" charset="0"/>
              <a:cs typeface="MS PGothic" charset="0"/>
              <a:sym typeface="Helvetica" charset="0"/>
            </a:endParaRPr>
          </a:p>
          <a:p>
            <a:pPr>
              <a:buSzPct val="77000"/>
              <a:buBlip>
                <a:blip r:embed="rId2"/>
              </a:buBlip>
              <a:tabLst>
                <a:tab pos="327039" algn="l"/>
                <a:tab pos="648496" algn="l"/>
                <a:tab pos="961024" algn="l"/>
                <a:tab pos="1273552" algn="l"/>
                <a:tab pos="1595009" algn="l"/>
                <a:tab pos="1907537" algn="l"/>
                <a:tab pos="2228994" algn="l"/>
                <a:tab pos="2541522" algn="l"/>
                <a:tab pos="2854050" algn="l"/>
                <a:tab pos="3175508" algn="l"/>
                <a:tab pos="3488036" algn="l"/>
                <a:tab pos="3800563" algn="l"/>
                <a:tab pos="4077374" algn="l"/>
                <a:tab pos="4495938" algn="l"/>
              </a:tabLst>
            </a:pPr>
            <a:r>
              <a:rPr lang="en-US" sz="2000">
                <a:solidFill>
                  <a:srgbClr val="000000"/>
                </a:solidFill>
                <a:latin typeface="Helvetica" charset="0"/>
                <a:ea typeface="MS PGothic" charset="0"/>
                <a:cs typeface="MS PGothic" charset="0"/>
                <a:sym typeface="Helvetica" charset="0"/>
              </a:rPr>
              <a:t>She smokes 15/day. </a:t>
            </a:r>
          </a:p>
          <a:p>
            <a:pPr>
              <a:buSzPct val="77000"/>
              <a:buBlip>
                <a:blip r:embed="rId2"/>
              </a:buBlip>
              <a:tabLst>
                <a:tab pos="327039" algn="l"/>
                <a:tab pos="648496" algn="l"/>
                <a:tab pos="961024" algn="l"/>
                <a:tab pos="1273552" algn="l"/>
                <a:tab pos="1595009" algn="l"/>
                <a:tab pos="1907537" algn="l"/>
                <a:tab pos="2228994" algn="l"/>
                <a:tab pos="2541522" algn="l"/>
                <a:tab pos="2854050" algn="l"/>
                <a:tab pos="3175508" algn="l"/>
                <a:tab pos="3488036" algn="l"/>
                <a:tab pos="3800563" algn="l"/>
                <a:tab pos="4077374" algn="l"/>
                <a:tab pos="4495938" algn="l"/>
              </a:tabLst>
            </a:pPr>
            <a:endParaRPr lang="en-US" sz="2000">
              <a:solidFill>
                <a:srgbClr val="000000"/>
              </a:solidFill>
              <a:latin typeface="Helvetica" charset="0"/>
              <a:ea typeface="MS PGothic" charset="0"/>
              <a:cs typeface="MS PGothic" charset="0"/>
              <a:sym typeface="Helvetica" charset="0"/>
            </a:endParaRPr>
          </a:p>
          <a:p>
            <a:pPr>
              <a:buSzPct val="77000"/>
              <a:buBlip>
                <a:blip r:embed="rId2"/>
              </a:buBlip>
              <a:tabLst>
                <a:tab pos="327039" algn="l"/>
                <a:tab pos="648496" algn="l"/>
                <a:tab pos="961024" algn="l"/>
                <a:tab pos="1273552" algn="l"/>
                <a:tab pos="1595009" algn="l"/>
                <a:tab pos="1907537" algn="l"/>
                <a:tab pos="2228994" algn="l"/>
                <a:tab pos="2541522" algn="l"/>
                <a:tab pos="2854050" algn="l"/>
                <a:tab pos="3175508" algn="l"/>
                <a:tab pos="3488036" algn="l"/>
                <a:tab pos="3800563" algn="l"/>
                <a:tab pos="4077374" algn="l"/>
                <a:tab pos="4495938" algn="l"/>
              </a:tabLst>
            </a:pPr>
            <a:r>
              <a:rPr lang="en-US" sz="2000">
                <a:solidFill>
                  <a:srgbClr val="000000"/>
                </a:solidFill>
                <a:latin typeface="Helvetica" charset="0"/>
                <a:ea typeface="MS PGothic" charset="0"/>
                <a:cs typeface="MS PGothic" charset="0"/>
                <a:sym typeface="Helvetica" charset="0"/>
              </a:rPr>
              <a:t>She complains of breathlessness on walking up a slight hill or after 50 yards on the flat. </a:t>
            </a:r>
          </a:p>
          <a:p>
            <a:pPr>
              <a:buSzPct val="77000"/>
              <a:buBlip>
                <a:blip r:embed="rId2"/>
              </a:buBlip>
              <a:tabLst>
                <a:tab pos="327039" algn="l"/>
                <a:tab pos="648496" algn="l"/>
                <a:tab pos="961024" algn="l"/>
                <a:tab pos="1273552" algn="l"/>
                <a:tab pos="1595009" algn="l"/>
                <a:tab pos="1907537" algn="l"/>
                <a:tab pos="2228994" algn="l"/>
                <a:tab pos="2541522" algn="l"/>
                <a:tab pos="2854050" algn="l"/>
                <a:tab pos="3175508" algn="l"/>
                <a:tab pos="3488036" algn="l"/>
                <a:tab pos="3800563" algn="l"/>
                <a:tab pos="4077374" algn="l"/>
                <a:tab pos="4495938" algn="l"/>
              </a:tabLst>
            </a:pPr>
            <a:r>
              <a:rPr lang="en-US" sz="2000" b="1">
                <a:solidFill>
                  <a:srgbClr val="000000"/>
                </a:solidFill>
                <a:latin typeface="Helvetica" charset="0"/>
                <a:ea typeface="MS PGothic" charset="0"/>
                <a:cs typeface="MS PGothic" charset="0"/>
                <a:sym typeface="Helvetica" charset="0"/>
              </a:rPr>
              <a:t>What investigations would be useful to find the cause?</a:t>
            </a:r>
          </a:p>
        </p:txBody>
      </p:sp>
      <p:sp>
        <p:nvSpPr>
          <p:cNvPr id="23555" name="Rectangle 4"/>
          <p:cNvSpPr>
            <a:spLocks/>
          </p:cNvSpPr>
          <p:nvPr/>
        </p:nvSpPr>
        <p:spPr bwMode="auto">
          <a:xfrm>
            <a:off x="5989588" y="3125390"/>
            <a:ext cx="3018234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  <a:spcBef>
                <a:spcPts val="773"/>
              </a:spcBef>
              <a:tabLst>
                <a:tab pos="327039" algn="l"/>
                <a:tab pos="648496" algn="l"/>
                <a:tab pos="961024" algn="l"/>
                <a:tab pos="1273552" algn="l"/>
              </a:tabLst>
            </a:pPr>
            <a:r>
              <a:rPr lang="en-US" sz="1700" b="1">
                <a:solidFill>
                  <a:srgbClr val="000000"/>
                </a:solidFill>
                <a:latin typeface="Helvetica" charset="0"/>
                <a:sym typeface="Helvetica" charset="0"/>
              </a:rPr>
              <a:t>Medications</a:t>
            </a:r>
          </a:p>
          <a:p>
            <a:pPr>
              <a:lnSpc>
                <a:spcPct val="80000"/>
              </a:lnSpc>
              <a:spcBef>
                <a:spcPts val="773"/>
              </a:spcBef>
              <a:buClr>
                <a:srgbClr val="646461"/>
              </a:buClr>
              <a:buSzPct val="125000"/>
              <a:buFont typeface="Helvetica Neue" charset="0"/>
              <a:buChar char="•"/>
              <a:tabLst>
                <a:tab pos="327039" algn="l"/>
                <a:tab pos="648496" algn="l"/>
                <a:tab pos="961024" algn="l"/>
                <a:tab pos="1273552" algn="l"/>
              </a:tabLst>
            </a:pPr>
            <a:r>
              <a:rPr lang="en-US" sz="2000">
                <a:solidFill>
                  <a:srgbClr val="000000"/>
                </a:solidFill>
                <a:latin typeface="Helvetica" charset="0"/>
                <a:sym typeface="Helvetica" charset="0"/>
              </a:rPr>
              <a:t>Simvastatin 40mg nocte </a:t>
            </a:r>
          </a:p>
          <a:p>
            <a:pPr>
              <a:lnSpc>
                <a:spcPct val="80000"/>
              </a:lnSpc>
              <a:spcBef>
                <a:spcPts val="773"/>
              </a:spcBef>
              <a:buClr>
                <a:srgbClr val="646461"/>
              </a:buClr>
              <a:buSzPct val="125000"/>
              <a:buFont typeface="Helvetica Neue" charset="0"/>
              <a:buChar char="•"/>
              <a:tabLst>
                <a:tab pos="327039" algn="l"/>
                <a:tab pos="648496" algn="l"/>
                <a:tab pos="961024" algn="l"/>
                <a:tab pos="1273552" algn="l"/>
              </a:tabLst>
            </a:pPr>
            <a:r>
              <a:rPr lang="en-US" sz="2000">
                <a:solidFill>
                  <a:srgbClr val="000000"/>
                </a:solidFill>
                <a:latin typeface="Helvetica" charset="0"/>
                <a:sym typeface="Helvetica" charset="0"/>
              </a:rPr>
              <a:t>Aspirin 75mg daily</a:t>
            </a:r>
          </a:p>
          <a:p>
            <a:pPr>
              <a:lnSpc>
                <a:spcPct val="80000"/>
              </a:lnSpc>
              <a:spcBef>
                <a:spcPts val="773"/>
              </a:spcBef>
              <a:buClr>
                <a:srgbClr val="646461"/>
              </a:buClr>
              <a:buSzPct val="125000"/>
              <a:buFont typeface="Helvetica Neue" charset="0"/>
              <a:buChar char="•"/>
              <a:tabLst>
                <a:tab pos="327039" algn="l"/>
                <a:tab pos="648496" algn="l"/>
                <a:tab pos="961024" algn="l"/>
                <a:tab pos="1273552" algn="l"/>
              </a:tabLst>
            </a:pPr>
            <a:r>
              <a:rPr lang="en-US" sz="2000">
                <a:solidFill>
                  <a:srgbClr val="000000"/>
                </a:solidFill>
                <a:latin typeface="Helvetica" charset="0"/>
                <a:sym typeface="Helvetica" charset="0"/>
              </a:rPr>
              <a:t>Amlodipine 5mg daily</a:t>
            </a:r>
          </a:p>
        </p:txBody>
      </p:sp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926455" y="442020"/>
            <a:ext cx="53165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67" tIns="32133" rIns="64267" bIns="32133">
            <a:spAutoFit/>
          </a:bodyPr>
          <a:lstStyle>
            <a:lvl1pPr>
              <a:defRPr sz="1100">
                <a:solidFill>
                  <a:srgbClr val="4A7594"/>
                </a:solidFill>
                <a:latin typeface="Helvetica Neue Bold Condensed" charset="0"/>
                <a:ea typeface="MS PGothic" charset="0"/>
                <a:cs typeface="MS PGothic" charset="0"/>
                <a:sym typeface="Helvetica Neue Bold Condensed" charset="0"/>
              </a:defRPr>
            </a:lvl1pPr>
            <a:lvl2pPr marL="742950" indent="-285750">
              <a:defRPr sz="1100">
                <a:solidFill>
                  <a:srgbClr val="4A7594"/>
                </a:solidFill>
                <a:latin typeface="Helvetica Neue Bold Condensed" charset="0"/>
                <a:ea typeface="MS PGothic" charset="0"/>
                <a:cs typeface="MS PGothic" charset="0"/>
                <a:sym typeface="Helvetica Neue Bold Condensed" charset="0"/>
              </a:defRPr>
            </a:lvl2pPr>
            <a:lvl3pPr marL="1143000" indent="-228600">
              <a:defRPr sz="1100">
                <a:solidFill>
                  <a:srgbClr val="4A7594"/>
                </a:solidFill>
                <a:latin typeface="Helvetica Neue Bold Condensed" charset="0"/>
                <a:ea typeface="MS PGothic" charset="0"/>
                <a:cs typeface="MS PGothic" charset="0"/>
                <a:sym typeface="Helvetica Neue Bold Condensed" charset="0"/>
              </a:defRPr>
            </a:lvl3pPr>
            <a:lvl4pPr marL="1600200" indent="-228600">
              <a:defRPr sz="1100">
                <a:solidFill>
                  <a:srgbClr val="4A7594"/>
                </a:solidFill>
                <a:latin typeface="Helvetica Neue Bold Condensed" charset="0"/>
                <a:ea typeface="MS PGothic" charset="0"/>
                <a:cs typeface="MS PGothic" charset="0"/>
                <a:sym typeface="Helvetica Neue Bold Condensed" charset="0"/>
              </a:defRPr>
            </a:lvl4pPr>
            <a:lvl5pPr marL="2057400" indent="-228600">
              <a:defRPr sz="1100">
                <a:solidFill>
                  <a:srgbClr val="4A7594"/>
                </a:solidFill>
                <a:latin typeface="Helvetica Neue Bold Condensed" charset="0"/>
                <a:ea typeface="MS PGothic" charset="0"/>
                <a:cs typeface="MS PGothic" charset="0"/>
                <a:sym typeface="Helvetica Neue Bold 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4A7594"/>
                </a:solidFill>
                <a:latin typeface="Helvetica Neue Bold Condensed" charset="0"/>
                <a:ea typeface="MS PGothic" charset="0"/>
                <a:cs typeface="MS PGothic" charset="0"/>
                <a:sym typeface="Helvetica Neue Bold 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4A7594"/>
                </a:solidFill>
                <a:latin typeface="Helvetica Neue Bold Condensed" charset="0"/>
                <a:ea typeface="MS PGothic" charset="0"/>
                <a:cs typeface="MS PGothic" charset="0"/>
                <a:sym typeface="Helvetica Neue Bold 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4A7594"/>
                </a:solidFill>
                <a:latin typeface="Helvetica Neue Bold Condensed" charset="0"/>
                <a:ea typeface="MS PGothic" charset="0"/>
                <a:cs typeface="MS PGothic" charset="0"/>
                <a:sym typeface="Helvetica Neue Bold 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4A7594"/>
                </a:solidFill>
                <a:latin typeface="Helvetica Neue Bold Condensed" charset="0"/>
                <a:ea typeface="MS PGothic" charset="0"/>
                <a:cs typeface="MS PGothic" charset="0"/>
                <a:sym typeface="Helvetica Neue Bold Condensed" charset="0"/>
              </a:defRPr>
            </a:lvl9pPr>
          </a:lstStyle>
          <a:p>
            <a:pPr eaLnBrk="1" hangingPunct="1"/>
            <a:r>
              <a:rPr lang="en-US" sz="4200" dirty="0">
                <a:solidFill>
                  <a:srgbClr val="000000"/>
                </a:solidFill>
              </a:rPr>
              <a:t>Case </a:t>
            </a:r>
          </a:p>
        </p:txBody>
      </p:sp>
      <p:pic>
        <p:nvPicPr>
          <p:cNvPr id="2355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322" y="442020"/>
            <a:ext cx="3264917" cy="219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2061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14074"/>
            <a:ext cx="6358769" cy="4037464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35000"/>
              </a:spcBef>
              <a:buFontTx/>
              <a:buNone/>
            </a:pPr>
            <a:r>
              <a:rPr lang="en-GB" sz="2800" b="0" i="1" dirty="0">
                <a:solidFill>
                  <a:srgbClr val="004D86"/>
                </a:solidFill>
                <a:latin typeface="+mn-lt"/>
              </a:rPr>
              <a:t>The cardiologist</a:t>
            </a:r>
            <a:endParaRPr lang="en-GB" sz="2800" b="0" dirty="0">
              <a:solidFill>
                <a:srgbClr val="004D86"/>
              </a:solidFill>
              <a:latin typeface="+mn-lt"/>
            </a:endParaRPr>
          </a:p>
          <a:p>
            <a:pPr>
              <a:spcBef>
                <a:spcPct val="35000"/>
              </a:spcBef>
              <a:buFontTx/>
              <a:buNone/>
            </a:pPr>
            <a:r>
              <a:rPr lang="en-GB" sz="2800" b="0" dirty="0">
                <a:solidFill>
                  <a:srgbClr val="004D86"/>
                </a:solidFill>
                <a:latin typeface="+mn-lt"/>
              </a:rPr>
              <a:t>“Heart failure caused by aortic stenosis: does your stethoscope still work?”</a:t>
            </a:r>
          </a:p>
          <a:p>
            <a:pPr>
              <a:spcBef>
                <a:spcPct val="35000"/>
              </a:spcBef>
              <a:buFontTx/>
              <a:buNone/>
            </a:pPr>
            <a:endParaRPr lang="en-GB" sz="2800" b="0" dirty="0">
              <a:solidFill>
                <a:srgbClr val="004D86"/>
              </a:solidFill>
              <a:latin typeface="+mn-lt"/>
            </a:endParaRPr>
          </a:p>
          <a:p>
            <a:pPr>
              <a:spcBef>
                <a:spcPct val="35000"/>
              </a:spcBef>
              <a:buFontTx/>
              <a:buNone/>
            </a:pPr>
            <a:r>
              <a:rPr lang="en-GB" sz="2800" b="0" i="1" dirty="0">
                <a:solidFill>
                  <a:srgbClr val="004D86"/>
                </a:solidFill>
                <a:latin typeface="+mn-lt"/>
              </a:rPr>
              <a:t>The GP</a:t>
            </a:r>
          </a:p>
          <a:p>
            <a:pPr>
              <a:spcBef>
                <a:spcPct val="35000"/>
              </a:spcBef>
              <a:buFontTx/>
              <a:buNone/>
            </a:pPr>
            <a:r>
              <a:rPr lang="en-GB" sz="2800" b="0" dirty="0">
                <a:solidFill>
                  <a:srgbClr val="004D86"/>
                </a:solidFill>
                <a:latin typeface="+mn-lt"/>
              </a:rPr>
              <a:t>“ Ever heard of COPD? (by the way: in the same thorax)”</a:t>
            </a:r>
          </a:p>
          <a:p>
            <a:pPr>
              <a:spcBef>
                <a:spcPct val="35000"/>
              </a:spcBef>
              <a:buFontTx/>
              <a:buNone/>
            </a:pPr>
            <a:endParaRPr lang="en-GB" sz="2800" dirty="0">
              <a:solidFill>
                <a:srgbClr val="004D86"/>
              </a:solidFill>
            </a:endParaRPr>
          </a:p>
          <a:p>
            <a:pPr>
              <a:spcBef>
                <a:spcPct val="35000"/>
              </a:spcBef>
              <a:buFontTx/>
              <a:buNone/>
            </a:pPr>
            <a:r>
              <a:rPr lang="en-GB" sz="2800" b="0" dirty="0">
                <a:solidFill>
                  <a:srgbClr val="004D86"/>
                </a:solidFill>
                <a:latin typeface="+mn-lt"/>
              </a:rPr>
              <a:t>The geriatrician</a:t>
            </a:r>
          </a:p>
          <a:p>
            <a:pPr>
              <a:spcBef>
                <a:spcPct val="35000"/>
              </a:spcBef>
              <a:buFontTx/>
              <a:buNone/>
            </a:pPr>
            <a:r>
              <a:rPr lang="en-GB" sz="2800" dirty="0">
                <a:solidFill>
                  <a:srgbClr val="004D86"/>
                </a:solidFill>
              </a:rPr>
              <a:t>“You’re both wrong – it is frailty</a:t>
            </a:r>
            <a:r>
              <a:rPr lang="en-GB" sz="2400" dirty="0">
                <a:solidFill>
                  <a:srgbClr val="004D86"/>
                </a:solidFill>
              </a:rPr>
              <a:t>”</a:t>
            </a:r>
            <a:endParaRPr lang="nl-NL" sz="2400" b="0" dirty="0">
              <a:solidFill>
                <a:srgbClr val="004D86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093" y="2946400"/>
            <a:ext cx="2323030" cy="2454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905" y="368091"/>
            <a:ext cx="7013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It’s all about perspective . . . .</a:t>
            </a:r>
          </a:p>
        </p:txBody>
      </p:sp>
    </p:spTree>
    <p:extLst>
      <p:ext uri="{BB962C8B-B14F-4D97-AF65-F5344CB8AC3E}">
        <p14:creationId xmlns:p14="http://schemas.microsoft.com/office/powerpoint/2010/main" val="3014972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/>
          </p:cNvSpPr>
          <p:nvPr/>
        </p:nvSpPr>
        <p:spPr bwMode="auto">
          <a:xfrm>
            <a:off x="198685" y="196453"/>
            <a:ext cx="8751094" cy="6482953"/>
          </a:xfrm>
          <a:prstGeom prst="rect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1" hangingPunct="1"/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58888" y="188640"/>
            <a:ext cx="7679531" cy="1032495"/>
          </a:xfrm>
        </p:spPr>
        <p:txBody>
          <a:bodyPr/>
          <a:lstStyle/>
          <a:p>
            <a:pPr marL="283507"/>
            <a:r>
              <a:rPr lang="en-US" dirty="0">
                <a:latin typeface="Calibri" charset="0"/>
                <a:ea typeface="MS PGothic" charset="0"/>
                <a:cs typeface="MS PGothic" charset="0"/>
              </a:rPr>
              <a:t>Case - Results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SzPct val="77000"/>
              <a:buFont typeface="Helvetica Neue" charset="0"/>
              <a:buBlip>
                <a:blip r:embed="rId2"/>
              </a:buBlip>
            </a:pPr>
            <a:r>
              <a:rPr lang="en-US" sz="2200" b="1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t>ECG: </a:t>
            </a:r>
            <a:r>
              <a:rPr lang="en-US" sz="22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t>Sinus rhythm, left ventricular hypertrophy</a:t>
            </a:r>
          </a:p>
          <a:p>
            <a:pPr eaLnBrk="1" hangingPunct="1">
              <a:buSzPct val="77000"/>
              <a:buFont typeface="Helvetica Neue" charset="0"/>
              <a:buBlip>
                <a:blip r:embed="rId2"/>
              </a:buBlip>
            </a:pPr>
            <a:endParaRPr lang="en-US" sz="2200">
              <a:solidFill>
                <a:srgbClr val="000000"/>
              </a:solidFill>
              <a:latin typeface="Calibri" charset="0"/>
              <a:ea typeface="MS PGothic" charset="0"/>
              <a:cs typeface="MS PGothic" charset="0"/>
            </a:endParaRPr>
          </a:p>
          <a:p>
            <a:pPr eaLnBrk="1" hangingPunct="1">
              <a:buSzPct val="77000"/>
              <a:buFont typeface="Helvetica Neue" charset="0"/>
              <a:buBlip>
                <a:blip r:embed="rId2"/>
              </a:buBlip>
            </a:pPr>
            <a:r>
              <a:rPr lang="en-US" sz="2200" b="1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t>Chest x-ray: </a:t>
            </a:r>
            <a:r>
              <a:rPr lang="en-US" sz="22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t>Normal</a:t>
            </a:r>
          </a:p>
          <a:p>
            <a:pPr eaLnBrk="1" hangingPunct="1">
              <a:buSzPct val="77000"/>
              <a:buFont typeface="Helvetica Neue" charset="0"/>
              <a:buBlip>
                <a:blip r:embed="rId2"/>
              </a:buBlip>
            </a:pPr>
            <a:endParaRPr lang="en-US" sz="2200">
              <a:solidFill>
                <a:srgbClr val="000000"/>
              </a:solidFill>
              <a:latin typeface="Calibri" charset="0"/>
              <a:ea typeface="MS PGothic" charset="0"/>
              <a:cs typeface="MS PGothic" charset="0"/>
            </a:endParaRPr>
          </a:p>
          <a:p>
            <a:pPr eaLnBrk="1" hangingPunct="1">
              <a:buSzPct val="77000"/>
              <a:buFont typeface="Helvetica Neue" charset="0"/>
              <a:buBlip>
                <a:blip r:embed="rId2"/>
              </a:buBlip>
            </a:pPr>
            <a:r>
              <a:rPr lang="en-US" sz="2200" b="1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t>Spirometry: </a:t>
            </a:r>
            <a:r>
              <a:rPr lang="en-US" sz="22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t>FEV1/FVC = 0.5,   FEV1 = 60% predicted</a:t>
            </a:r>
          </a:p>
          <a:p>
            <a:pPr eaLnBrk="1" hangingPunct="1">
              <a:buSzPct val="77000"/>
              <a:buFont typeface="Helvetica Neue" charset="0"/>
              <a:buBlip>
                <a:blip r:embed="rId2"/>
              </a:buBlip>
            </a:pPr>
            <a:endParaRPr lang="en-US" sz="2200">
              <a:solidFill>
                <a:srgbClr val="000000"/>
              </a:solidFill>
              <a:latin typeface="Calibri" charset="0"/>
              <a:ea typeface="MS PGothic" charset="0"/>
              <a:cs typeface="MS PGothic" charset="0"/>
            </a:endParaRPr>
          </a:p>
          <a:p>
            <a:pPr eaLnBrk="1" hangingPunct="1">
              <a:buSzPct val="77000"/>
              <a:buFont typeface="Helvetica Neue" charset="0"/>
              <a:buBlip>
                <a:blip r:embed="rId2"/>
              </a:buBlip>
            </a:pPr>
            <a:r>
              <a:rPr lang="en-US" sz="2200" b="1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t>NTproBNP: </a:t>
            </a:r>
            <a:r>
              <a:rPr lang="en-US" sz="22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t>1,288pg/ml</a:t>
            </a:r>
          </a:p>
          <a:p>
            <a:pPr eaLnBrk="1" hangingPunct="1">
              <a:buSzPct val="77000"/>
              <a:buFont typeface="Helvetica Neue" charset="0"/>
              <a:buBlip>
                <a:blip r:embed="rId2"/>
              </a:buBlip>
            </a:pPr>
            <a:endParaRPr lang="en-US" sz="2200">
              <a:solidFill>
                <a:srgbClr val="000000"/>
              </a:solidFill>
              <a:latin typeface="Calibri" charset="0"/>
              <a:ea typeface="MS PGothic" charset="0"/>
              <a:cs typeface="MS PGothic" charset="0"/>
            </a:endParaRPr>
          </a:p>
          <a:p>
            <a:pPr eaLnBrk="1" hangingPunct="1">
              <a:buSzPct val="77000"/>
              <a:buFont typeface="Helvetica Neue" charset="0"/>
              <a:buBlip>
                <a:blip r:embed="rId2"/>
              </a:buBlip>
            </a:pPr>
            <a:r>
              <a:rPr lang="en-US" sz="2200" b="1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t>Echocardiogram</a:t>
            </a:r>
            <a:r>
              <a:rPr lang="en-US" sz="22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t>: </a:t>
            </a:r>
          </a:p>
          <a:p>
            <a:pPr eaLnBrk="1" hangingPunct="1">
              <a:buSzPct val="77000"/>
              <a:buFont typeface="Helvetica Neue" charset="0"/>
              <a:buBlip>
                <a:blip r:embed="rId2"/>
              </a:buBlip>
            </a:pPr>
            <a:r>
              <a:rPr lang="en-US" sz="22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t>Ejection fraction 35% (Normal 50-70%.  Mild mitral regurgitation.  Regional wall motion abnormalities noted.</a:t>
            </a:r>
          </a:p>
          <a:p>
            <a:pPr eaLnBrk="1" hangingPunct="1">
              <a:buSzPct val="77000"/>
              <a:buFont typeface="Arial" charset="0"/>
              <a:buNone/>
            </a:pPr>
            <a:endParaRPr lang="en-US" sz="1100">
              <a:solidFill>
                <a:srgbClr val="000000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66271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>
                <a:latin typeface="Calibri" charset="0"/>
                <a:ea typeface="MS PGothic" charset="0"/>
                <a:cs typeface="MS PGothic" charset="0"/>
              </a:rPr>
              <a:t>What are natriuretic peptides?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647" y="1656457"/>
            <a:ext cx="8228707" cy="4525119"/>
          </a:xfrm>
        </p:spPr>
        <p:txBody>
          <a:bodyPr/>
          <a:lstStyle/>
          <a:p>
            <a:r>
              <a:rPr lang="en-IE" sz="2400" dirty="0">
                <a:latin typeface="Calibri" charset="0"/>
                <a:ea typeface="MS PGothic" charset="0"/>
                <a:cs typeface="MS PGothic" charset="0"/>
              </a:rPr>
              <a:t>Respond to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IE" sz="2400" dirty="0">
                <a:latin typeface="Calibri" charset="0"/>
                <a:ea typeface="MS PGothic" charset="0"/>
              </a:rPr>
              <a:t>Ischaemia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IE" sz="2400" dirty="0">
                <a:latin typeface="Calibri" charset="0"/>
                <a:ea typeface="MS PGothic" charset="0"/>
              </a:rPr>
              <a:t>Pressure overload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IE" sz="2400" dirty="0">
                <a:latin typeface="Calibri" charset="0"/>
                <a:ea typeface="MS PGothic" charset="0"/>
              </a:rPr>
              <a:t>Volume overload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IE" sz="2400" dirty="0">
                <a:latin typeface="Calibri" charset="0"/>
                <a:ea typeface="MS PGothic" charset="0"/>
              </a:rPr>
              <a:t>Inflammation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IE" sz="2400" dirty="0">
                <a:latin typeface="Calibri" charset="0"/>
                <a:ea typeface="MS PGothic" charset="0"/>
              </a:rPr>
              <a:t>Fibrosis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>
                <a:latin typeface="Calibri" charset="0"/>
                <a:ea typeface="MS PGothic" charset="0"/>
                <a:cs typeface="MS PGothic" charset="0"/>
              </a:rPr>
              <a:t>Protects the heart and vascular system against damage</a:t>
            </a:r>
          </a:p>
        </p:txBody>
      </p:sp>
    </p:spTree>
    <p:extLst>
      <p:ext uri="{BB962C8B-B14F-4D97-AF65-F5344CB8AC3E}">
        <p14:creationId xmlns:p14="http://schemas.microsoft.com/office/powerpoint/2010/main" val="184911339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1181"/>
          <a:stretch/>
        </p:blipFill>
        <p:spPr>
          <a:xfrm>
            <a:off x="1477228" y="0"/>
            <a:ext cx="5790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7562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000" b="1" dirty="0"/>
              <a:t>Causes of raised NT-pro-BNP : </a:t>
            </a:r>
            <a:r>
              <a:rPr lang="en-GB" sz="2000" dirty="0"/>
              <a:t>Heart Failure, Renal disease,  </a:t>
            </a:r>
            <a:r>
              <a:rPr lang="en-GB" sz="2000" dirty="0" err="1"/>
              <a:t>Ischaemia</a:t>
            </a:r>
            <a:r>
              <a:rPr lang="en-GB" sz="2000" dirty="0"/>
              <a:t>, Ventricular dysfunction, increase with age</a:t>
            </a:r>
          </a:p>
          <a:p>
            <a:pPr lvl="0"/>
            <a:endParaRPr lang="en-US" sz="2000" dirty="0"/>
          </a:p>
          <a:p>
            <a:pPr lvl="0"/>
            <a:r>
              <a:rPr lang="en-GB" sz="2000" b="1" dirty="0"/>
              <a:t>Things that cause reduction in NT-pro-BNP: </a:t>
            </a:r>
            <a:r>
              <a:rPr lang="en-GB" sz="2000" dirty="0"/>
              <a:t>Obesity, Diuretics, ACE inhibitors, Angiotensin receptor </a:t>
            </a:r>
            <a:r>
              <a:rPr lang="en-GB" sz="2000" dirty="0" smtClean="0"/>
              <a:t>blockers (</a:t>
            </a:r>
            <a:r>
              <a:rPr lang="en-GB" sz="2000" dirty="0" err="1" smtClean="0"/>
              <a:t>Sacubitril</a:t>
            </a:r>
            <a:r>
              <a:rPr lang="en-GB" sz="2000" dirty="0" smtClean="0"/>
              <a:t>-valsartan can increase BNP)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551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MS PGothic" charset="0"/>
                <a:cs typeface="MS PGothic" charset="0"/>
              </a:rPr>
              <a:t>Diagnosis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148957" y="1600647"/>
            <a:ext cx="4537397" cy="452511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300" b="1">
                <a:latin typeface="Calibri" charset="0"/>
                <a:ea typeface="MS PGothic" charset="0"/>
                <a:cs typeface="MS PGothic" charset="0"/>
              </a:rPr>
              <a:t>Heart failure with reduced ejection fraction </a:t>
            </a:r>
            <a:r>
              <a:rPr lang="en-US" sz="2800">
                <a:latin typeface="Calibri" charset="0"/>
                <a:ea typeface="MS PGothic" charset="0"/>
                <a:cs typeface="MS PGothic" charset="0"/>
              </a:rPr>
              <a:t>(can’t pump) – systolic heart failure</a:t>
            </a:r>
          </a:p>
          <a:p>
            <a:pPr eaLnBrk="1" hangingPunct="1">
              <a:lnSpc>
                <a:spcPct val="90000"/>
              </a:lnSpc>
            </a:pPr>
            <a:endParaRPr lang="en-US" sz="2300">
              <a:latin typeface="Calibri" charset="0"/>
              <a:ea typeface="MS PGothic" charset="0"/>
              <a:cs typeface="MS PGothic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300" b="1">
                <a:latin typeface="Calibri" charset="0"/>
                <a:ea typeface="MS PGothic" charset="0"/>
                <a:cs typeface="MS PGothic" charset="0"/>
              </a:rPr>
              <a:t>Heart failure with preserved ejection fraction </a:t>
            </a:r>
          </a:p>
          <a:p>
            <a:pPr eaLnBrk="1" hangingPunct="1">
              <a:lnSpc>
                <a:spcPct val="90000"/>
              </a:lnSpc>
              <a:buFont typeface="Helvetica Neue" charset="0"/>
              <a:buNone/>
            </a:pPr>
            <a:r>
              <a:rPr lang="en-US" sz="2800">
                <a:latin typeface="Calibri" charset="0"/>
                <a:ea typeface="MS PGothic" charset="0"/>
                <a:cs typeface="MS PGothic" charset="0"/>
              </a:rPr>
              <a:t>(can’t draw blood into heart) – diastolic heart failure</a:t>
            </a:r>
          </a:p>
        </p:txBody>
      </p:sp>
      <p:pic>
        <p:nvPicPr>
          <p:cNvPr id="2765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47" y="1600647"/>
            <a:ext cx="3310682" cy="473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32163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Have a high suspicion for heart failure in those with risk factors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Natriuretic peptides if normal exclude heart failure as cause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Natriuretic peptides if elevated </a:t>
            </a:r>
            <a:r>
              <a:rPr lang="en-US" sz="2800" u="sng" dirty="0"/>
              <a:t>might</a:t>
            </a:r>
            <a:r>
              <a:rPr lang="en-US" sz="2800" dirty="0"/>
              <a:t> be heart failure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Still need an echocardiogram to confirm diagnosis and confirm ejection fraction (which helps guide treatment</a:t>
            </a:r>
            <a:r>
              <a:rPr lang="en-US" sz="28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If no access to NP and high index of suspicion consider starting treatment with loop diuretic to assess effect and </a:t>
            </a:r>
            <a:r>
              <a:rPr lang="en-US" sz="2800" dirty="0" err="1" smtClean="0"/>
              <a:t>optimising</a:t>
            </a:r>
            <a:r>
              <a:rPr lang="en-US" sz="2800" dirty="0" smtClean="0"/>
              <a:t> CV management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Important also to identify an </a:t>
            </a:r>
            <a:r>
              <a:rPr lang="en-US" sz="2800" dirty="0" err="1"/>
              <a:t>aetiology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3021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MS PGothic" charset="0"/>
                <a:cs typeface="MS PGothic" charset="0"/>
              </a:rPr>
              <a:t>How common?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>
                <a:latin typeface="Calibri" charset="0"/>
                <a:ea typeface="MS PGothic" charset="0"/>
                <a:cs typeface="MS PGothic" charset="0"/>
              </a:rPr>
              <a:t>GP with 2,000 patients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>
                <a:latin typeface="Calibri" charset="0"/>
                <a:ea typeface="MS PGothic" charset="0"/>
                <a:cs typeface="MS PGothic" charset="0"/>
              </a:rPr>
              <a:t>40-50 patients with heart failure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>
                <a:latin typeface="Calibri" charset="0"/>
                <a:ea typeface="MS PGothic" charset="0"/>
                <a:cs typeface="MS PGothic" charset="0"/>
              </a:rPr>
              <a:t>5 confirmed new cases each year</a:t>
            </a:r>
          </a:p>
        </p:txBody>
      </p:sp>
    </p:spTree>
    <p:extLst>
      <p:ext uri="{BB962C8B-B14F-4D97-AF65-F5344CB8AC3E}">
        <p14:creationId xmlns:p14="http://schemas.microsoft.com/office/powerpoint/2010/main" val="131476920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76226" y="947663"/>
          <a:ext cx="6480721" cy="3182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Document" r:id="rId3" imgW="5626100" imgH="2336800" progId="Word.Document.12">
                  <p:link updateAutomatic="1"/>
                </p:oleObj>
              </mc:Choice>
              <mc:Fallback>
                <p:oleObj name="Document" r:id="rId3" imgW="5626100" imgH="2336800" progId="Word.Document.12">
                  <p:link updateAutomatic="1"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226" y="947663"/>
                        <a:ext cx="6480721" cy="318231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2142010" y="4846588"/>
            <a:ext cx="4859982" cy="23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88" tIns="32144" rIns="64288" bIns="32144">
            <a:spAutoFit/>
          </a:bodyPr>
          <a:lstStyle>
            <a:lvl1pPr>
              <a:defRPr sz="1100">
                <a:solidFill>
                  <a:srgbClr val="4A7594"/>
                </a:solidFill>
                <a:latin typeface="Helvetica Neue Bold Condensed" charset="0"/>
                <a:ea typeface="MS PGothic" charset="0"/>
                <a:cs typeface="MS PGothic" charset="0"/>
                <a:sym typeface="Helvetica Neue Bold Condensed" charset="0"/>
              </a:defRPr>
            </a:lvl1pPr>
            <a:lvl2pPr marL="742950" indent="-285750">
              <a:defRPr sz="1100">
                <a:solidFill>
                  <a:srgbClr val="4A7594"/>
                </a:solidFill>
                <a:latin typeface="Helvetica Neue Bold Condensed" charset="0"/>
                <a:ea typeface="MS PGothic" charset="0"/>
                <a:cs typeface="MS PGothic" charset="0"/>
                <a:sym typeface="Helvetica Neue Bold Condensed" charset="0"/>
              </a:defRPr>
            </a:lvl2pPr>
            <a:lvl3pPr marL="1143000" indent="-228600">
              <a:defRPr sz="1100">
                <a:solidFill>
                  <a:srgbClr val="4A7594"/>
                </a:solidFill>
                <a:latin typeface="Helvetica Neue Bold Condensed" charset="0"/>
                <a:ea typeface="MS PGothic" charset="0"/>
                <a:cs typeface="MS PGothic" charset="0"/>
                <a:sym typeface="Helvetica Neue Bold Condensed" charset="0"/>
              </a:defRPr>
            </a:lvl3pPr>
            <a:lvl4pPr marL="1600200" indent="-228600">
              <a:defRPr sz="1100">
                <a:solidFill>
                  <a:srgbClr val="4A7594"/>
                </a:solidFill>
                <a:latin typeface="Helvetica Neue Bold Condensed" charset="0"/>
                <a:ea typeface="MS PGothic" charset="0"/>
                <a:cs typeface="MS PGothic" charset="0"/>
                <a:sym typeface="Helvetica Neue Bold Condensed" charset="0"/>
              </a:defRPr>
            </a:lvl4pPr>
            <a:lvl5pPr marL="2057400" indent="-228600">
              <a:defRPr sz="1100">
                <a:solidFill>
                  <a:srgbClr val="4A7594"/>
                </a:solidFill>
                <a:latin typeface="Helvetica Neue Bold Condensed" charset="0"/>
                <a:ea typeface="MS PGothic" charset="0"/>
                <a:cs typeface="MS PGothic" charset="0"/>
                <a:sym typeface="Helvetica Neue Bold 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4A7594"/>
                </a:solidFill>
                <a:latin typeface="Helvetica Neue Bold Condensed" charset="0"/>
                <a:ea typeface="MS PGothic" charset="0"/>
                <a:cs typeface="MS PGothic" charset="0"/>
                <a:sym typeface="Helvetica Neue Bold 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4A7594"/>
                </a:solidFill>
                <a:latin typeface="Helvetica Neue Bold Condensed" charset="0"/>
                <a:ea typeface="MS PGothic" charset="0"/>
                <a:cs typeface="MS PGothic" charset="0"/>
                <a:sym typeface="Helvetica Neue Bold 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4A7594"/>
                </a:solidFill>
                <a:latin typeface="Helvetica Neue Bold Condensed" charset="0"/>
                <a:ea typeface="MS PGothic" charset="0"/>
                <a:cs typeface="MS PGothic" charset="0"/>
                <a:sym typeface="Helvetica Neue Bold 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4A7594"/>
                </a:solidFill>
                <a:latin typeface="Helvetica Neue Bold Condensed" charset="0"/>
                <a:ea typeface="MS PGothic" charset="0"/>
                <a:cs typeface="MS PGothic" charset="0"/>
                <a:sym typeface="Helvetica Neue Bold Condensed" charset="0"/>
              </a:defRPr>
            </a:lvl9pPr>
          </a:lstStyle>
          <a:p>
            <a:pPr algn="ctr"/>
            <a:r>
              <a:rPr lang="en-IE" sz="1000">
                <a:solidFill>
                  <a:schemeClr val="tx1"/>
                </a:solidFill>
              </a:rPr>
              <a:t>“Death on a Pale Horse” (1796) by Benjamin West, Detroit Institute of Arts</a:t>
            </a:r>
            <a:r>
              <a:rPr lang="en-IE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1024198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Does it matter?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44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805353"/>
              </p:ext>
            </p:extLst>
          </p:nvPr>
        </p:nvGraphicFramePr>
        <p:xfrm>
          <a:off x="694266" y="287867"/>
          <a:ext cx="13040498" cy="6111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Document" r:id="rId3" imgW="9004300" imgH="4165600" progId="Word.Document.12">
                  <p:embed/>
                </p:oleObj>
              </mc:Choice>
              <mc:Fallback>
                <p:oleObj name="Document" r:id="rId3" imgW="9004300" imgH="4165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4266" y="287867"/>
                        <a:ext cx="13040498" cy="6111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023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625609"/>
            <a:ext cx="8301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577293"/>
                </a:solidFill>
              </a:rPr>
              <a:t>Life years gained from early application of therapy in HF-REF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9072" y="6296273"/>
            <a:ext cx="805742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100" i="1" dirty="0" err="1"/>
              <a:t>Mant</a:t>
            </a:r>
            <a:r>
              <a:rPr lang="en-IE" sz="1100" i="1" dirty="0"/>
              <a:t> J, et al. Systematic review and individual patient data meta-analysis of diagnosis of heart failure, with modelling of implications of different diagnostic strategies in primary care. Health </a:t>
            </a:r>
            <a:r>
              <a:rPr lang="en-IE" sz="1100" i="1" dirty="0" err="1"/>
              <a:t>Technol</a:t>
            </a:r>
            <a:r>
              <a:rPr lang="en-IE" sz="1100" i="1" dirty="0"/>
              <a:t> Assess 2009;</a:t>
            </a:r>
            <a:r>
              <a:rPr lang="en-IE" sz="1100" b="1" i="1" dirty="0"/>
              <a:t>13</a:t>
            </a:r>
            <a:r>
              <a:rPr lang="en-IE" sz="1100" i="1" dirty="0"/>
              <a:t>(32).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04800" y="2247900"/>
            <a:ext cx="8521700" cy="3086100"/>
            <a:chOff x="304800" y="2247900"/>
            <a:chExt cx="8521700" cy="30861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2247900"/>
              <a:ext cx="8521700" cy="30861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3" name="Oval 2"/>
            <p:cNvSpPr/>
            <p:nvPr/>
          </p:nvSpPr>
          <p:spPr>
            <a:xfrm>
              <a:off x="3219450" y="2857500"/>
              <a:ext cx="1346200" cy="2006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" name="Oval 6"/>
            <p:cNvSpPr/>
            <p:nvPr/>
          </p:nvSpPr>
          <p:spPr>
            <a:xfrm>
              <a:off x="6153150" y="2857500"/>
              <a:ext cx="1346200" cy="2006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767134" y="4012196"/>
            <a:ext cx="6663570" cy="138499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A 6 month delay in diagnosis of heart failure leads to an increase of 23% in cases admitted during that time</a:t>
            </a:r>
          </a:p>
        </p:txBody>
      </p:sp>
    </p:spTree>
    <p:extLst>
      <p:ext uri="{BB962C8B-B14F-4D97-AF65-F5344CB8AC3E}">
        <p14:creationId xmlns:p14="http://schemas.microsoft.com/office/powerpoint/2010/main" val="135423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 Access Clinic 2002-2012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69" y="1417638"/>
            <a:ext cx="7377036" cy="533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5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50854"/>
          </a:xfrm>
        </p:spPr>
        <p:txBody>
          <a:bodyPr/>
          <a:lstStyle/>
          <a:p>
            <a:r>
              <a:rPr lang="en-US" dirty="0"/>
              <a:t>Survival in heart failure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7" r="4662" b="2537"/>
          <a:stretch/>
        </p:blipFill>
        <p:spPr bwMode="auto">
          <a:xfrm>
            <a:off x="871985" y="1150854"/>
            <a:ext cx="7051709" cy="54978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00133" y="4319601"/>
            <a:ext cx="155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Heart failure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0" y="2219867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Heart failure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36267" y="3389868"/>
            <a:ext cx="196426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General </a:t>
            </a:r>
            <a:r>
              <a:rPr lang="en-US" dirty="0" err="1"/>
              <a:t>Popn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810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600" dirty="0"/>
          </a:p>
          <a:p>
            <a:r>
              <a:rPr lang="en-US" sz="3600" dirty="0"/>
              <a:t>Likely multifactorial</a:t>
            </a:r>
          </a:p>
          <a:p>
            <a:pPr lvl="1"/>
            <a:r>
              <a:rPr lang="en-US" sz="2400" dirty="0"/>
              <a:t>Early confirmed diagnosis</a:t>
            </a:r>
          </a:p>
          <a:p>
            <a:pPr lvl="1"/>
            <a:r>
              <a:rPr lang="en-US" sz="2400" dirty="0"/>
              <a:t>Early application of effective therapies</a:t>
            </a:r>
          </a:p>
          <a:p>
            <a:pPr lvl="1"/>
            <a:r>
              <a:rPr lang="en-US" sz="2400" dirty="0"/>
              <a:t>Promotion of self care</a:t>
            </a:r>
          </a:p>
          <a:p>
            <a:pPr lvl="1"/>
            <a:r>
              <a:rPr lang="en-US" sz="2400" dirty="0"/>
              <a:t>Structured care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698" y="4080932"/>
            <a:ext cx="2616201" cy="261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3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565</Words>
  <Application>Microsoft Macintosh PowerPoint</Application>
  <PresentationFormat>On-screen Show (4:3)</PresentationFormat>
  <Paragraphs>81</Paragraphs>
  <Slides>17</Slides>
  <Notes>1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Users:gallaj:Desktop:Document2!OLE_LINK4</vt:lpstr>
      <vt:lpstr>Document</vt:lpstr>
      <vt:lpstr>Is it or isn’t it heart failure</vt:lpstr>
      <vt:lpstr>How common?</vt:lpstr>
      <vt:lpstr>PowerPoint Presentation</vt:lpstr>
      <vt:lpstr>Does it matter?</vt:lpstr>
      <vt:lpstr>PowerPoint Presentation</vt:lpstr>
      <vt:lpstr>PowerPoint Presentation</vt:lpstr>
      <vt:lpstr>Rapid Access Clinic 2002-2012</vt:lpstr>
      <vt:lpstr>Survival in heart failure</vt:lpstr>
      <vt:lpstr>Why?</vt:lpstr>
      <vt:lpstr>PowerPoint Presentation</vt:lpstr>
      <vt:lpstr>PowerPoint Presentation</vt:lpstr>
      <vt:lpstr>Case - Results</vt:lpstr>
      <vt:lpstr>What are natriuretic peptides?</vt:lpstr>
      <vt:lpstr>PowerPoint Presentation</vt:lpstr>
      <vt:lpstr>PowerPoint Presentation</vt:lpstr>
      <vt:lpstr>Diagnosis</vt:lpstr>
      <vt:lpstr>Take home points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Heart Failure Virtual Consult</dc:title>
  <dc:creator>Olive Cummins</dc:creator>
  <cp:lastModifiedBy>Joe Gallagher</cp:lastModifiedBy>
  <cp:revision>30</cp:revision>
  <dcterms:modified xsi:type="dcterms:W3CDTF">2019-02-11T20:04:58Z</dcterms:modified>
</cp:coreProperties>
</file>