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69" r:id="rId6"/>
    <p:sldId id="268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BEB07-F916-9E45-A3B7-64468CA28FD4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9269E-1BC7-904A-94F6-4DC08184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2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3F3A18-E5F9-4A94-ADC1-1423F3E7E11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9575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>
                <a:latin typeface="Arial" charset="0"/>
              </a:rPr>
              <a:t>These are how people die, nowadays</a:t>
            </a:r>
          </a:p>
          <a:p>
            <a:pPr eaLnBrk="1" hangingPunct="1"/>
            <a:r>
              <a:rPr lang="en-GB">
                <a:latin typeface="Arial" charset="0"/>
              </a:rPr>
              <a:t>Out of 20 death, 5, 6, or 7. Which group would you? You may wish to be in 2..not realistic option</a:t>
            </a:r>
          </a:p>
          <a:p>
            <a:pPr eaLnBrk="1" hangingPunct="1"/>
            <a:r>
              <a:rPr lang="en-GB">
                <a:latin typeface="Arial" charset="0"/>
              </a:rPr>
              <a:t>3 trajectories</a:t>
            </a:r>
          </a:p>
          <a:p>
            <a:pPr eaLnBrk="1" hangingPunct="1"/>
            <a:r>
              <a:rPr lang="en-GB">
                <a:latin typeface="Arial" charset="0"/>
              </a:rPr>
              <a:t>Cancer has all the good stories</a:t>
            </a:r>
          </a:p>
          <a:p>
            <a:pPr eaLnBrk="1" hangingPunct="1"/>
            <a:r>
              <a:rPr lang="en-GB">
                <a:latin typeface="Arial" charset="0"/>
              </a:rPr>
              <a:t>But focus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ACDF-51B2-4B41-B6A7-9E6761F21408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728C-0280-2A45-A63A-C7EDE7801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ACDF-51B2-4B41-B6A7-9E6761F21408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728C-0280-2A45-A63A-C7EDE7801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6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ACDF-51B2-4B41-B6A7-9E6761F21408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728C-0280-2A45-A63A-C7EDE7801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4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ACDF-51B2-4B41-B6A7-9E6761F21408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728C-0280-2A45-A63A-C7EDE7801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ACDF-51B2-4B41-B6A7-9E6761F21408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728C-0280-2A45-A63A-C7EDE7801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7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ACDF-51B2-4B41-B6A7-9E6761F21408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728C-0280-2A45-A63A-C7EDE7801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ACDF-51B2-4B41-B6A7-9E6761F21408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728C-0280-2A45-A63A-C7EDE7801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6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ACDF-51B2-4B41-B6A7-9E6761F21408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728C-0280-2A45-A63A-C7EDE7801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ACDF-51B2-4B41-B6A7-9E6761F21408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728C-0280-2A45-A63A-C7EDE7801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ACDF-51B2-4B41-B6A7-9E6761F21408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728C-0280-2A45-A63A-C7EDE7801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2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ACDF-51B2-4B41-B6A7-9E6761F21408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728C-0280-2A45-A63A-C7EDE7801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2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FACDF-51B2-4B41-B6A7-9E6761F21408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728C-0280-2A45-A63A-C7EDE7801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Deteriorating Heart Failure Patient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2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198685" y="196453"/>
            <a:ext cx="8751094" cy="6482953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/>
            <a:endParaRPr lang="en-US"/>
          </a:p>
        </p:txBody>
      </p:sp>
      <p:sp>
        <p:nvSpPr>
          <p:cNvPr id="37890" name="Rectangle 2"/>
          <p:cNvSpPr>
            <a:spLocks noGrp="1"/>
          </p:cNvSpPr>
          <p:nvPr>
            <p:ph idx="1"/>
          </p:nvPr>
        </p:nvSpPr>
        <p:spPr>
          <a:xfrm>
            <a:off x="471041" y="1099468"/>
            <a:ext cx="3991570" cy="456307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7000"/>
              <a:buFont typeface="Arial" charset="0"/>
              <a:buBlip>
                <a:blip r:embed="rId2"/>
              </a:buBlip>
            </a:pPr>
            <a:r>
              <a:rPr lang="en-US" sz="2100" dirty="0" smtClean="0">
                <a:solidFill>
                  <a:srgbClr val="000000"/>
                </a:solidFill>
                <a:latin typeface="Helvetica" charset="0"/>
                <a:ea typeface="MS PGothic" charset="0"/>
                <a:sym typeface="Helvetica" charset="0"/>
              </a:rPr>
              <a:t>At </a:t>
            </a:r>
            <a:r>
              <a:rPr lang="en-US" sz="2100" dirty="0">
                <a:solidFill>
                  <a:srgbClr val="000000"/>
                </a:solidFill>
                <a:latin typeface="Helvetica" charset="0"/>
                <a:ea typeface="MS PGothic" charset="0"/>
                <a:sym typeface="Helvetica" charset="0"/>
              </a:rPr>
              <a:t>the end of a consultation John mentions that he has been becoming increasingly short of breath  over the last week since he was at his </a:t>
            </a:r>
            <a:r>
              <a:rPr lang="en-US" sz="2100" dirty="0" smtClean="0">
                <a:solidFill>
                  <a:srgbClr val="000000"/>
                </a:solidFill>
                <a:latin typeface="Helvetica" charset="0"/>
                <a:ea typeface="MS PGothic" charset="0"/>
                <a:sym typeface="Helvetica" charset="0"/>
              </a:rPr>
              <a:t>nephew’s </a:t>
            </a:r>
            <a:r>
              <a:rPr lang="en-US" sz="2100" dirty="0">
                <a:solidFill>
                  <a:srgbClr val="000000"/>
                </a:solidFill>
                <a:latin typeface="Helvetica" charset="0"/>
                <a:ea typeface="MS PGothic" charset="0"/>
                <a:sym typeface="Helvetica" charset="0"/>
              </a:rPr>
              <a:t>wedding.  He is coughing more and has green sputum.  He has to sleep on 4 pillows at night (usually two pillows) and his ankles are more swollen.  He has no PND or chest pain.</a:t>
            </a:r>
          </a:p>
          <a:p>
            <a:pPr eaLnBrk="1" hangingPunct="1">
              <a:lnSpc>
                <a:spcPct val="90000"/>
              </a:lnSpc>
              <a:buSzPct val="77000"/>
              <a:buFont typeface="Arial" charset="0"/>
              <a:buBlip>
                <a:blip r:embed="rId2"/>
              </a:buBlip>
            </a:pPr>
            <a:r>
              <a:rPr lang="en-US" sz="2100" b="1">
                <a:solidFill>
                  <a:srgbClr val="000000"/>
                </a:solidFill>
                <a:latin typeface="Helvetica" charset="0"/>
                <a:ea typeface="MS PGothic" charset="0"/>
                <a:sym typeface="Helvetica" charset="0"/>
              </a:rPr>
              <a:t>What </a:t>
            </a:r>
            <a:r>
              <a:rPr lang="en-US" sz="2100" b="1" smtClean="0">
                <a:solidFill>
                  <a:srgbClr val="000000"/>
                </a:solidFill>
                <a:latin typeface="Helvetica" charset="0"/>
                <a:ea typeface="MS PGothic" charset="0"/>
                <a:sym typeface="Helvetica" charset="0"/>
              </a:rPr>
              <a:t>would you </a:t>
            </a:r>
            <a:r>
              <a:rPr lang="en-US" sz="2100" b="1" dirty="0">
                <a:solidFill>
                  <a:srgbClr val="000000"/>
                </a:solidFill>
                <a:latin typeface="Helvetica" charset="0"/>
                <a:ea typeface="MS PGothic" charset="0"/>
                <a:sym typeface="Helvetica" charset="0"/>
              </a:rPr>
              <a:t>do? </a:t>
            </a:r>
          </a:p>
        </p:txBody>
      </p:sp>
      <p:sp>
        <p:nvSpPr>
          <p:cNvPr id="37891" name="Rectangle 4"/>
          <p:cNvSpPr>
            <a:spLocks/>
          </p:cNvSpPr>
          <p:nvPr/>
        </p:nvSpPr>
        <p:spPr bwMode="auto">
          <a:xfrm>
            <a:off x="5635749" y="3479230"/>
            <a:ext cx="2866430" cy="280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773"/>
              </a:spcBef>
              <a:tabLst>
                <a:tab pos="329254" algn="l"/>
                <a:tab pos="650694" algn="l"/>
                <a:tab pos="963207" algn="l"/>
                <a:tab pos="1275719" algn="l"/>
              </a:tabLst>
            </a:pPr>
            <a:r>
              <a:rPr lang="en-US" sz="1700" b="1">
                <a:solidFill>
                  <a:srgbClr val="000000"/>
                </a:solidFill>
                <a:latin typeface="Helvetica" charset="0"/>
                <a:sym typeface="Helvetica" charset="0"/>
              </a:rPr>
              <a:t>Medications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9254" algn="l"/>
                <a:tab pos="650694" algn="l"/>
                <a:tab pos="963207" algn="l"/>
                <a:tab pos="1275719" algn="l"/>
              </a:tabLst>
            </a:pPr>
            <a:r>
              <a:rPr lang="en-US" sz="2100">
                <a:solidFill>
                  <a:srgbClr val="000000"/>
                </a:solidFill>
                <a:latin typeface="Helvetica" charset="0"/>
                <a:sym typeface="Helvetica" charset="0"/>
              </a:rPr>
              <a:t>aspirin 75mg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9254" algn="l"/>
                <a:tab pos="650694" algn="l"/>
                <a:tab pos="963207" algn="l"/>
                <a:tab pos="1275719" algn="l"/>
              </a:tabLst>
            </a:pPr>
            <a:r>
              <a:rPr lang="en-US" sz="2100">
                <a:solidFill>
                  <a:srgbClr val="000000"/>
                </a:solidFill>
                <a:latin typeface="Helvetica" charset="0"/>
                <a:sym typeface="Helvetica" charset="0"/>
              </a:rPr>
              <a:t>ramipril 2.5mg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9254" algn="l"/>
                <a:tab pos="650694" algn="l"/>
                <a:tab pos="963207" algn="l"/>
                <a:tab pos="1275719" algn="l"/>
              </a:tabLst>
            </a:pPr>
            <a:r>
              <a:rPr lang="en-US" sz="2100">
                <a:solidFill>
                  <a:srgbClr val="000000"/>
                </a:solidFill>
                <a:latin typeface="Helvetica" charset="0"/>
                <a:sym typeface="Helvetica" charset="0"/>
              </a:rPr>
              <a:t>bisoprolol 1.25mg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9254" algn="l"/>
                <a:tab pos="650694" algn="l"/>
                <a:tab pos="963207" algn="l"/>
                <a:tab pos="1275719" algn="l"/>
              </a:tabLst>
            </a:pPr>
            <a:r>
              <a:rPr lang="en-US" sz="2100">
                <a:solidFill>
                  <a:srgbClr val="000000"/>
                </a:solidFill>
                <a:latin typeface="Helvetica" charset="0"/>
                <a:sym typeface="Helvetica" charset="0"/>
              </a:rPr>
              <a:t>rosuvastatin 10mg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9254" algn="l"/>
                <a:tab pos="650694" algn="l"/>
                <a:tab pos="963207" algn="l"/>
                <a:tab pos="1275719" algn="l"/>
              </a:tabLst>
            </a:pPr>
            <a:r>
              <a:rPr lang="en-US" sz="2100">
                <a:solidFill>
                  <a:srgbClr val="000000"/>
                </a:solidFill>
                <a:latin typeface="Helvetica" charset="0"/>
                <a:sym typeface="Helvetica" charset="0"/>
              </a:rPr>
              <a:t>frusemide 40mg OD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9254" algn="l"/>
                <a:tab pos="650694" algn="l"/>
                <a:tab pos="963207" algn="l"/>
                <a:tab pos="1275719" algn="l"/>
              </a:tabLst>
            </a:pPr>
            <a:r>
              <a:rPr lang="en-US" sz="2100">
                <a:solidFill>
                  <a:srgbClr val="000000"/>
                </a:solidFill>
                <a:latin typeface="Helvetica" charset="0"/>
                <a:sym typeface="Helvetica" charset="0"/>
              </a:rPr>
              <a:t>eltroxin 100mcg OD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9254" algn="l"/>
                <a:tab pos="650694" algn="l"/>
                <a:tab pos="963207" algn="l"/>
                <a:tab pos="1275719" algn="l"/>
              </a:tabLst>
            </a:pPr>
            <a:r>
              <a:rPr lang="en-US" sz="2100">
                <a:solidFill>
                  <a:srgbClr val="000000"/>
                </a:solidFill>
                <a:latin typeface="Helvetica" charset="0"/>
                <a:sym typeface="Helvetica" charset="0"/>
              </a:rPr>
              <a:t>tiotropium inhaler OD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9254" algn="l"/>
                <a:tab pos="650694" algn="l"/>
                <a:tab pos="963207" algn="l"/>
                <a:tab pos="1275719" algn="l"/>
              </a:tabLst>
            </a:pPr>
            <a:r>
              <a:rPr lang="en-US" sz="2100">
                <a:solidFill>
                  <a:srgbClr val="000000"/>
                </a:solidFill>
                <a:latin typeface="Helvetica" charset="0"/>
                <a:sym typeface="Helvetica" charset="0"/>
              </a:rPr>
              <a:t>salbutamol inh. PRN</a:t>
            </a:r>
          </a:p>
        </p:txBody>
      </p:sp>
    </p:spTree>
    <p:extLst>
      <p:ext uri="{BB962C8B-B14F-4D97-AF65-F5344CB8AC3E}">
        <p14:creationId xmlns:p14="http://schemas.microsoft.com/office/powerpoint/2010/main" val="40613280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388464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Is it heart failure?</a:t>
            </a:r>
          </a:p>
          <a:p>
            <a:pPr lvl="1"/>
            <a:r>
              <a:rPr lang="en-US" sz="1800" dirty="0" smtClean="0">
                <a:latin typeface="Calibri" charset="0"/>
                <a:ea typeface="MS PGothic" charset="0"/>
              </a:rPr>
              <a:t>Weight gain</a:t>
            </a:r>
          </a:p>
          <a:p>
            <a:pPr lvl="1"/>
            <a:r>
              <a:rPr lang="en-US" sz="1800" dirty="0" smtClean="0">
                <a:latin typeface="Calibri" charset="0"/>
                <a:ea typeface="MS PGothic" charset="0"/>
              </a:rPr>
              <a:t>Increase in </a:t>
            </a:r>
            <a:r>
              <a:rPr lang="en-US" sz="1800" dirty="0" err="1" smtClean="0">
                <a:latin typeface="Calibri" charset="0"/>
                <a:ea typeface="MS PGothic" charset="0"/>
              </a:rPr>
              <a:t>Ntpro</a:t>
            </a:r>
            <a:r>
              <a:rPr lang="en-US" sz="1800" dirty="0" smtClean="0">
                <a:latin typeface="Calibri" charset="0"/>
                <a:ea typeface="MS PGothic" charset="0"/>
              </a:rPr>
              <a:t>(BNP)</a:t>
            </a:r>
          </a:p>
          <a:p>
            <a:pPr lvl="1"/>
            <a:r>
              <a:rPr lang="en-US" sz="1800" dirty="0" err="1" smtClean="0">
                <a:latin typeface="Calibri" charset="0"/>
                <a:ea typeface="MS PGothic" charset="0"/>
              </a:rPr>
              <a:t>Orthopnoea</a:t>
            </a:r>
            <a:r>
              <a:rPr lang="en-US" sz="1800" dirty="0" smtClean="0">
                <a:latin typeface="Calibri" charset="0"/>
                <a:ea typeface="MS PGothic" charset="0"/>
              </a:rPr>
              <a:t>/PND</a:t>
            </a:r>
          </a:p>
          <a:p>
            <a:pPr marL="457152" lvl="1" indent="0">
              <a:buNone/>
            </a:pPr>
            <a:endParaRPr lang="en-US" sz="1800" dirty="0" smtClean="0">
              <a:latin typeface="Calibri" charset="0"/>
              <a:ea typeface="MS PGothic" charset="0"/>
            </a:endParaRPr>
          </a:p>
          <a:p>
            <a:pPr marL="457152" lvl="1" indent="0">
              <a:buNone/>
            </a:pPr>
            <a:r>
              <a:rPr lang="en-US" sz="2400" dirty="0" smtClean="0">
                <a:latin typeface="Calibri" charset="0"/>
                <a:ea typeface="MS PGothic" charset="0"/>
              </a:rPr>
              <a:t>If it is heart failure what is the precipitating cause?</a:t>
            </a:r>
          </a:p>
          <a:p>
            <a:pPr lvl="1"/>
            <a:r>
              <a:rPr lang="en-US" sz="1800" dirty="0" smtClean="0">
                <a:latin typeface="Calibri" charset="0"/>
                <a:ea typeface="MS PGothic" charset="0"/>
              </a:rPr>
              <a:t>Infection</a:t>
            </a:r>
          </a:p>
          <a:p>
            <a:pPr lvl="1"/>
            <a:r>
              <a:rPr lang="en-US" sz="1800" dirty="0" smtClean="0">
                <a:latin typeface="Calibri" charset="0"/>
                <a:ea typeface="MS PGothic" charset="0"/>
              </a:rPr>
              <a:t>Poor adherence to medications</a:t>
            </a:r>
          </a:p>
          <a:p>
            <a:pPr lvl="1"/>
            <a:r>
              <a:rPr lang="en-US" sz="1800" dirty="0" smtClean="0">
                <a:latin typeface="Calibri" charset="0"/>
                <a:ea typeface="MS PGothic" charset="0"/>
              </a:rPr>
              <a:t>Inappropriate medications e.g. NSAID</a:t>
            </a:r>
          </a:p>
          <a:p>
            <a:pPr lvl="1"/>
            <a:r>
              <a:rPr lang="en-US" sz="1800" dirty="0" smtClean="0">
                <a:latin typeface="Calibri" charset="0"/>
                <a:ea typeface="MS PGothic" charset="0"/>
              </a:rPr>
              <a:t>Arrhythmia e.g. atrial fibrillation</a:t>
            </a:r>
          </a:p>
          <a:p>
            <a:pPr lvl="1"/>
            <a:r>
              <a:rPr lang="en-US" sz="1800" dirty="0" err="1" smtClean="0">
                <a:latin typeface="Calibri" charset="0"/>
                <a:ea typeface="MS PGothic" charset="0"/>
              </a:rPr>
              <a:t>Ischaemia</a:t>
            </a:r>
            <a:endParaRPr lang="en-US" sz="1800" dirty="0" smtClean="0">
              <a:latin typeface="Calibri" charset="0"/>
              <a:ea typeface="MS PGothic" charset="0"/>
            </a:endParaRPr>
          </a:p>
          <a:p>
            <a:pPr lvl="1"/>
            <a:r>
              <a:rPr lang="en-US" sz="1800" dirty="0" err="1" smtClean="0">
                <a:latin typeface="Calibri" charset="0"/>
                <a:ea typeface="MS PGothic" charset="0"/>
              </a:rPr>
              <a:t>Anaemia</a:t>
            </a:r>
            <a:endParaRPr lang="en-US" sz="1800" dirty="0" smtClean="0">
              <a:latin typeface="Calibri" charset="0"/>
              <a:ea typeface="MS PGothic" charset="0"/>
            </a:endParaRPr>
          </a:p>
          <a:p>
            <a:pPr lvl="1"/>
            <a:endParaRPr lang="en-US" sz="1800" dirty="0">
              <a:latin typeface="Calibri" charset="0"/>
              <a:ea typeface="MS PGothic" charset="0"/>
            </a:endParaRPr>
          </a:p>
          <a:p>
            <a:pPr marL="457152" lvl="1" indent="0">
              <a:buNone/>
            </a:pPr>
            <a:r>
              <a:rPr lang="en-US" dirty="0" smtClean="0">
                <a:latin typeface="Calibri" charset="0"/>
                <a:ea typeface="MS PGothic" charset="0"/>
              </a:rPr>
              <a:t>Treat the cause and the fluid overload</a:t>
            </a:r>
          </a:p>
          <a:p>
            <a:pPr marL="457152" lvl="1" indent="0">
              <a:buNone/>
            </a:pPr>
            <a:r>
              <a:rPr lang="en-US" dirty="0" smtClean="0">
                <a:latin typeface="Calibri" charset="0"/>
                <a:ea typeface="MS PGothic" charset="0"/>
              </a:rPr>
              <a:t>Re-evaluate to ensure on optimal CV therapies</a:t>
            </a:r>
          </a:p>
        </p:txBody>
      </p:sp>
    </p:spTree>
    <p:extLst>
      <p:ext uri="{BB962C8B-B14F-4D97-AF65-F5344CB8AC3E}">
        <p14:creationId xmlns:p14="http://schemas.microsoft.com/office/powerpoint/2010/main" val="31869981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59425" y="4156075"/>
            <a:ext cx="3294063" cy="2376488"/>
            <a:chOff x="3502" y="2618"/>
            <a:chExt cx="2075" cy="149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502" y="2618"/>
              <a:ext cx="2075" cy="1497"/>
              <a:chOff x="3502" y="2618"/>
              <a:chExt cx="2075" cy="1497"/>
            </a:xfrm>
          </p:grpSpPr>
          <p:sp>
            <p:nvSpPr>
              <p:cNvPr id="183300" name="Rectangle 4"/>
              <p:cNvSpPr>
                <a:spLocks noChangeArrowheads="1"/>
              </p:cNvSpPr>
              <p:nvPr/>
            </p:nvSpPr>
            <p:spPr bwMode="auto">
              <a:xfrm>
                <a:off x="3527" y="2618"/>
                <a:ext cx="2050" cy="14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81320" dir="2319588" algn="ctr" rotWithShape="0">
                  <a:srgbClr val="808080"/>
                </a:outerShdw>
              </a:effectLst>
            </p:spPr>
            <p:txBody>
              <a:bodyPr wrap="none" lIns="91410" tIns="45706" rIns="91410" bIns="45706" anchor="ctr"/>
              <a:lstStyle/>
              <a:p>
                <a:pPr eaLnBrk="0" hangingPunct="0">
                  <a:defRPr/>
                </a:pPr>
                <a:endParaRPr lang="en-US" sz="3600">
                  <a:latin typeface="Arial" pitchFamily="34" charset="0"/>
                </a:endParaRPr>
              </a:p>
            </p:txBody>
          </p:sp>
          <p:sp>
            <p:nvSpPr>
              <p:cNvPr id="2097" name="Line 5"/>
              <p:cNvSpPr>
                <a:spLocks noChangeShapeType="1"/>
              </p:cNvSpPr>
              <p:nvPr/>
            </p:nvSpPr>
            <p:spPr bwMode="auto">
              <a:xfrm>
                <a:off x="3815" y="2853"/>
                <a:ext cx="0" cy="99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Line 6"/>
              <p:cNvSpPr>
                <a:spLocks noChangeShapeType="1"/>
              </p:cNvSpPr>
              <p:nvPr/>
            </p:nvSpPr>
            <p:spPr bwMode="auto">
              <a:xfrm>
                <a:off x="3815" y="3851"/>
                <a:ext cx="17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Text Box 7"/>
              <p:cNvSpPr txBox="1">
                <a:spLocks noChangeArrowheads="1"/>
              </p:cNvSpPr>
              <p:nvPr/>
            </p:nvSpPr>
            <p:spPr bwMode="auto">
              <a:xfrm>
                <a:off x="5173" y="3530"/>
                <a:ext cx="36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10" tIns="45706" rIns="91410" bIns="45706">
                <a:spAutoFit/>
              </a:bodyPr>
              <a:lstStyle/>
              <a:p>
                <a:pPr eaLnBrk="0" hangingPunct="0"/>
                <a:r>
                  <a:rPr lang="en-GB" sz="1400">
                    <a:latin typeface="Arial Narrow" pitchFamily="34" charset="0"/>
                  </a:rPr>
                  <a:t>Death</a:t>
                </a:r>
              </a:p>
            </p:txBody>
          </p:sp>
          <p:sp>
            <p:nvSpPr>
              <p:cNvPr id="2100" name="Text Box 8"/>
              <p:cNvSpPr txBox="1">
                <a:spLocks noChangeArrowheads="1"/>
              </p:cNvSpPr>
              <p:nvPr/>
            </p:nvSpPr>
            <p:spPr bwMode="auto">
              <a:xfrm>
                <a:off x="3502" y="2774"/>
                <a:ext cx="3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10" tIns="45706" rIns="91410" bIns="45706">
                <a:spAutoFit/>
              </a:bodyPr>
              <a:lstStyle/>
              <a:p>
                <a:pPr eaLnBrk="0" hangingPunct="0"/>
                <a:r>
                  <a:rPr lang="en-GB" sz="1400">
                    <a:latin typeface="Arial Narrow" pitchFamily="34" charset="0"/>
                  </a:rPr>
                  <a:t>High</a:t>
                </a:r>
              </a:p>
            </p:txBody>
          </p:sp>
          <p:sp>
            <p:nvSpPr>
              <p:cNvPr id="2101" name="Text Box 9"/>
              <p:cNvSpPr txBox="1">
                <a:spLocks noChangeArrowheads="1"/>
              </p:cNvSpPr>
              <p:nvPr/>
            </p:nvSpPr>
            <p:spPr bwMode="auto">
              <a:xfrm>
                <a:off x="3528" y="3726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10" tIns="45706" rIns="91410" bIns="45706">
                <a:spAutoFit/>
              </a:bodyPr>
              <a:lstStyle/>
              <a:p>
                <a:pPr eaLnBrk="0" hangingPunct="0"/>
                <a:r>
                  <a:rPr lang="en-GB" sz="1400">
                    <a:latin typeface="Arial Narrow" pitchFamily="34" charset="0"/>
                  </a:rPr>
                  <a:t>Low</a:t>
                </a:r>
              </a:p>
            </p:txBody>
          </p:sp>
          <p:sp>
            <p:nvSpPr>
              <p:cNvPr id="2102" name="Text Box 10"/>
              <p:cNvSpPr txBox="1">
                <a:spLocks noChangeArrowheads="1"/>
              </p:cNvSpPr>
              <p:nvPr/>
            </p:nvSpPr>
            <p:spPr bwMode="auto">
              <a:xfrm>
                <a:off x="4516" y="3846"/>
                <a:ext cx="61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10" tIns="45706" rIns="91410" bIns="45706">
                <a:spAutoFit/>
              </a:bodyPr>
              <a:lstStyle/>
              <a:p>
                <a:pPr eaLnBrk="0" hangingPunct="0"/>
                <a:r>
                  <a:rPr lang="en-GB" sz="1400" b="1">
                    <a:solidFill>
                      <a:srgbClr val="FF3300"/>
                    </a:solidFill>
                    <a:latin typeface="Arial Narrow" pitchFamily="34" charset="0"/>
                  </a:rPr>
                  <a:t>Many years</a:t>
                </a:r>
              </a:p>
            </p:txBody>
          </p:sp>
          <p:sp>
            <p:nvSpPr>
              <p:cNvPr id="2103" name="Line 11"/>
              <p:cNvSpPr>
                <a:spLocks noChangeShapeType="1"/>
              </p:cNvSpPr>
              <p:nvPr/>
            </p:nvSpPr>
            <p:spPr bwMode="auto">
              <a:xfrm flipH="1">
                <a:off x="5250" y="3696"/>
                <a:ext cx="106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Text Box 12"/>
              <p:cNvSpPr txBox="1">
                <a:spLocks noChangeArrowheads="1"/>
              </p:cNvSpPr>
              <p:nvPr/>
            </p:nvSpPr>
            <p:spPr bwMode="auto">
              <a:xfrm>
                <a:off x="3573" y="2630"/>
                <a:ext cx="4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10" tIns="45706" rIns="91410" bIns="45706">
                <a:spAutoFit/>
              </a:bodyPr>
              <a:lstStyle/>
              <a:p>
                <a:pPr eaLnBrk="0" hangingPunct="0"/>
                <a:r>
                  <a:rPr lang="en-GB" sz="1400">
                    <a:latin typeface="Arial Narrow" pitchFamily="34" charset="0"/>
                  </a:rPr>
                  <a:t>Function</a:t>
                </a:r>
              </a:p>
            </p:txBody>
          </p:sp>
        </p:grpSp>
        <p:sp>
          <p:nvSpPr>
            <p:cNvPr id="2095" name="Freeform 13"/>
            <p:cNvSpPr>
              <a:spLocks/>
            </p:cNvSpPr>
            <p:nvPr/>
          </p:nvSpPr>
          <p:spPr bwMode="auto">
            <a:xfrm>
              <a:off x="3810" y="3612"/>
              <a:ext cx="1374" cy="225"/>
            </a:xfrm>
            <a:custGeom>
              <a:avLst/>
              <a:gdLst>
                <a:gd name="T0" fmla="*/ 0 w 1374"/>
                <a:gd name="T1" fmla="*/ 0 h 225"/>
                <a:gd name="T2" fmla="*/ 60 w 1374"/>
                <a:gd name="T3" fmla="*/ 6 h 225"/>
                <a:gd name="T4" fmla="*/ 63 w 1374"/>
                <a:gd name="T5" fmla="*/ 33 h 225"/>
                <a:gd name="T6" fmla="*/ 93 w 1374"/>
                <a:gd name="T7" fmla="*/ 48 h 225"/>
                <a:gd name="T8" fmla="*/ 111 w 1374"/>
                <a:gd name="T9" fmla="*/ 84 h 225"/>
                <a:gd name="T10" fmla="*/ 141 w 1374"/>
                <a:gd name="T11" fmla="*/ 114 h 225"/>
                <a:gd name="T12" fmla="*/ 177 w 1374"/>
                <a:gd name="T13" fmla="*/ 99 h 225"/>
                <a:gd name="T14" fmla="*/ 189 w 1374"/>
                <a:gd name="T15" fmla="*/ 57 h 225"/>
                <a:gd name="T16" fmla="*/ 234 w 1374"/>
                <a:gd name="T17" fmla="*/ 39 h 225"/>
                <a:gd name="T18" fmla="*/ 276 w 1374"/>
                <a:gd name="T19" fmla="*/ 72 h 225"/>
                <a:gd name="T20" fmla="*/ 327 w 1374"/>
                <a:gd name="T21" fmla="*/ 66 h 225"/>
                <a:gd name="T22" fmla="*/ 345 w 1374"/>
                <a:gd name="T23" fmla="*/ 111 h 225"/>
                <a:gd name="T24" fmla="*/ 396 w 1374"/>
                <a:gd name="T25" fmla="*/ 96 h 225"/>
                <a:gd name="T26" fmla="*/ 444 w 1374"/>
                <a:gd name="T27" fmla="*/ 120 h 225"/>
                <a:gd name="T28" fmla="*/ 531 w 1374"/>
                <a:gd name="T29" fmla="*/ 129 h 225"/>
                <a:gd name="T30" fmla="*/ 573 w 1374"/>
                <a:gd name="T31" fmla="*/ 102 h 225"/>
                <a:gd name="T32" fmla="*/ 597 w 1374"/>
                <a:gd name="T33" fmla="*/ 120 h 225"/>
                <a:gd name="T34" fmla="*/ 630 w 1374"/>
                <a:gd name="T35" fmla="*/ 144 h 225"/>
                <a:gd name="T36" fmla="*/ 681 w 1374"/>
                <a:gd name="T37" fmla="*/ 129 h 225"/>
                <a:gd name="T38" fmla="*/ 735 w 1374"/>
                <a:gd name="T39" fmla="*/ 144 h 225"/>
                <a:gd name="T40" fmla="*/ 810 w 1374"/>
                <a:gd name="T41" fmla="*/ 183 h 225"/>
                <a:gd name="T42" fmla="*/ 867 w 1374"/>
                <a:gd name="T43" fmla="*/ 168 h 225"/>
                <a:gd name="T44" fmla="*/ 939 w 1374"/>
                <a:gd name="T45" fmla="*/ 195 h 225"/>
                <a:gd name="T46" fmla="*/ 999 w 1374"/>
                <a:gd name="T47" fmla="*/ 168 h 225"/>
                <a:gd name="T48" fmla="*/ 1011 w 1374"/>
                <a:gd name="T49" fmla="*/ 150 h 225"/>
                <a:gd name="T50" fmla="*/ 1050 w 1374"/>
                <a:gd name="T51" fmla="*/ 174 h 225"/>
                <a:gd name="T52" fmla="*/ 1101 w 1374"/>
                <a:gd name="T53" fmla="*/ 210 h 225"/>
                <a:gd name="T54" fmla="*/ 1125 w 1374"/>
                <a:gd name="T55" fmla="*/ 216 h 225"/>
                <a:gd name="T56" fmla="*/ 1155 w 1374"/>
                <a:gd name="T57" fmla="*/ 192 h 225"/>
                <a:gd name="T58" fmla="*/ 1203 w 1374"/>
                <a:gd name="T59" fmla="*/ 204 h 225"/>
                <a:gd name="T60" fmla="*/ 1296 w 1374"/>
                <a:gd name="T61" fmla="*/ 204 h 225"/>
                <a:gd name="T62" fmla="*/ 1344 w 1374"/>
                <a:gd name="T63" fmla="*/ 222 h 225"/>
                <a:gd name="T64" fmla="*/ 1374 w 1374"/>
                <a:gd name="T65" fmla="*/ 225 h 2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4"/>
                <a:gd name="T100" fmla="*/ 0 h 225"/>
                <a:gd name="T101" fmla="*/ 1374 w 1374"/>
                <a:gd name="T102" fmla="*/ 225 h 2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4" h="225">
                  <a:moveTo>
                    <a:pt x="0" y="0"/>
                  </a:moveTo>
                  <a:lnTo>
                    <a:pt x="60" y="6"/>
                  </a:lnTo>
                  <a:lnTo>
                    <a:pt x="63" y="33"/>
                  </a:lnTo>
                  <a:lnTo>
                    <a:pt x="93" y="48"/>
                  </a:lnTo>
                  <a:lnTo>
                    <a:pt x="111" y="84"/>
                  </a:lnTo>
                  <a:lnTo>
                    <a:pt x="141" y="114"/>
                  </a:lnTo>
                  <a:lnTo>
                    <a:pt x="177" y="99"/>
                  </a:lnTo>
                  <a:lnTo>
                    <a:pt x="189" y="57"/>
                  </a:lnTo>
                  <a:lnTo>
                    <a:pt x="234" y="39"/>
                  </a:lnTo>
                  <a:lnTo>
                    <a:pt x="276" y="72"/>
                  </a:lnTo>
                  <a:lnTo>
                    <a:pt x="327" y="66"/>
                  </a:lnTo>
                  <a:lnTo>
                    <a:pt x="345" y="111"/>
                  </a:lnTo>
                  <a:lnTo>
                    <a:pt x="396" y="96"/>
                  </a:lnTo>
                  <a:lnTo>
                    <a:pt x="444" y="120"/>
                  </a:lnTo>
                  <a:lnTo>
                    <a:pt x="531" y="129"/>
                  </a:lnTo>
                  <a:lnTo>
                    <a:pt x="573" y="102"/>
                  </a:lnTo>
                  <a:lnTo>
                    <a:pt x="597" y="120"/>
                  </a:lnTo>
                  <a:lnTo>
                    <a:pt x="630" y="144"/>
                  </a:lnTo>
                  <a:lnTo>
                    <a:pt x="681" y="129"/>
                  </a:lnTo>
                  <a:lnTo>
                    <a:pt x="735" y="144"/>
                  </a:lnTo>
                  <a:lnTo>
                    <a:pt x="810" y="183"/>
                  </a:lnTo>
                  <a:lnTo>
                    <a:pt x="867" y="168"/>
                  </a:lnTo>
                  <a:lnTo>
                    <a:pt x="939" y="195"/>
                  </a:lnTo>
                  <a:lnTo>
                    <a:pt x="999" y="168"/>
                  </a:lnTo>
                  <a:lnTo>
                    <a:pt x="1011" y="150"/>
                  </a:lnTo>
                  <a:lnTo>
                    <a:pt x="1050" y="174"/>
                  </a:lnTo>
                  <a:lnTo>
                    <a:pt x="1101" y="210"/>
                  </a:lnTo>
                  <a:lnTo>
                    <a:pt x="1125" y="216"/>
                  </a:lnTo>
                  <a:lnTo>
                    <a:pt x="1155" y="192"/>
                  </a:lnTo>
                  <a:lnTo>
                    <a:pt x="1203" y="204"/>
                  </a:lnTo>
                  <a:lnTo>
                    <a:pt x="1296" y="204"/>
                  </a:lnTo>
                  <a:lnTo>
                    <a:pt x="1344" y="222"/>
                  </a:lnTo>
                  <a:lnTo>
                    <a:pt x="1374" y="225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68313" y="1341438"/>
            <a:ext cx="3294062" cy="2303462"/>
            <a:chOff x="2222" y="754"/>
            <a:chExt cx="1883" cy="1497"/>
          </a:xfrm>
        </p:grpSpPr>
        <p:sp>
          <p:nvSpPr>
            <p:cNvPr id="183311" name="Rectangle 15"/>
            <p:cNvSpPr>
              <a:spLocks noChangeArrowheads="1"/>
            </p:cNvSpPr>
            <p:nvPr/>
          </p:nvSpPr>
          <p:spPr bwMode="auto">
            <a:xfrm>
              <a:off x="2245" y="754"/>
              <a:ext cx="1860" cy="14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2319588" algn="ctr" rotWithShape="0">
                <a:srgbClr val="666699"/>
              </a:outerShdw>
            </a:effectLst>
          </p:spPr>
          <p:txBody>
            <a:bodyPr wrap="none" lIns="91410" tIns="45706" rIns="91410" bIns="45706" anchor="ctr"/>
            <a:lstStyle/>
            <a:p>
              <a:pPr eaLnBrk="0" hangingPunct="0">
                <a:defRPr/>
              </a:pPr>
              <a:endParaRPr lang="en-US" sz="3600">
                <a:latin typeface="Arial" pitchFamily="34" charset="0"/>
              </a:endParaRPr>
            </a:p>
          </p:txBody>
        </p:sp>
        <p:sp>
          <p:nvSpPr>
            <p:cNvPr id="2085" name="Line 16"/>
            <p:cNvSpPr>
              <a:spLocks noChangeShapeType="1"/>
            </p:cNvSpPr>
            <p:nvPr/>
          </p:nvSpPr>
          <p:spPr bwMode="auto">
            <a:xfrm>
              <a:off x="2506" y="989"/>
              <a:ext cx="0" cy="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Line 17"/>
            <p:cNvSpPr>
              <a:spLocks noChangeShapeType="1"/>
            </p:cNvSpPr>
            <p:nvPr/>
          </p:nvSpPr>
          <p:spPr bwMode="auto">
            <a:xfrm>
              <a:off x="2506" y="1987"/>
              <a:ext cx="15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18"/>
            <p:cNvSpPr>
              <a:spLocks/>
            </p:cNvSpPr>
            <p:nvPr/>
          </p:nvSpPr>
          <p:spPr bwMode="auto">
            <a:xfrm>
              <a:off x="2504" y="1396"/>
              <a:ext cx="1264" cy="580"/>
            </a:xfrm>
            <a:custGeom>
              <a:avLst/>
              <a:gdLst>
                <a:gd name="T0" fmla="*/ 0 w 1264"/>
                <a:gd name="T1" fmla="*/ 0 h 580"/>
                <a:gd name="T2" fmla="*/ 216 w 1264"/>
                <a:gd name="T3" fmla="*/ 72 h 580"/>
                <a:gd name="T4" fmla="*/ 224 w 1264"/>
                <a:gd name="T5" fmla="*/ 128 h 580"/>
                <a:gd name="T6" fmla="*/ 228 w 1264"/>
                <a:gd name="T7" fmla="*/ 176 h 580"/>
                <a:gd name="T8" fmla="*/ 240 w 1264"/>
                <a:gd name="T9" fmla="*/ 244 h 580"/>
                <a:gd name="T10" fmla="*/ 264 w 1264"/>
                <a:gd name="T11" fmla="*/ 276 h 580"/>
                <a:gd name="T12" fmla="*/ 280 w 1264"/>
                <a:gd name="T13" fmla="*/ 236 h 580"/>
                <a:gd name="T14" fmla="*/ 284 w 1264"/>
                <a:gd name="T15" fmla="*/ 176 h 580"/>
                <a:gd name="T16" fmla="*/ 292 w 1264"/>
                <a:gd name="T17" fmla="*/ 128 h 580"/>
                <a:gd name="T18" fmla="*/ 296 w 1264"/>
                <a:gd name="T19" fmla="*/ 96 h 580"/>
                <a:gd name="T20" fmla="*/ 480 w 1264"/>
                <a:gd name="T21" fmla="*/ 160 h 580"/>
                <a:gd name="T22" fmla="*/ 484 w 1264"/>
                <a:gd name="T23" fmla="*/ 212 h 580"/>
                <a:gd name="T24" fmla="*/ 496 w 1264"/>
                <a:gd name="T25" fmla="*/ 284 h 580"/>
                <a:gd name="T26" fmla="*/ 512 w 1264"/>
                <a:gd name="T27" fmla="*/ 324 h 580"/>
                <a:gd name="T28" fmla="*/ 536 w 1264"/>
                <a:gd name="T29" fmla="*/ 256 h 580"/>
                <a:gd name="T30" fmla="*/ 540 w 1264"/>
                <a:gd name="T31" fmla="*/ 216 h 580"/>
                <a:gd name="T32" fmla="*/ 548 w 1264"/>
                <a:gd name="T33" fmla="*/ 180 h 580"/>
                <a:gd name="T34" fmla="*/ 780 w 1264"/>
                <a:gd name="T35" fmla="*/ 256 h 580"/>
                <a:gd name="T36" fmla="*/ 792 w 1264"/>
                <a:gd name="T37" fmla="*/ 324 h 580"/>
                <a:gd name="T38" fmla="*/ 796 w 1264"/>
                <a:gd name="T39" fmla="*/ 388 h 580"/>
                <a:gd name="T40" fmla="*/ 816 w 1264"/>
                <a:gd name="T41" fmla="*/ 408 h 580"/>
                <a:gd name="T42" fmla="*/ 832 w 1264"/>
                <a:gd name="T43" fmla="*/ 360 h 580"/>
                <a:gd name="T44" fmla="*/ 844 w 1264"/>
                <a:gd name="T45" fmla="*/ 304 h 580"/>
                <a:gd name="T46" fmla="*/ 844 w 1264"/>
                <a:gd name="T47" fmla="*/ 280 h 580"/>
                <a:gd name="T48" fmla="*/ 1172 w 1264"/>
                <a:gd name="T49" fmla="*/ 392 h 580"/>
                <a:gd name="T50" fmla="*/ 1184 w 1264"/>
                <a:gd name="T51" fmla="*/ 444 h 580"/>
                <a:gd name="T52" fmla="*/ 1216 w 1264"/>
                <a:gd name="T53" fmla="*/ 476 h 580"/>
                <a:gd name="T54" fmla="*/ 1240 w 1264"/>
                <a:gd name="T55" fmla="*/ 536 h 580"/>
                <a:gd name="T56" fmla="*/ 1264 w 1264"/>
                <a:gd name="T57" fmla="*/ 580 h 5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64"/>
                <a:gd name="T88" fmla="*/ 0 h 580"/>
                <a:gd name="T89" fmla="*/ 1264 w 1264"/>
                <a:gd name="T90" fmla="*/ 580 h 5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64" h="580">
                  <a:moveTo>
                    <a:pt x="0" y="0"/>
                  </a:moveTo>
                  <a:lnTo>
                    <a:pt x="216" y="72"/>
                  </a:lnTo>
                  <a:lnTo>
                    <a:pt x="224" y="128"/>
                  </a:lnTo>
                  <a:lnTo>
                    <a:pt x="228" y="176"/>
                  </a:lnTo>
                  <a:lnTo>
                    <a:pt x="240" y="244"/>
                  </a:lnTo>
                  <a:lnTo>
                    <a:pt x="264" y="276"/>
                  </a:lnTo>
                  <a:lnTo>
                    <a:pt x="280" y="236"/>
                  </a:lnTo>
                  <a:lnTo>
                    <a:pt x="284" y="176"/>
                  </a:lnTo>
                  <a:lnTo>
                    <a:pt x="292" y="128"/>
                  </a:lnTo>
                  <a:lnTo>
                    <a:pt x="296" y="96"/>
                  </a:lnTo>
                  <a:lnTo>
                    <a:pt x="480" y="160"/>
                  </a:lnTo>
                  <a:lnTo>
                    <a:pt x="484" y="212"/>
                  </a:lnTo>
                  <a:lnTo>
                    <a:pt x="496" y="284"/>
                  </a:lnTo>
                  <a:lnTo>
                    <a:pt x="512" y="324"/>
                  </a:lnTo>
                  <a:lnTo>
                    <a:pt x="536" y="256"/>
                  </a:lnTo>
                  <a:lnTo>
                    <a:pt x="540" y="216"/>
                  </a:lnTo>
                  <a:lnTo>
                    <a:pt x="548" y="180"/>
                  </a:lnTo>
                  <a:lnTo>
                    <a:pt x="780" y="256"/>
                  </a:lnTo>
                  <a:lnTo>
                    <a:pt x="792" y="324"/>
                  </a:lnTo>
                  <a:lnTo>
                    <a:pt x="796" y="388"/>
                  </a:lnTo>
                  <a:lnTo>
                    <a:pt x="816" y="408"/>
                  </a:lnTo>
                  <a:lnTo>
                    <a:pt x="832" y="360"/>
                  </a:lnTo>
                  <a:lnTo>
                    <a:pt x="844" y="304"/>
                  </a:lnTo>
                  <a:lnTo>
                    <a:pt x="844" y="280"/>
                  </a:lnTo>
                  <a:lnTo>
                    <a:pt x="1172" y="392"/>
                  </a:lnTo>
                  <a:cubicBezTo>
                    <a:pt x="1181" y="439"/>
                    <a:pt x="1173" y="423"/>
                    <a:pt x="1184" y="444"/>
                  </a:cubicBezTo>
                  <a:lnTo>
                    <a:pt x="1216" y="476"/>
                  </a:lnTo>
                  <a:lnTo>
                    <a:pt x="1240" y="536"/>
                  </a:lnTo>
                  <a:lnTo>
                    <a:pt x="1264" y="58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Text Box 19"/>
            <p:cNvSpPr txBox="1">
              <a:spLocks noChangeArrowheads="1"/>
            </p:cNvSpPr>
            <p:nvPr/>
          </p:nvSpPr>
          <p:spPr bwMode="auto">
            <a:xfrm>
              <a:off x="3738" y="1666"/>
              <a:ext cx="3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eaLnBrk="0" hangingPunct="0"/>
              <a:r>
                <a:rPr lang="en-GB" sz="1400">
                  <a:latin typeface="Arial Narrow" pitchFamily="34" charset="0"/>
                </a:rPr>
                <a:t>Death</a:t>
              </a:r>
            </a:p>
          </p:txBody>
        </p:sp>
        <p:sp>
          <p:nvSpPr>
            <p:cNvPr id="2089" name="Text Box 20"/>
            <p:cNvSpPr txBox="1">
              <a:spLocks noChangeArrowheads="1"/>
            </p:cNvSpPr>
            <p:nvPr/>
          </p:nvSpPr>
          <p:spPr bwMode="auto">
            <a:xfrm>
              <a:off x="2222" y="910"/>
              <a:ext cx="2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eaLnBrk="0" hangingPunct="0"/>
              <a:r>
                <a:rPr lang="en-GB" sz="1400">
                  <a:latin typeface="Arial Narrow" pitchFamily="34" charset="0"/>
                </a:rPr>
                <a:t>High</a:t>
              </a:r>
            </a:p>
          </p:txBody>
        </p:sp>
        <p:sp>
          <p:nvSpPr>
            <p:cNvPr id="2090" name="Text Box 21"/>
            <p:cNvSpPr txBox="1">
              <a:spLocks noChangeArrowheads="1"/>
            </p:cNvSpPr>
            <p:nvPr/>
          </p:nvSpPr>
          <p:spPr bwMode="auto">
            <a:xfrm>
              <a:off x="2246" y="1862"/>
              <a:ext cx="2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eaLnBrk="0" hangingPunct="0"/>
              <a:r>
                <a:rPr lang="en-GB" sz="1400">
                  <a:latin typeface="Arial Narrow" pitchFamily="34" charset="0"/>
                </a:rPr>
                <a:t>Low</a:t>
              </a:r>
            </a:p>
          </p:txBody>
        </p:sp>
        <p:sp>
          <p:nvSpPr>
            <p:cNvPr id="2091" name="Text Box 22"/>
            <p:cNvSpPr txBox="1">
              <a:spLocks noChangeArrowheads="1"/>
            </p:cNvSpPr>
            <p:nvPr/>
          </p:nvSpPr>
          <p:spPr bwMode="auto">
            <a:xfrm>
              <a:off x="3142" y="1982"/>
              <a:ext cx="7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eaLnBrk="0" hangingPunct="0"/>
              <a:r>
                <a:rPr lang="en-GB" sz="1400" b="1">
                  <a:solidFill>
                    <a:srgbClr val="FF3300"/>
                  </a:solidFill>
                  <a:latin typeface="Arial Narrow" pitchFamily="34" charset="0"/>
                </a:rPr>
                <a:t>Months or years</a:t>
              </a:r>
            </a:p>
          </p:txBody>
        </p:sp>
        <p:sp>
          <p:nvSpPr>
            <p:cNvPr id="2092" name="Line 23"/>
            <p:cNvSpPr>
              <a:spLocks noChangeShapeType="1"/>
            </p:cNvSpPr>
            <p:nvPr/>
          </p:nvSpPr>
          <p:spPr bwMode="auto">
            <a:xfrm flipH="1">
              <a:off x="3808" y="1832"/>
              <a:ext cx="9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Text Box 24"/>
            <p:cNvSpPr txBox="1">
              <a:spLocks noChangeArrowheads="1"/>
            </p:cNvSpPr>
            <p:nvPr/>
          </p:nvSpPr>
          <p:spPr bwMode="auto">
            <a:xfrm>
              <a:off x="2286" y="766"/>
              <a:ext cx="4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eaLnBrk="0" hangingPunct="0"/>
              <a:r>
                <a:rPr lang="en-GB" sz="1400">
                  <a:latin typeface="Arial Narrow" pitchFamily="34" charset="0"/>
                </a:rPr>
                <a:t>Function</a:t>
              </a:r>
            </a:p>
          </p:txBody>
        </p:sp>
      </p:grpSp>
      <p:sp>
        <p:nvSpPr>
          <p:cNvPr id="2053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332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96882"/>
              </p:ext>
            </p:extLst>
          </p:nvPr>
        </p:nvGraphicFramePr>
        <p:xfrm>
          <a:off x="1260475" y="3600450"/>
          <a:ext cx="424815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Chart" r:id="rId4" imgW="6096000" imgH="4076700" progId="MSGraph.Chart.8">
                  <p:embed followColorScheme="full"/>
                </p:oleObj>
              </mc:Choice>
              <mc:Fallback>
                <p:oleObj name="Chart" r:id="rId4" imgW="6096000" imgH="4076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745"/>
                      <a:stretch>
                        <a:fillRect/>
                      </a:stretch>
                    </p:blipFill>
                    <p:spPr bwMode="auto">
                      <a:xfrm>
                        <a:off x="1260475" y="3600450"/>
                        <a:ext cx="4248150" cy="325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79388" y="3357563"/>
            <a:ext cx="2382837" cy="1720850"/>
            <a:chOff x="113" y="2115"/>
            <a:chExt cx="1501" cy="1084"/>
          </a:xfrm>
        </p:grpSpPr>
        <p:sp>
          <p:nvSpPr>
            <p:cNvPr id="2081" name="Rectangle 28"/>
            <p:cNvSpPr>
              <a:spLocks noChangeArrowheads="1"/>
            </p:cNvSpPr>
            <p:nvPr/>
          </p:nvSpPr>
          <p:spPr bwMode="auto">
            <a:xfrm>
              <a:off x="113" y="2115"/>
              <a:ext cx="953" cy="250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  <p:txBody>
            <a:bodyPr lIns="91410" tIns="45706" rIns="91410" bIns="45706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Organ failure </a:t>
              </a:r>
            </a:p>
          </p:txBody>
        </p:sp>
        <p:sp>
          <p:nvSpPr>
            <p:cNvPr id="2082" name="Line 29"/>
            <p:cNvSpPr>
              <a:spLocks noChangeShapeType="1"/>
            </p:cNvSpPr>
            <p:nvPr/>
          </p:nvSpPr>
          <p:spPr bwMode="auto">
            <a:xfrm flipH="1" flipV="1">
              <a:off x="1026" y="2408"/>
              <a:ext cx="227" cy="318"/>
            </a:xfrm>
            <a:prstGeom prst="line">
              <a:avLst/>
            </a:prstGeom>
            <a:noFill/>
            <a:ln w="76200">
              <a:solidFill>
                <a:srgbClr val="6666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Rectangle 30"/>
            <p:cNvSpPr>
              <a:spLocks noChangeArrowheads="1"/>
            </p:cNvSpPr>
            <p:nvPr/>
          </p:nvSpPr>
          <p:spPr bwMode="auto">
            <a:xfrm>
              <a:off x="1338" y="2795"/>
              <a:ext cx="2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eaLnBrk="0" hangingPunct="0"/>
              <a:r>
                <a:rPr lang="en-US" sz="3600">
                  <a:solidFill>
                    <a:schemeClr val="bg1"/>
                  </a:solidFill>
                </a:rPr>
                <a:t>6</a:t>
              </a:r>
              <a:endParaRPr lang="en-GB" sz="36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827088" y="5516563"/>
            <a:ext cx="1439862" cy="828675"/>
            <a:chOff x="476" y="3521"/>
            <a:chExt cx="907" cy="522"/>
          </a:xfrm>
        </p:grpSpPr>
        <p:sp>
          <p:nvSpPr>
            <p:cNvPr id="2079" name="Rectangle 32"/>
            <p:cNvSpPr>
              <a:spLocks noChangeArrowheads="1"/>
            </p:cNvSpPr>
            <p:nvPr/>
          </p:nvSpPr>
          <p:spPr bwMode="auto">
            <a:xfrm>
              <a:off x="476" y="3793"/>
              <a:ext cx="7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0" tIns="45706" rIns="91410" bIns="45706">
              <a:spAutoFit/>
            </a:bodyPr>
            <a:lstStyle/>
            <a:p>
              <a:r>
                <a:rPr lang="en-US" sz="2000" b="1">
                  <a:solidFill>
                    <a:srgbClr val="002060"/>
                  </a:solidFill>
                  <a:latin typeface="Arial Narrow" pitchFamily="34" charset="0"/>
                </a:rPr>
                <a:t>Acute</a:t>
              </a:r>
            </a:p>
          </p:txBody>
        </p:sp>
        <p:sp>
          <p:nvSpPr>
            <p:cNvPr id="2080" name="Rectangle 33"/>
            <p:cNvSpPr>
              <a:spLocks noChangeArrowheads="1"/>
            </p:cNvSpPr>
            <p:nvPr/>
          </p:nvSpPr>
          <p:spPr bwMode="auto">
            <a:xfrm>
              <a:off x="1142" y="352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eaLnBrk="0" hangingPunct="0"/>
              <a:r>
                <a:rPr lang="en-US" sz="2800"/>
                <a:t>2</a:t>
              </a:r>
              <a:endParaRPr lang="en-GB" sz="2800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987675" y="5516563"/>
            <a:ext cx="4105275" cy="1192212"/>
            <a:chOff x="1882" y="3475"/>
            <a:chExt cx="2586" cy="751"/>
          </a:xfrm>
        </p:grpSpPr>
        <p:sp>
          <p:nvSpPr>
            <p:cNvPr id="2076" name="Text Box 35"/>
            <p:cNvSpPr txBox="1">
              <a:spLocks noChangeArrowheads="1"/>
            </p:cNvSpPr>
            <p:nvPr/>
          </p:nvSpPr>
          <p:spPr bwMode="auto">
            <a:xfrm rot="-6463">
              <a:off x="2653" y="3974"/>
              <a:ext cx="1815" cy="25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4015" tIns="47009" rIns="94015" bIns="47009">
              <a:spAutoFit/>
            </a:bodyPr>
            <a:lstStyle/>
            <a:p>
              <a:pPr defTabSz="939800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Dementia, frailty and decline </a:t>
              </a:r>
            </a:p>
          </p:txBody>
        </p:sp>
        <p:sp>
          <p:nvSpPr>
            <p:cNvPr id="2077" name="Rectangle 36"/>
            <p:cNvSpPr>
              <a:spLocks noChangeArrowheads="1"/>
            </p:cNvSpPr>
            <p:nvPr/>
          </p:nvSpPr>
          <p:spPr bwMode="auto">
            <a:xfrm>
              <a:off x="1882" y="3475"/>
              <a:ext cx="4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eaLnBrk="0" hangingPunct="0"/>
              <a:r>
                <a:rPr lang="en-US" sz="3600">
                  <a:solidFill>
                    <a:schemeClr val="bg1"/>
                  </a:solidFill>
                </a:rPr>
                <a:t> 7 </a:t>
              </a:r>
              <a:endParaRPr lang="en-GB" sz="3600">
                <a:solidFill>
                  <a:schemeClr val="bg1"/>
                </a:solidFill>
              </a:endParaRPr>
            </a:p>
          </p:txBody>
        </p:sp>
        <p:sp>
          <p:nvSpPr>
            <p:cNvPr id="2078" name="Line 37"/>
            <p:cNvSpPr>
              <a:spLocks noChangeShapeType="1"/>
            </p:cNvSpPr>
            <p:nvPr/>
          </p:nvSpPr>
          <p:spPr bwMode="auto">
            <a:xfrm flipV="1">
              <a:off x="2562" y="3702"/>
              <a:ext cx="95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3334" name="Text Box 38"/>
          <p:cNvSpPr txBox="1">
            <a:spLocks noChangeArrowheads="1"/>
          </p:cNvSpPr>
          <p:nvPr/>
        </p:nvSpPr>
        <p:spPr bwMode="auto">
          <a:xfrm>
            <a:off x="395288" y="333375"/>
            <a:ext cx="81359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eaLnBrk="0" hangingPunct="0"/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5076825" y="1341438"/>
            <a:ext cx="3382963" cy="2409825"/>
            <a:chOff x="3182" y="866"/>
            <a:chExt cx="2115" cy="1497"/>
          </a:xfrm>
        </p:grpSpPr>
        <p:sp>
          <p:nvSpPr>
            <p:cNvPr id="183336" name="Rectangle 40"/>
            <p:cNvSpPr>
              <a:spLocks noChangeArrowheads="1"/>
            </p:cNvSpPr>
            <p:nvPr/>
          </p:nvSpPr>
          <p:spPr bwMode="auto">
            <a:xfrm>
              <a:off x="3207" y="866"/>
              <a:ext cx="2050" cy="14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2319588" algn="ctr" rotWithShape="0">
                <a:srgbClr val="000066"/>
              </a:outerShdw>
            </a:effectLst>
          </p:spPr>
          <p:txBody>
            <a:bodyPr wrap="none" lIns="91410" tIns="45706" rIns="91410" bIns="45706" anchor="ctr"/>
            <a:lstStyle/>
            <a:p>
              <a:pPr eaLnBrk="0" hangingPunct="0">
                <a:defRPr/>
              </a:pPr>
              <a:endParaRPr lang="en-US" sz="3600">
                <a:latin typeface="Arial" pitchFamily="34" charset="0"/>
              </a:endParaRPr>
            </a:p>
          </p:txBody>
        </p:sp>
        <p:sp>
          <p:nvSpPr>
            <p:cNvPr id="2067" name="Line 41"/>
            <p:cNvSpPr>
              <a:spLocks noChangeShapeType="1"/>
            </p:cNvSpPr>
            <p:nvPr/>
          </p:nvSpPr>
          <p:spPr bwMode="auto">
            <a:xfrm>
              <a:off x="3495" y="1101"/>
              <a:ext cx="0" cy="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42"/>
            <p:cNvSpPr>
              <a:spLocks noChangeShapeType="1"/>
            </p:cNvSpPr>
            <p:nvPr/>
          </p:nvSpPr>
          <p:spPr bwMode="auto">
            <a:xfrm>
              <a:off x="3495" y="2099"/>
              <a:ext cx="1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Text Box 43"/>
            <p:cNvSpPr txBox="1">
              <a:spLocks noChangeArrowheads="1"/>
            </p:cNvSpPr>
            <p:nvPr/>
          </p:nvSpPr>
          <p:spPr bwMode="auto">
            <a:xfrm>
              <a:off x="4853" y="1778"/>
              <a:ext cx="35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eaLnBrk="0" hangingPunct="0"/>
              <a:r>
                <a:rPr lang="en-GB" sz="1400">
                  <a:latin typeface="Arial Narrow" pitchFamily="34" charset="0"/>
                </a:rPr>
                <a:t>Death</a:t>
              </a:r>
            </a:p>
          </p:txBody>
        </p:sp>
        <p:sp>
          <p:nvSpPr>
            <p:cNvPr id="2070" name="Text Box 44"/>
            <p:cNvSpPr txBox="1">
              <a:spLocks noChangeArrowheads="1"/>
            </p:cNvSpPr>
            <p:nvPr/>
          </p:nvSpPr>
          <p:spPr bwMode="auto">
            <a:xfrm>
              <a:off x="3182" y="1022"/>
              <a:ext cx="30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eaLnBrk="0" hangingPunct="0"/>
              <a:r>
                <a:rPr lang="en-GB" sz="1400">
                  <a:latin typeface="Arial Narrow" pitchFamily="34" charset="0"/>
                </a:rPr>
                <a:t>High</a:t>
              </a:r>
            </a:p>
          </p:txBody>
        </p:sp>
        <p:sp>
          <p:nvSpPr>
            <p:cNvPr id="2071" name="Text Box 45"/>
            <p:cNvSpPr txBox="1">
              <a:spLocks noChangeArrowheads="1"/>
            </p:cNvSpPr>
            <p:nvPr/>
          </p:nvSpPr>
          <p:spPr bwMode="auto">
            <a:xfrm>
              <a:off x="3208" y="1974"/>
              <a:ext cx="28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eaLnBrk="0" hangingPunct="0"/>
              <a:r>
                <a:rPr lang="en-GB" sz="1400">
                  <a:latin typeface="Arial Narrow" pitchFamily="34" charset="0"/>
                </a:rPr>
                <a:t>Low</a:t>
              </a:r>
            </a:p>
          </p:txBody>
        </p:sp>
        <p:sp>
          <p:nvSpPr>
            <p:cNvPr id="2072" name="Text Box 46"/>
            <p:cNvSpPr txBox="1">
              <a:spLocks noChangeArrowheads="1"/>
            </p:cNvSpPr>
            <p:nvPr/>
          </p:nvSpPr>
          <p:spPr bwMode="auto">
            <a:xfrm>
              <a:off x="4196" y="2094"/>
              <a:ext cx="1101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eaLnBrk="0" hangingPunct="0"/>
              <a:r>
                <a:rPr lang="en-GB" sz="1400" b="1">
                  <a:solidFill>
                    <a:srgbClr val="FF3300"/>
                  </a:solidFill>
                  <a:latin typeface="Arial Narrow" pitchFamily="34" charset="0"/>
                </a:rPr>
                <a:t>Weeks,  months, years</a:t>
              </a:r>
            </a:p>
          </p:txBody>
        </p:sp>
        <p:sp>
          <p:nvSpPr>
            <p:cNvPr id="2073" name="Line 47"/>
            <p:cNvSpPr>
              <a:spLocks noChangeShapeType="1"/>
            </p:cNvSpPr>
            <p:nvPr/>
          </p:nvSpPr>
          <p:spPr bwMode="auto">
            <a:xfrm flipH="1">
              <a:off x="4930" y="1944"/>
              <a:ext cx="106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Text Box 48"/>
            <p:cNvSpPr txBox="1">
              <a:spLocks noChangeArrowheads="1"/>
            </p:cNvSpPr>
            <p:nvPr/>
          </p:nvSpPr>
          <p:spPr bwMode="auto">
            <a:xfrm>
              <a:off x="3253" y="878"/>
              <a:ext cx="46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eaLnBrk="0" hangingPunct="0"/>
              <a:r>
                <a:rPr lang="en-GB" sz="1400">
                  <a:latin typeface="Arial Narrow" pitchFamily="34" charset="0"/>
                </a:rPr>
                <a:t>Function</a:t>
              </a:r>
            </a:p>
          </p:txBody>
        </p:sp>
        <p:sp>
          <p:nvSpPr>
            <p:cNvPr id="2075" name="Freeform 49"/>
            <p:cNvSpPr>
              <a:spLocks/>
            </p:cNvSpPr>
            <p:nvPr/>
          </p:nvSpPr>
          <p:spPr bwMode="auto">
            <a:xfrm>
              <a:off x="3495" y="1212"/>
              <a:ext cx="1353" cy="876"/>
            </a:xfrm>
            <a:custGeom>
              <a:avLst/>
              <a:gdLst>
                <a:gd name="T0" fmla="*/ 0 w 1353"/>
                <a:gd name="T1" fmla="*/ 0 h 876"/>
                <a:gd name="T2" fmla="*/ 501 w 1353"/>
                <a:gd name="T3" fmla="*/ 12 h 876"/>
                <a:gd name="T4" fmla="*/ 885 w 1353"/>
                <a:gd name="T5" fmla="*/ 30 h 876"/>
                <a:gd name="T6" fmla="*/ 918 w 1353"/>
                <a:gd name="T7" fmla="*/ 45 h 876"/>
                <a:gd name="T8" fmla="*/ 957 w 1353"/>
                <a:gd name="T9" fmla="*/ 81 h 876"/>
                <a:gd name="T10" fmla="*/ 996 w 1353"/>
                <a:gd name="T11" fmla="*/ 174 h 876"/>
                <a:gd name="T12" fmla="*/ 1038 w 1353"/>
                <a:gd name="T13" fmla="*/ 351 h 876"/>
                <a:gd name="T14" fmla="*/ 1089 w 1353"/>
                <a:gd name="T15" fmla="*/ 513 h 876"/>
                <a:gd name="T16" fmla="*/ 1167 w 1353"/>
                <a:gd name="T17" fmla="*/ 693 h 876"/>
                <a:gd name="T18" fmla="*/ 1233 w 1353"/>
                <a:gd name="T19" fmla="*/ 792 h 876"/>
                <a:gd name="T20" fmla="*/ 1302 w 1353"/>
                <a:gd name="T21" fmla="*/ 861 h 876"/>
                <a:gd name="T22" fmla="*/ 1353 w 1353"/>
                <a:gd name="T23" fmla="*/ 876 h 8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3"/>
                <a:gd name="T37" fmla="*/ 0 h 876"/>
                <a:gd name="T38" fmla="*/ 1353 w 1353"/>
                <a:gd name="T39" fmla="*/ 876 h 8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3" h="876">
                  <a:moveTo>
                    <a:pt x="0" y="0"/>
                  </a:moveTo>
                  <a:lnTo>
                    <a:pt x="501" y="12"/>
                  </a:lnTo>
                  <a:lnTo>
                    <a:pt x="885" y="30"/>
                  </a:lnTo>
                  <a:lnTo>
                    <a:pt x="918" y="45"/>
                  </a:lnTo>
                  <a:lnTo>
                    <a:pt x="957" y="81"/>
                  </a:lnTo>
                  <a:lnTo>
                    <a:pt x="996" y="174"/>
                  </a:lnTo>
                  <a:lnTo>
                    <a:pt x="1038" y="351"/>
                  </a:lnTo>
                  <a:lnTo>
                    <a:pt x="1089" y="513"/>
                  </a:lnTo>
                  <a:lnTo>
                    <a:pt x="1167" y="693"/>
                  </a:lnTo>
                  <a:lnTo>
                    <a:pt x="1233" y="792"/>
                  </a:lnTo>
                  <a:lnTo>
                    <a:pt x="1302" y="861"/>
                  </a:lnTo>
                  <a:lnTo>
                    <a:pt x="1353" y="87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3276600" y="3506788"/>
            <a:ext cx="2619375" cy="1500187"/>
            <a:chOff x="2064" y="2209"/>
            <a:chExt cx="1650" cy="945"/>
          </a:xfrm>
        </p:grpSpPr>
        <p:sp>
          <p:nvSpPr>
            <p:cNvPr id="2063" name="Rectangle 51"/>
            <p:cNvSpPr>
              <a:spLocks noChangeArrowheads="1"/>
            </p:cNvSpPr>
            <p:nvPr/>
          </p:nvSpPr>
          <p:spPr bwMode="auto">
            <a:xfrm>
              <a:off x="2064" y="2750"/>
              <a:ext cx="2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eaLnBrk="0" hangingPunct="0"/>
              <a:r>
                <a:rPr lang="en-US" sz="3600">
                  <a:solidFill>
                    <a:schemeClr val="bg1"/>
                  </a:solidFill>
                </a:rPr>
                <a:t>5</a:t>
              </a:r>
              <a:endParaRPr lang="en-GB" sz="3600">
                <a:solidFill>
                  <a:schemeClr val="bg1"/>
                </a:solidFill>
              </a:endParaRPr>
            </a:p>
          </p:txBody>
        </p:sp>
        <p:sp>
          <p:nvSpPr>
            <p:cNvPr id="2064" name="Line 52"/>
            <p:cNvSpPr>
              <a:spLocks noChangeShapeType="1"/>
            </p:cNvSpPr>
            <p:nvPr/>
          </p:nvSpPr>
          <p:spPr bwMode="auto">
            <a:xfrm flipV="1">
              <a:off x="2557" y="2528"/>
              <a:ext cx="547" cy="291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Text Box 53"/>
            <p:cNvSpPr txBox="1">
              <a:spLocks noChangeArrowheads="1"/>
            </p:cNvSpPr>
            <p:nvPr/>
          </p:nvSpPr>
          <p:spPr bwMode="auto">
            <a:xfrm rot="28529">
              <a:off x="3079" y="2209"/>
              <a:ext cx="635" cy="24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39800"/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Cancer</a:t>
              </a:r>
            </a:p>
          </p:txBody>
        </p:sp>
      </p:grpSp>
      <p:sp>
        <p:nvSpPr>
          <p:cNvPr id="2060" name="Text Box 54"/>
          <p:cNvSpPr txBox="1">
            <a:spLocks noChangeArrowheads="1"/>
          </p:cNvSpPr>
          <p:nvPr/>
        </p:nvSpPr>
        <p:spPr bwMode="auto">
          <a:xfrm>
            <a:off x="195263" y="4148138"/>
            <a:ext cx="5413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27" tIns="41464" rIns="82927" bIns="41464">
            <a:spAutoFit/>
          </a:bodyPr>
          <a:lstStyle/>
          <a:p>
            <a:pPr defTabSz="828675" eaLnBrk="0" hangingPunct="0"/>
            <a:endParaRPr lang="en-US" sz="2200">
              <a:latin typeface="Times New Roman" pitchFamily="18" charset="0"/>
            </a:endParaRPr>
          </a:p>
        </p:txBody>
      </p:sp>
      <p:sp>
        <p:nvSpPr>
          <p:cNvPr id="2061" name="Text Box 55"/>
          <p:cNvSpPr txBox="1">
            <a:spLocks noChangeArrowheads="1"/>
          </p:cNvSpPr>
          <p:nvPr/>
        </p:nvSpPr>
        <p:spPr bwMode="auto">
          <a:xfrm>
            <a:off x="0" y="4292600"/>
            <a:ext cx="15113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27" tIns="41464" rIns="82927" bIns="41464">
            <a:spAutoFit/>
          </a:bodyPr>
          <a:lstStyle/>
          <a:p>
            <a:pPr defTabSz="828675" eaLnBrk="0" hangingPunct="0"/>
            <a:r>
              <a:rPr lang="en-GB" sz="2000" b="1">
                <a:solidFill>
                  <a:srgbClr val="002060"/>
                </a:solidFill>
              </a:rPr>
              <a:t>GP has 20</a:t>
            </a:r>
          </a:p>
          <a:p>
            <a:pPr defTabSz="828675" eaLnBrk="0" hangingPunct="0"/>
            <a:r>
              <a:rPr lang="en-GB" sz="2000" b="1">
                <a:solidFill>
                  <a:srgbClr val="002060"/>
                </a:solidFill>
              </a:rPr>
              <a:t>deaths per</a:t>
            </a:r>
          </a:p>
          <a:p>
            <a:pPr defTabSz="828675" eaLnBrk="0" hangingPunct="0"/>
            <a:r>
              <a:rPr lang="en-GB" sz="2000" b="1">
                <a:solidFill>
                  <a:srgbClr val="002060"/>
                </a:solidFill>
              </a:rPr>
              <a:t>list of 2000</a:t>
            </a:r>
          </a:p>
          <a:p>
            <a:pPr defTabSz="828675" eaLnBrk="0" hangingPunct="0"/>
            <a:r>
              <a:rPr lang="en-GB" sz="2000" b="1">
                <a:solidFill>
                  <a:srgbClr val="002060"/>
                </a:solidFill>
              </a:rPr>
              <a:t>patients per</a:t>
            </a:r>
          </a:p>
          <a:p>
            <a:pPr defTabSz="828675" eaLnBrk="0" hangingPunct="0"/>
            <a:r>
              <a:rPr lang="en-GB" sz="2000" b="1">
                <a:solidFill>
                  <a:srgbClr val="002060"/>
                </a:solidFill>
              </a:rPr>
              <a:t>year</a:t>
            </a:r>
          </a:p>
        </p:txBody>
      </p:sp>
      <p:sp>
        <p:nvSpPr>
          <p:cNvPr id="2062" name="Text Box 56"/>
          <p:cNvSpPr txBox="1">
            <a:spLocks noChangeArrowheads="1"/>
          </p:cNvSpPr>
          <p:nvPr/>
        </p:nvSpPr>
        <p:spPr bwMode="auto">
          <a:xfrm>
            <a:off x="160338" y="476672"/>
            <a:ext cx="89836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4"/>
                </a:solidFill>
              </a:rPr>
              <a:t>End of Life Care</a:t>
            </a:r>
            <a:endParaRPr lang="en-GB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3322" grpId="0"/>
      <p:bldP spid="1833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71041" y="0"/>
            <a:ext cx="6985248" cy="111732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  <a:cs typeface="MS PGothic" charset="0"/>
              </a:rPr>
              <a:t>The Longer View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647" y="1099468"/>
            <a:ext cx="4647902" cy="546831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500">
              <a:latin typeface="Calibri" charset="0"/>
              <a:ea typeface="MS PGothic" charset="0"/>
              <a:cs typeface="MS PGothic" charset="0"/>
            </a:endParaRPr>
          </a:p>
          <a:p>
            <a:pPr eaLnBrk="1" hangingPunct="1"/>
            <a:r>
              <a:rPr lang="en-US" sz="2800">
                <a:latin typeface="Calibri" charset="0"/>
                <a:ea typeface="MS PGothic" charset="0"/>
                <a:cs typeface="MS PGothic" charset="0"/>
              </a:rPr>
              <a:t>Recurrent episodes of decompensation within 6 months despite optimal tolerated therapy 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Calibri" charset="0"/>
                <a:ea typeface="MS PGothic" charset="0"/>
                <a:cs typeface="MS PGothic" charset="0"/>
              </a:rPr>
              <a:t>Malignant arrhythmias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  <a:ea typeface="MS PGothic" charset="0"/>
                <a:cs typeface="MS PGothic" charset="0"/>
              </a:rPr>
              <a:t>Need for frequent intravenous therapies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Calibri" charset="0"/>
                <a:ea typeface="MS PGothic" charset="0"/>
                <a:cs typeface="MS PGothic" charset="0"/>
              </a:rPr>
              <a:t>Chronic poor quality of life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Calibri" charset="0"/>
                <a:ea typeface="MS PGothic" charset="0"/>
                <a:cs typeface="MS PGothic" charset="0"/>
              </a:rPr>
              <a:t> Intractable symptoms,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Calibri" charset="0"/>
                <a:ea typeface="MS PGothic" charset="0"/>
                <a:cs typeface="MS PGothic" charset="0"/>
              </a:rPr>
              <a:t>Signs of cardiac cachexia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49" y="2080617"/>
            <a:ext cx="3923482" cy="29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5723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Dying from heart failure or with heart failure?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Netherlands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Mean age 82.3 years</a:t>
            </a:r>
          </a:p>
          <a:p>
            <a:r>
              <a:rPr lang="en-US" dirty="0" smtClean="0"/>
              <a:t>55.9% died at home or in nursing home</a:t>
            </a:r>
          </a:p>
          <a:p>
            <a:r>
              <a:rPr lang="en-US" dirty="0" smtClean="0"/>
              <a:t>23% died from progressive heart failure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Ireland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Mean age 80.1 years</a:t>
            </a:r>
          </a:p>
          <a:p>
            <a:r>
              <a:rPr lang="en-US" dirty="0" smtClean="0"/>
              <a:t>55% died at home or in nursing home</a:t>
            </a:r>
          </a:p>
          <a:p>
            <a:r>
              <a:rPr lang="en-US" dirty="0" smtClean="0"/>
              <a:t>15% died from 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/>
        </p:nvSpPr>
        <p:spPr bwMode="auto">
          <a:xfrm>
            <a:off x="198685" y="196453"/>
            <a:ext cx="8751094" cy="6482953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/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200918" y="390674"/>
            <a:ext cx="5241727" cy="6634758"/>
          </a:xfrm>
        </p:spPr>
        <p:txBody>
          <a:bodyPr/>
          <a:lstStyle/>
          <a:p>
            <a:pPr>
              <a:buSzPct val="77000"/>
              <a:buBlip>
                <a:blip r:embed="rId2"/>
              </a:buBlip>
              <a:tabLst>
                <a:tab pos="328154" algn="l"/>
                <a:tab pos="649612" algn="l"/>
                <a:tab pos="962140" algn="l"/>
                <a:tab pos="1274668" algn="l"/>
                <a:tab pos="1596125" algn="l"/>
                <a:tab pos="1908653" algn="l"/>
                <a:tab pos="2230110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At </a:t>
            </a:r>
            <a:r>
              <a:rPr lang="en-US" sz="17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lunchtime the palliative care nurse asks you to visit </a:t>
            </a:r>
            <a:r>
              <a:rPr lang="en-US" sz="1700" dirty="0" err="1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Mr</a:t>
            </a:r>
            <a:r>
              <a:rPr lang="en-US" sz="17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 R due to problems with his breathing.  He is 76 years old and has a diagnosis of prostate cancer with metastases to his spine.   He is now bedbound and has asked that he not be sent to hospital again. </a:t>
            </a:r>
          </a:p>
          <a:p>
            <a:pPr>
              <a:buSzPct val="77000"/>
              <a:buBlip>
                <a:blip r:embed="rId2"/>
              </a:buBlip>
              <a:tabLst>
                <a:tab pos="328154" algn="l"/>
                <a:tab pos="649612" algn="l"/>
                <a:tab pos="962140" algn="l"/>
                <a:tab pos="1274668" algn="l"/>
                <a:tab pos="1596125" algn="l"/>
                <a:tab pos="1908653" algn="l"/>
                <a:tab pos="2230110" algn="l"/>
              </a:tabLst>
            </a:pPr>
            <a:endParaRPr lang="en-US" sz="1700" dirty="0">
              <a:solidFill>
                <a:srgbClr val="000000"/>
              </a:solidFill>
              <a:latin typeface="Helvetica" charset="0"/>
              <a:ea typeface="MS PGothic" charset="0"/>
              <a:cs typeface="MS PGothic" charset="0"/>
              <a:sym typeface="Helvetica" charset="0"/>
            </a:endParaRPr>
          </a:p>
          <a:p>
            <a:pPr>
              <a:tabLst>
                <a:tab pos="328154" algn="l"/>
                <a:tab pos="649612" algn="l"/>
                <a:tab pos="962140" algn="l"/>
                <a:tab pos="1274668" algn="l"/>
                <a:tab pos="1596125" algn="l"/>
                <a:tab pos="1908653" algn="l"/>
                <a:tab pos="2230110" algn="l"/>
              </a:tabLst>
            </a:pPr>
            <a:r>
              <a:rPr lang="en-US" sz="17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He has a history of heart failure  with an ejection fraction of 20% and had a biventricular pacemaker and ICD inserted 7 years ago.  </a:t>
            </a:r>
          </a:p>
          <a:p>
            <a:pPr>
              <a:tabLst>
                <a:tab pos="328154" algn="l"/>
                <a:tab pos="649612" algn="l"/>
                <a:tab pos="962140" algn="l"/>
                <a:tab pos="1274668" algn="l"/>
                <a:tab pos="1596125" algn="l"/>
                <a:tab pos="1908653" algn="l"/>
                <a:tab pos="2230110" algn="l"/>
              </a:tabLst>
            </a:pPr>
            <a:endParaRPr lang="en-US" sz="1700" dirty="0">
              <a:solidFill>
                <a:srgbClr val="000000"/>
              </a:solidFill>
              <a:latin typeface="Helvetica" charset="0"/>
              <a:ea typeface="MS PGothic" charset="0"/>
              <a:cs typeface="MS PGothic" charset="0"/>
              <a:sym typeface="Helvetica" charset="0"/>
            </a:endParaRPr>
          </a:p>
          <a:p>
            <a:pPr>
              <a:tabLst>
                <a:tab pos="328154" algn="l"/>
                <a:tab pos="649612" algn="l"/>
                <a:tab pos="962140" algn="l"/>
                <a:tab pos="1274668" algn="l"/>
                <a:tab pos="1596125" algn="l"/>
                <a:tab pos="1908653" algn="l"/>
                <a:tab pos="2230110" algn="l"/>
              </a:tabLst>
            </a:pPr>
            <a:r>
              <a:rPr lang="en-US" sz="17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 He complains of increasing shortness of breath over the last week (breathless while getting dressed) and a dry cough. He sleeps almost sitting up and is waking at night short of breath.  His pain is well controlled but he is quite distressed by his shortness of breath.  </a:t>
            </a:r>
          </a:p>
          <a:p>
            <a:pPr>
              <a:tabLst>
                <a:tab pos="328154" algn="l"/>
                <a:tab pos="649612" algn="l"/>
                <a:tab pos="962140" algn="l"/>
                <a:tab pos="1274668" algn="l"/>
                <a:tab pos="1596125" algn="l"/>
                <a:tab pos="1908653" algn="l"/>
                <a:tab pos="2230110" algn="l"/>
              </a:tabLst>
            </a:pPr>
            <a:endParaRPr lang="en-US" sz="1700" dirty="0">
              <a:solidFill>
                <a:srgbClr val="000000"/>
              </a:solidFill>
              <a:latin typeface="Helvetica" charset="0"/>
              <a:ea typeface="MS PGothic" charset="0"/>
              <a:cs typeface="MS PGothic" charset="0"/>
              <a:sym typeface="Helvetica" charset="0"/>
            </a:endParaRPr>
          </a:p>
          <a:p>
            <a:pPr>
              <a:tabLst>
                <a:tab pos="328154" algn="l"/>
                <a:tab pos="649612" algn="l"/>
                <a:tab pos="962140" algn="l"/>
                <a:tab pos="1274668" algn="l"/>
                <a:tab pos="1596125" algn="l"/>
                <a:tab pos="1908653" algn="l"/>
                <a:tab pos="2230110" algn="l"/>
              </a:tabLst>
            </a:pPr>
            <a:r>
              <a:rPr lang="en-US" sz="1700" b="1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What issues need to be considered regarding his medications, treatment of symptoms and the devices he has in place?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5888013" y="795859"/>
            <a:ext cx="3000375" cy="352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773"/>
              </a:spcBef>
              <a:tabLst>
                <a:tab pos="328154" algn="l"/>
                <a:tab pos="649612" algn="l"/>
                <a:tab pos="962140" algn="l"/>
                <a:tab pos="1274668" algn="l"/>
              </a:tabLst>
            </a:pPr>
            <a:r>
              <a:rPr lang="en-US" sz="1700" b="1">
                <a:solidFill>
                  <a:srgbClr val="000000"/>
                </a:solidFill>
                <a:latin typeface="Helvetica" charset="0"/>
                <a:sym typeface="Helvetica" charset="0"/>
              </a:rPr>
              <a:t>Medications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28154" algn="l"/>
                <a:tab pos="649612" algn="l"/>
                <a:tab pos="962140" algn="l"/>
                <a:tab pos="1274668" algn="l"/>
              </a:tabLst>
            </a:pPr>
            <a:r>
              <a:rPr lang="en-US" sz="1700">
                <a:solidFill>
                  <a:srgbClr val="000000"/>
                </a:solidFill>
                <a:latin typeface="Helvetica" charset="0"/>
                <a:sym typeface="Helvetica" charset="0"/>
              </a:rPr>
              <a:t>MST 40mg BD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28154" algn="l"/>
                <a:tab pos="649612" algn="l"/>
                <a:tab pos="962140" algn="l"/>
                <a:tab pos="1274668" algn="l"/>
              </a:tabLst>
            </a:pPr>
            <a:r>
              <a:rPr lang="en-US" sz="1700">
                <a:solidFill>
                  <a:srgbClr val="000000"/>
                </a:solidFill>
                <a:latin typeface="Helvetica" charset="0"/>
                <a:sym typeface="Helvetica" charset="0"/>
              </a:rPr>
              <a:t>Sevredol 10mg for breakthrough pain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28154" algn="l"/>
                <a:tab pos="649612" algn="l"/>
                <a:tab pos="962140" algn="l"/>
                <a:tab pos="1274668" algn="l"/>
              </a:tabLst>
            </a:pPr>
            <a:r>
              <a:rPr lang="en-US" sz="1700">
                <a:solidFill>
                  <a:srgbClr val="000000"/>
                </a:solidFill>
                <a:latin typeface="Helvetica" charset="0"/>
                <a:sym typeface="Helvetica" charset="0"/>
              </a:rPr>
              <a:t>Diclofenac 100mg PR daily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28154" algn="l"/>
                <a:tab pos="649612" algn="l"/>
                <a:tab pos="962140" algn="l"/>
                <a:tab pos="1274668" algn="l"/>
              </a:tabLst>
            </a:pPr>
            <a:r>
              <a:rPr lang="en-US" sz="1700">
                <a:solidFill>
                  <a:srgbClr val="000000"/>
                </a:solidFill>
                <a:latin typeface="Helvetica" charset="0"/>
                <a:sym typeface="Helvetica" charset="0"/>
              </a:rPr>
              <a:t>Cyclizine 50mg TDS PRN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28154" algn="l"/>
                <a:tab pos="649612" algn="l"/>
                <a:tab pos="962140" algn="l"/>
                <a:tab pos="1274668" algn="l"/>
              </a:tabLst>
            </a:pPr>
            <a:r>
              <a:rPr lang="en-US" sz="1700">
                <a:solidFill>
                  <a:srgbClr val="000000"/>
                </a:solidFill>
                <a:latin typeface="Helvetica" charset="0"/>
                <a:sym typeface="Helvetica" charset="0"/>
              </a:rPr>
              <a:t>Ramipril 10mg OD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28154" algn="l"/>
                <a:tab pos="649612" algn="l"/>
                <a:tab pos="962140" algn="l"/>
                <a:tab pos="1274668" algn="l"/>
              </a:tabLst>
            </a:pPr>
            <a:r>
              <a:rPr lang="en-US" sz="1700">
                <a:solidFill>
                  <a:srgbClr val="000000"/>
                </a:solidFill>
                <a:latin typeface="Helvetica" charset="0"/>
                <a:sym typeface="Helvetica" charset="0"/>
              </a:rPr>
              <a:t>Bisoprolol 7.5mg OD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28154" algn="l"/>
                <a:tab pos="649612" algn="l"/>
                <a:tab pos="962140" algn="l"/>
                <a:tab pos="1274668" algn="l"/>
              </a:tabLst>
            </a:pPr>
            <a:r>
              <a:rPr lang="en-US" sz="1700">
                <a:solidFill>
                  <a:srgbClr val="000000"/>
                </a:solidFill>
                <a:latin typeface="Helvetica" charset="0"/>
                <a:sym typeface="Helvetica" charset="0"/>
              </a:rPr>
              <a:t>Warfarin as per INR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28154" algn="l"/>
                <a:tab pos="649612" algn="l"/>
                <a:tab pos="962140" algn="l"/>
                <a:tab pos="1274668" algn="l"/>
              </a:tabLst>
            </a:pPr>
            <a:r>
              <a:rPr lang="en-US" sz="1700">
                <a:solidFill>
                  <a:srgbClr val="000000"/>
                </a:solidFill>
                <a:latin typeface="Helvetica" charset="0"/>
                <a:sym typeface="Helvetica" charset="0"/>
              </a:rPr>
              <a:t>Atorvastatin 40mg nocte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28154" algn="l"/>
                <a:tab pos="649612" algn="l"/>
                <a:tab pos="962140" algn="l"/>
                <a:tab pos="1274668" algn="l"/>
              </a:tabLst>
            </a:pPr>
            <a:r>
              <a:rPr lang="en-US" sz="1700">
                <a:solidFill>
                  <a:srgbClr val="000000"/>
                </a:solidFill>
                <a:latin typeface="Helvetica" charset="0"/>
                <a:sym typeface="Helvetica" charset="0"/>
              </a:rPr>
              <a:t>Bumetamide 1mg BD 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28154" algn="l"/>
                <a:tab pos="649612" algn="l"/>
                <a:tab pos="962140" algn="l"/>
                <a:tab pos="1274668" algn="l"/>
              </a:tabLst>
            </a:pPr>
            <a:r>
              <a:rPr lang="en-US" sz="1700">
                <a:solidFill>
                  <a:srgbClr val="000000"/>
                </a:solidFill>
                <a:latin typeface="Helvetica" charset="0"/>
                <a:sym typeface="Helvetica" charset="0"/>
              </a:rPr>
              <a:t>Digoxin 0.25mg daily</a:t>
            </a:r>
          </a:p>
        </p:txBody>
      </p:sp>
    </p:spTree>
    <p:extLst>
      <p:ext uri="{BB962C8B-B14F-4D97-AF65-F5344CB8AC3E}">
        <p14:creationId xmlns:p14="http://schemas.microsoft.com/office/powerpoint/2010/main" val="18071401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25" y="1261318"/>
            <a:ext cx="581880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88635" y="3673075"/>
            <a:ext cx="546216" cy="16112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lIns="91435" tIns="45718" rIns="91435" bIns="45718" anchor="ctr">
            <a:sp3d/>
          </a:bodyPr>
          <a:lstStyle/>
          <a:p>
            <a:pPr algn="ctr" eaLnBrk="1" hangingPunct="1">
              <a:defRPr/>
            </a:pPr>
            <a:r>
              <a:rPr lang="en-US" dirty="0"/>
              <a:t>Loop Diuretic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4" r="25194"/>
          <a:stretch>
            <a:fillRect/>
          </a:stretch>
        </p:blipFill>
        <p:spPr bwMode="auto">
          <a:xfrm>
            <a:off x="7848080" y="4228207"/>
            <a:ext cx="527967" cy="88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2" y="1352848"/>
            <a:ext cx="3254871" cy="476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gular Pentagon 6"/>
          <p:cNvSpPr>
            <a:spLocks noChangeArrowheads="1"/>
          </p:cNvSpPr>
          <p:nvPr/>
        </p:nvSpPr>
        <p:spPr bwMode="auto">
          <a:xfrm>
            <a:off x="4827613" y="1693293"/>
            <a:ext cx="1439912" cy="1078260"/>
          </a:xfrm>
          <a:prstGeom prst="pentagon">
            <a:avLst/>
          </a:prstGeom>
          <a:gradFill rotWithShape="1">
            <a:gsLst>
              <a:gs pos="0">
                <a:srgbClr val="FBDFD1"/>
              </a:gs>
              <a:gs pos="100000">
                <a:srgbClr val="DBC3B6"/>
              </a:gs>
            </a:gsLst>
            <a:lin ang="5400000"/>
          </a:gradFill>
          <a:ln w="9525">
            <a:solidFill>
              <a:srgbClr val="D3BFB5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lIns="91435" tIns="45718" rIns="91435" bIns="45718"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lt1"/>
                </a:solidFill>
              </a:rPr>
              <a:t>Thiazide</a:t>
            </a:r>
          </a:p>
        </p:txBody>
      </p:sp>
    </p:spTree>
    <p:extLst>
      <p:ext uri="{BB962C8B-B14F-4D97-AF65-F5344CB8AC3E}">
        <p14:creationId xmlns:p14="http://schemas.microsoft.com/office/powerpoint/2010/main" val="4033889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3 0.01551 C -0.14714 0.03219 -0.25369 0.04909 -0.29117 -0.01622 C -0.32865 -0.08152 -0.27 -0.31659 -0.26583 -0.3768 " pathEditMode="relative" ptsTypes="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647" y="0"/>
            <a:ext cx="8228707" cy="794742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  <a:cs typeface="MS PGothic" charset="0"/>
              </a:rPr>
              <a:t>Palliative Care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150" y="794742"/>
            <a:ext cx="5214938" cy="316557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lIns="91435" tIns="45718" rIns="91435" bIns="45718">
            <a:spAutoFit/>
          </a:bodyPr>
          <a:lstStyle>
            <a:lvl1pPr>
              <a:defRPr sz="4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4A7594"/>
                </a:solidFill>
                <a:latin typeface="Helvetica Neue Bold Condensed" charset="0"/>
              </a:rPr>
              <a:t>Dyspnoea</a:t>
            </a:r>
          </a:p>
          <a:p>
            <a:pPr eaLnBrk="1" hangingPunct="1">
              <a:buFont typeface="Arial" charset="0"/>
              <a:buChar char="•"/>
            </a:pPr>
            <a:r>
              <a:rPr lang="en-GB" sz="2400">
                <a:solidFill>
                  <a:srgbClr val="4A7594"/>
                </a:solidFill>
                <a:latin typeface="Helvetica Neue Bold Condensed" charset="0"/>
              </a:rPr>
              <a:t>Increase dose of diuretic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solidFill>
                  <a:srgbClr val="4A7594"/>
                </a:solidFill>
                <a:latin typeface="Helvetica Neue Bold Condensed" charset="0"/>
              </a:rPr>
              <a:t>Nitrate patches 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solidFill>
                  <a:srgbClr val="4A7594"/>
                </a:solidFill>
                <a:latin typeface="Helvetica Neue Bold Condensed" charset="0"/>
              </a:rPr>
              <a:t>Low dose oramorph - 2.5mg QDS PRN</a:t>
            </a:r>
            <a:endParaRPr lang="en-GB" sz="2400">
              <a:solidFill>
                <a:srgbClr val="4A7594"/>
              </a:solidFill>
              <a:latin typeface="Helvetica Neue Bold Condensed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solidFill>
                  <a:srgbClr val="4A7594"/>
                </a:solidFill>
                <a:latin typeface="Helvetica Neue Bold Condensed" charset="0"/>
              </a:rPr>
              <a:t>Sublingual lorazepam 0.5-1mg QDS PRN</a:t>
            </a:r>
            <a:endParaRPr lang="en-GB" sz="2400">
              <a:solidFill>
                <a:srgbClr val="4A7594"/>
              </a:solidFill>
              <a:latin typeface="Helvetica Neue Bold Condensed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solidFill>
                  <a:srgbClr val="4A7594"/>
                </a:solidFill>
                <a:latin typeface="Helvetica Neue Bold Condensed" charset="0"/>
              </a:rPr>
              <a:t>Home oxygen? </a:t>
            </a:r>
            <a:endParaRPr lang="en-GB" sz="2400">
              <a:solidFill>
                <a:srgbClr val="4A7594"/>
              </a:solidFill>
              <a:latin typeface="Helvetica Neue Bold Condensed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solidFill>
                  <a:srgbClr val="4A7594"/>
                </a:solidFill>
                <a:latin typeface="Helvetica Neue Bold Condensed" charset="0"/>
              </a:rPr>
              <a:t>Parenteral diuretics –subcutaneous or intramuscular diuretics may be given.</a:t>
            </a:r>
            <a:endParaRPr lang="en-GB" sz="2400">
              <a:solidFill>
                <a:srgbClr val="4A7594"/>
              </a:solidFill>
              <a:latin typeface="Helvetica Neue Bold Condensed" charset="0"/>
            </a:endParaRPr>
          </a:p>
          <a:p>
            <a:pPr eaLnBrk="1" hangingPunct="1"/>
            <a:endParaRPr lang="en-US" sz="800">
              <a:solidFill>
                <a:srgbClr val="4A7594"/>
              </a:solidFill>
              <a:latin typeface="Helvetica Neue Bold Condense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646" y="5226100"/>
            <a:ext cx="5742906" cy="18466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35" tIns="45718" rIns="91435" bIns="45718">
            <a:spAutoFit/>
          </a:bodyPr>
          <a:lstStyle/>
          <a:p>
            <a:pPr eaLnBrk="1" hangingPunct="1">
              <a:defRPr/>
            </a:pPr>
            <a:r>
              <a:rPr lang="en-US" altLang="en-US" sz="2400" b="1" u="sng">
                <a:ea typeface="MS PGothic" pitchFamily="34" charset="-128"/>
              </a:rPr>
              <a:t>Medications to stop</a:t>
            </a:r>
          </a:p>
          <a:p>
            <a:pPr eaLnBrk="1" hangingPunct="1">
              <a:defRPr/>
            </a:pPr>
            <a:r>
              <a:rPr lang="en-US" altLang="en-US" sz="2400" i="1">
                <a:ea typeface="MS PGothic" pitchFamily="34" charset="-128"/>
              </a:rPr>
              <a:t>Drugs which improve symptoms: </a:t>
            </a:r>
            <a:r>
              <a:rPr lang="en-US" altLang="en-US" sz="2400">
                <a:ea typeface="MS PGothic" pitchFamily="34" charset="-128"/>
              </a:rPr>
              <a:t>Diuretics, ACE inhibitor, Beta blocker, ARB, Digoxin, nitrates, morphine</a:t>
            </a:r>
            <a:endParaRPr lang="en-GB" altLang="en-US" sz="2400">
              <a:ea typeface="MS PGothic" pitchFamily="34" charset="-128"/>
            </a:endParaRPr>
          </a:p>
          <a:p>
            <a:pPr eaLnBrk="1" hangingPunct="1">
              <a:defRPr/>
            </a:pPr>
            <a:endParaRPr lang="en-US" altLang="en-US"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3794" y="1069330"/>
            <a:ext cx="2262559" cy="1130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91435" tIns="45718" rIns="91435" bIns="45718">
            <a:spAutoFit/>
          </a:bodyPr>
          <a:lstStyle>
            <a:lvl1pPr>
              <a:defRPr sz="4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700" b="1">
                <a:solidFill>
                  <a:srgbClr val="4A7594"/>
                </a:solidFill>
                <a:latin typeface="Helvetica Neue Bold Condensed" charset="0"/>
              </a:rPr>
              <a:t>What about those devices?</a:t>
            </a:r>
          </a:p>
          <a:p>
            <a:pPr eaLnBrk="1" hangingPunct="1"/>
            <a:r>
              <a:rPr lang="en-US" sz="1700">
                <a:solidFill>
                  <a:srgbClr val="4A7594"/>
                </a:solidFill>
                <a:latin typeface="Helvetica Neue Bold Condensed" charset="0"/>
              </a:rPr>
              <a:t>Don’t forget to consider deactivation of ICD’s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4404" y="2794993"/>
            <a:ext cx="3341936" cy="298542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lIns="91435" tIns="45718" rIns="91435" bIns="45718">
            <a:spAutoFit/>
          </a:bodyPr>
          <a:lstStyle>
            <a:lvl1pPr>
              <a:defRPr sz="4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4A7594"/>
                </a:solidFill>
                <a:latin typeface="Helvetica Neue Bold Condensed" charset="0"/>
              </a:rPr>
              <a:t>Pain</a:t>
            </a:r>
            <a:r>
              <a:rPr lang="en-US" sz="2000">
                <a:solidFill>
                  <a:srgbClr val="4A7594"/>
                </a:solidFill>
                <a:latin typeface="Helvetica Neue Bold Condensed" charset="0"/>
              </a:rPr>
              <a:t> - Avoid use of NSAID.  </a:t>
            </a:r>
            <a:endParaRPr lang="en-GB" sz="2000">
              <a:solidFill>
                <a:srgbClr val="4A7594"/>
              </a:solidFill>
              <a:latin typeface="Helvetica Neue Bold Condensed" charset="0"/>
            </a:endParaRPr>
          </a:p>
          <a:p>
            <a:pPr eaLnBrk="1" hangingPunct="1"/>
            <a:r>
              <a:rPr lang="en-US" sz="2000" b="1">
                <a:solidFill>
                  <a:srgbClr val="4A7594"/>
                </a:solidFill>
                <a:latin typeface="Helvetica Neue Bold Condensed" charset="0"/>
              </a:rPr>
              <a:t>Nausea and vomiting </a:t>
            </a:r>
            <a:r>
              <a:rPr lang="en-US" sz="2000">
                <a:solidFill>
                  <a:srgbClr val="4A7594"/>
                </a:solidFill>
                <a:latin typeface="Helvetica Neue Bold Condensed" charset="0"/>
              </a:rPr>
              <a:t>– </a:t>
            </a:r>
            <a:r>
              <a:rPr lang="en-US" sz="2000" u="sng">
                <a:solidFill>
                  <a:srgbClr val="4A7594"/>
                </a:solidFill>
                <a:latin typeface="Helvetica Neue Bold Condensed" charset="0"/>
              </a:rPr>
              <a:t>Cyclizine</a:t>
            </a:r>
            <a:r>
              <a:rPr lang="en-US" sz="2000">
                <a:solidFill>
                  <a:srgbClr val="4A7594"/>
                </a:solidFill>
                <a:latin typeface="Helvetica Neue Bold Condensed" charset="0"/>
              </a:rPr>
              <a:t> - may exacerbate heart failure</a:t>
            </a:r>
            <a:endParaRPr lang="en-GB" sz="2000">
              <a:solidFill>
                <a:srgbClr val="4A7594"/>
              </a:solidFill>
              <a:latin typeface="Helvetica Neue Bold Condensed" charset="0"/>
            </a:endParaRPr>
          </a:p>
          <a:p>
            <a:pPr eaLnBrk="1" hangingPunct="1"/>
            <a:r>
              <a:rPr lang="en-US" sz="2000" u="sng">
                <a:solidFill>
                  <a:srgbClr val="4A7594"/>
                </a:solidFill>
                <a:latin typeface="Helvetica Neue Bold Condensed" charset="0"/>
              </a:rPr>
              <a:t>Domperidone</a:t>
            </a:r>
            <a:r>
              <a:rPr lang="en-US" sz="2000">
                <a:solidFill>
                  <a:srgbClr val="4A7594"/>
                </a:solidFill>
                <a:latin typeface="Helvetica Neue Bold Condensed" charset="0"/>
              </a:rPr>
              <a:t>  - increased risk of serious ventricular arrhythmias or sudden cardiac death in  patients &gt;60 years or at daily oral doses &gt;30 mg.</a:t>
            </a:r>
            <a:endParaRPr lang="en-GB" sz="2000">
              <a:solidFill>
                <a:srgbClr val="4A7594"/>
              </a:solidFill>
              <a:latin typeface="Helvetica Neue Bold Condensed" charset="0"/>
            </a:endParaRPr>
          </a:p>
          <a:p>
            <a:pPr eaLnBrk="1" hangingPunct="1"/>
            <a:endParaRPr lang="en-US" sz="800">
              <a:solidFill>
                <a:srgbClr val="4A7594"/>
              </a:solidFill>
              <a:latin typeface="Helvetica Neue Bold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65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648</Words>
  <Application>Microsoft Macintosh PowerPoint</Application>
  <PresentationFormat>On-screen Show (4:3)</PresentationFormat>
  <Paragraphs>114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Chart</vt:lpstr>
      <vt:lpstr>The Deteriorating Heart Failure Patient</vt:lpstr>
      <vt:lpstr>PowerPoint Presentation</vt:lpstr>
      <vt:lpstr>PowerPoint Presentation</vt:lpstr>
      <vt:lpstr>PowerPoint Presentation</vt:lpstr>
      <vt:lpstr>The Longer View</vt:lpstr>
      <vt:lpstr>Dying from heart failure or with heart failure?</vt:lpstr>
      <vt:lpstr>PowerPoint Presentation</vt:lpstr>
      <vt:lpstr>PowerPoint Presentation</vt:lpstr>
      <vt:lpstr>Palliative Care</vt:lpstr>
    </vt:vector>
  </TitlesOfParts>
  <Company>UCD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Deteriorating Heart Failure Patient</dc:title>
  <dc:creator>Joe Gallagher</dc:creator>
  <cp:lastModifiedBy>Joe Gallagher</cp:lastModifiedBy>
  <cp:revision>9</cp:revision>
  <dcterms:created xsi:type="dcterms:W3CDTF">2019-02-08T21:53:13Z</dcterms:created>
  <dcterms:modified xsi:type="dcterms:W3CDTF">2019-02-11T20:03:52Z</dcterms:modified>
</cp:coreProperties>
</file>