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410" r:id="rId3"/>
    <p:sldId id="311" r:id="rId4"/>
    <p:sldId id="414" r:id="rId5"/>
    <p:sldId id="415" r:id="rId6"/>
    <p:sldId id="312" r:id="rId7"/>
    <p:sldId id="417" r:id="rId8"/>
    <p:sldId id="448" r:id="rId9"/>
    <p:sldId id="418" r:id="rId10"/>
    <p:sldId id="413" r:id="rId11"/>
    <p:sldId id="412" r:id="rId12"/>
    <p:sldId id="390" r:id="rId13"/>
    <p:sldId id="422" r:id="rId14"/>
    <p:sldId id="391" r:id="rId15"/>
    <p:sldId id="392" r:id="rId16"/>
    <p:sldId id="393" r:id="rId17"/>
    <p:sldId id="322" r:id="rId18"/>
    <p:sldId id="323" r:id="rId19"/>
    <p:sldId id="396" r:id="rId20"/>
    <p:sldId id="397" r:id="rId21"/>
    <p:sldId id="439" r:id="rId22"/>
    <p:sldId id="400" r:id="rId23"/>
    <p:sldId id="401" r:id="rId24"/>
    <p:sldId id="398" r:id="rId25"/>
    <p:sldId id="402" r:id="rId26"/>
    <p:sldId id="333" r:id="rId27"/>
    <p:sldId id="442" r:id="rId28"/>
    <p:sldId id="399" r:id="rId29"/>
    <p:sldId id="404" r:id="rId30"/>
    <p:sldId id="336" r:id="rId31"/>
    <p:sldId id="337" r:id="rId32"/>
    <p:sldId id="338" r:id="rId33"/>
    <p:sldId id="339" r:id="rId34"/>
    <p:sldId id="340" r:id="rId35"/>
    <p:sldId id="341" r:id="rId36"/>
    <p:sldId id="406" r:id="rId37"/>
    <p:sldId id="441" r:id="rId38"/>
    <p:sldId id="443" r:id="rId39"/>
    <p:sldId id="445"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69"/>
    <a:srgbClr val="EFEFF0"/>
    <a:srgbClr val="1607DF"/>
    <a:srgbClr val="FFB5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6" d="100"/>
          <a:sy n="116" d="100"/>
        </p:scale>
        <p:origin x="1500" y="108"/>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229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D8D77B9-746E-46E0-A8E2-24FBC26C21C1}" type="datetimeFigureOut">
              <a:rPr lang="en-GB"/>
              <a:pPr>
                <a:defRPr/>
              </a:pPr>
              <a:t>01/09/2015</a:t>
            </a:fld>
            <a:endParaRPr lang="en-GB"/>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F885A7-B6BF-4882-8487-99BF4A6F6DE3}" type="slidenum">
              <a:rPr lang="en-GB"/>
              <a:pPr>
                <a:defRPr/>
              </a:pPr>
              <a:t>‹#›</a:t>
            </a:fld>
            <a:endParaRPr lang="en-GB"/>
          </a:p>
        </p:txBody>
      </p:sp>
    </p:spTree>
    <p:extLst>
      <p:ext uri="{BB962C8B-B14F-4D97-AF65-F5344CB8AC3E}">
        <p14:creationId xmlns:p14="http://schemas.microsoft.com/office/powerpoint/2010/main" val="858554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1E29103-3588-4B58-9710-A96D0A7F964E}" type="datetimeFigureOut">
              <a:rPr lang="en-GB"/>
              <a:pPr>
                <a:defRPr/>
              </a:pPr>
              <a:t>01/09/2015</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AF7D571-704E-482A-99A8-42034D362BC1}" type="slidenum">
              <a:rPr lang="en-GB"/>
              <a:pPr>
                <a:defRPr/>
              </a:pPr>
              <a:t>‹#›</a:t>
            </a:fld>
            <a:endParaRPr lang="en-GB"/>
          </a:p>
        </p:txBody>
      </p:sp>
    </p:spTree>
    <p:extLst>
      <p:ext uri="{BB962C8B-B14F-4D97-AF65-F5344CB8AC3E}">
        <p14:creationId xmlns:p14="http://schemas.microsoft.com/office/powerpoint/2010/main" val="4041872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5D9DD8-EA8F-4324-B4A5-9DE49CC88EEB}" type="slidenum">
              <a:rPr lang="en-US" smtClean="0"/>
              <a:pPr fontAlgn="base">
                <a:spcBef>
                  <a:spcPct val="0"/>
                </a:spcBef>
                <a:spcAft>
                  <a:spcPct val="0"/>
                </a:spcAft>
                <a:defRPr/>
              </a:pPr>
              <a:t>10</a:t>
            </a:fld>
            <a:endParaRPr lang="en-U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r>
              <a:rPr lang="en-US" smtClean="0"/>
              <a:t>In some instances, healthcare personnel are required to wear PPE in addition to that recommended for Standard Precautions.  The three Expanded Precaution categories (formerly called Transmission-Based Precautions) where this applies are Contact and Droplet Precautions and Airborne Infection Isolation.  </a:t>
            </a:r>
          </a:p>
        </p:txBody>
      </p:sp>
    </p:spTree>
    <p:extLst>
      <p:ext uri="{BB962C8B-B14F-4D97-AF65-F5344CB8AC3E}">
        <p14:creationId xmlns:p14="http://schemas.microsoft.com/office/powerpoint/2010/main" val="3050834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0AD96C-BB2B-432B-AD10-6BFF00F0D9FC}" type="slidenum">
              <a:rPr lang="en-US"/>
              <a:pPr>
                <a:defRPr/>
              </a:pPr>
              <a:t>20</a:t>
            </a:fld>
            <a:endParaRPr lang="en-US"/>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PPE also is used to protect healthcare workers’ from hazardous or infectious aerosols, such as </a:t>
            </a:r>
            <a:r>
              <a:rPr lang="en-US" i="1" smtClean="0"/>
              <a:t>Mycobacterium tuberculosis</a:t>
            </a:r>
            <a:r>
              <a:rPr lang="en-US" smtClean="0"/>
              <a:t>.  Respirators that filter the air before it is inhaled should be used for respiratory protection.  </a:t>
            </a:r>
          </a:p>
          <a:p>
            <a:r>
              <a:rPr lang="en-US" smtClean="0"/>
              <a:t>The most commonly used respirators in healthcare settings are the N95, N99, or N100 particulate respirators. The device has a sub-micron filter capable of excluding particles that are less than 5 microns in diameter. </a:t>
            </a:r>
          </a:p>
          <a:p>
            <a:r>
              <a:rPr lang="en-US" smtClean="0"/>
              <a:t>Respirators are approved by the CDC’s National Institute for Occupational Safety and Health.</a:t>
            </a:r>
          </a:p>
          <a:p>
            <a:r>
              <a:rPr lang="en-US" smtClean="0"/>
              <a:t>Like other PPE, the selection of a respirator type must consider the nature of the exposure and risk involved.  For example, N95 particulate respirators might be worn by personnel entering the room of a patient with infectious tuberculosis.  However, if a bronchoscopy is performed on the patient, the healthcare provider might wear a higher level of respiratory protection, such as a powered air-purifying respirator or PAPR.</a:t>
            </a:r>
          </a:p>
          <a:p>
            <a:pPr>
              <a:spcBef>
                <a:spcPct val="50000"/>
              </a:spcBef>
            </a:pPr>
            <a:endParaRPr lang="en-US" smtClean="0"/>
          </a:p>
        </p:txBody>
      </p:sp>
    </p:spTree>
    <p:extLst>
      <p:ext uri="{BB962C8B-B14F-4D97-AF65-F5344CB8AC3E}">
        <p14:creationId xmlns:p14="http://schemas.microsoft.com/office/powerpoint/2010/main" val="2152940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055D6CA-62A8-416A-B111-E96875D800B3}" type="slidenum">
              <a:rPr lang="en-US"/>
              <a:pPr>
                <a:defRPr/>
              </a:pPr>
              <a:t>21</a:t>
            </a:fld>
            <a:endParaRPr lang="en-US"/>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The technique for donning a particulate respirator, such as an N95, N99 or N100, is similar to putting on a pre-formed mask with elastic head bands.  Key differences, however, are 1) the need to first select a respirator for which you have been fit tested and 2) fit checking the device, as you have been instructed, before entering an area where there may be airborne infectious disease. Be sure to follow the manufacturer’s instructions for donning the device.  In some instances, the manufacturer’s instructions may differ slightly from this presentation.</a:t>
            </a:r>
          </a:p>
          <a:p>
            <a:endParaRPr lang="en-US" smtClean="0"/>
          </a:p>
          <a:p>
            <a:r>
              <a:rPr lang="en-US" smtClean="0"/>
              <a:t>You may also be asked to wear an elastomeric or powered air purifying respirator, or PAPR.  Guidance on how to use these devices is not included in this presentation.  You will need instruction locally to properly use these devices.</a:t>
            </a:r>
          </a:p>
          <a:p>
            <a:endParaRPr lang="en-US" smtClean="0"/>
          </a:p>
          <a:p>
            <a:pPr>
              <a:spcBef>
                <a:spcPct val="50000"/>
              </a:spcBef>
            </a:pPr>
            <a:endParaRPr lang="en-US" smtClean="0"/>
          </a:p>
        </p:txBody>
      </p:sp>
    </p:spTree>
    <p:extLst>
      <p:ext uri="{BB962C8B-B14F-4D97-AF65-F5344CB8AC3E}">
        <p14:creationId xmlns:p14="http://schemas.microsoft.com/office/powerpoint/2010/main" val="1852707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5EC46F-18EA-4384-BC88-EEEB02DDDDBA}" type="slidenum">
              <a:rPr lang="en-US"/>
              <a:pPr>
                <a:defRPr/>
              </a:pPr>
              <a:t>22</a:t>
            </a:fld>
            <a:endParaRPr lang="en-US"/>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smtClean="0"/>
              <a:t>If eye protection is needed, either goggles or a face shield should be worn.  Position either device over the face and/or eyes and secure to head using the attached ear pieces or head band.  Adjust to fit comfortably.  Goggles should feel snug but not tight. </a:t>
            </a:r>
          </a:p>
          <a:p>
            <a:pPr>
              <a:spcBef>
                <a:spcPct val="50000"/>
              </a:spcBef>
            </a:pPr>
            <a:endParaRPr lang="en-US" smtClean="0"/>
          </a:p>
        </p:txBody>
      </p:sp>
    </p:spTree>
    <p:extLst>
      <p:ext uri="{BB962C8B-B14F-4D97-AF65-F5344CB8AC3E}">
        <p14:creationId xmlns:p14="http://schemas.microsoft.com/office/powerpoint/2010/main" val="277702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8562AF-3DD2-4324-8419-A05071AA0624}" type="slidenum">
              <a:rPr lang="en-US"/>
              <a:pPr>
                <a:defRPr/>
              </a:pPr>
              <a:t>23</a:t>
            </a:fld>
            <a:endParaRPr lang="en-US"/>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smtClean="0"/>
              <a:t>The last item of PPE to be donned is a pair of gloves.   Be sure to select the type of glove needed for the task in the size that best fits you.  Insert each hand into the appropriate glove and adjust as needed for comfort and dexterity.  If you are wearing an isolation gown, tuck the gown cuffs securely under each glove.  This provides a continuous barrier protection for your skin. </a:t>
            </a:r>
          </a:p>
          <a:p>
            <a:pPr>
              <a:spcBef>
                <a:spcPct val="50000"/>
              </a:spcBef>
            </a:pPr>
            <a:endParaRPr lang="en-US" smtClean="0"/>
          </a:p>
        </p:txBody>
      </p:sp>
    </p:spTree>
    <p:extLst>
      <p:ext uri="{BB962C8B-B14F-4D97-AF65-F5344CB8AC3E}">
        <p14:creationId xmlns:p14="http://schemas.microsoft.com/office/powerpoint/2010/main" val="1762673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93892D-12AD-4299-B169-B998C74851DC}" type="slidenum">
              <a:rPr lang="en-US" smtClean="0"/>
              <a:pPr fontAlgn="base">
                <a:spcBef>
                  <a:spcPct val="0"/>
                </a:spcBef>
                <a:spcAft>
                  <a:spcPct val="0"/>
                </a:spcAft>
                <a:defRPr/>
              </a:pPr>
              <a:t>24</a:t>
            </a:fld>
            <a:endParaRPr lang="en-US"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Gloves protect you against contact with infectious materials.  However, once contaminated, gloves can become a means for spreading infectious materials  to yourself, other patients or environmental surfaces.  Therefore, the way YOU use gloves can influence the risk of disease transmission in your healthcare setting.  These are the most important do’s and don'ts of glove use.</a:t>
            </a:r>
          </a:p>
          <a:p>
            <a:pPr eaLnBrk="1" hangingPunct="1">
              <a:spcBef>
                <a:spcPct val="0"/>
              </a:spcBef>
            </a:pPr>
            <a:endParaRPr lang="en-US" smtClean="0"/>
          </a:p>
          <a:p>
            <a:pPr eaLnBrk="1" hangingPunct="1">
              <a:spcBef>
                <a:spcPct val="0"/>
              </a:spcBef>
            </a:pPr>
            <a:r>
              <a:rPr lang="en-US" b="1" smtClean="0"/>
              <a:t>Work from clean to dirty.</a:t>
            </a:r>
            <a:r>
              <a:rPr lang="en-US" smtClean="0"/>
              <a:t> This is a basic principle of infection control.  In this instance it refers to touching clean body sites or surfaces before you touch dirty or heavily contaminated areas.  </a:t>
            </a:r>
          </a:p>
          <a:p>
            <a:pPr eaLnBrk="1" hangingPunct="1">
              <a:spcBef>
                <a:spcPct val="0"/>
              </a:spcBef>
            </a:pPr>
            <a:endParaRPr lang="en-US" smtClean="0"/>
          </a:p>
          <a:p>
            <a:pPr eaLnBrk="1" hangingPunct="1">
              <a:spcBef>
                <a:spcPct val="0"/>
              </a:spcBef>
            </a:pPr>
            <a:r>
              <a:rPr lang="en-US" b="1" smtClean="0"/>
              <a:t>Limit opportunities for “touch contamination”  - protect yourself, others and environmental surfaces.  </a:t>
            </a:r>
            <a:r>
              <a:rPr lang="en-US" smtClean="0"/>
              <a:t>How many times have you seen someone adjust their glasses, rub their nose or touch their face with gloves that have been in contact with a patient?  This is one example of “touch contamination” that can potentially expose oneself to infectious agents.  Think about environmental surfaces too and avoid unnecessarily touching them with contaminated gloves.  Surfaces such as light switches, door and cabinet knobs can become contaminated if touched by soiled gloves.</a:t>
            </a:r>
            <a:endParaRPr lang="en-US" b="1" smtClean="0"/>
          </a:p>
          <a:p>
            <a:pPr eaLnBrk="1" hangingPunct="1">
              <a:spcBef>
                <a:spcPct val="50000"/>
              </a:spcBef>
            </a:pPr>
            <a:endParaRPr lang="en-US" smtClean="0"/>
          </a:p>
        </p:txBody>
      </p:sp>
    </p:spTree>
    <p:extLst>
      <p:ext uri="{BB962C8B-B14F-4D97-AF65-F5344CB8AC3E}">
        <p14:creationId xmlns:p14="http://schemas.microsoft.com/office/powerpoint/2010/main" val="3651410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7BF3AE-8779-4735-97E2-0ADE66EF0825}" type="slidenum">
              <a:rPr lang="en-US"/>
              <a:pPr>
                <a:defRPr/>
              </a:pPr>
              <a:t>25</a:t>
            </a:fld>
            <a:endParaRPr lang="en-US"/>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smtClean="0"/>
              <a:t>In addition to wearing PPE, you should also use safe work practices.  Avoid contaminating yourself by keeping your hands away from your face and not touching or adjusting PPE. Also, remove your gloves if they become torn and perform hand hygiene before putting on a new pair of gloves.  You should also avoid spreading contamination by limiting surfaces and items touched with contaminated gloves.  </a:t>
            </a:r>
          </a:p>
          <a:p>
            <a:pPr>
              <a:spcBef>
                <a:spcPct val="50000"/>
              </a:spcBef>
            </a:pPr>
            <a:endParaRPr lang="en-US" smtClean="0"/>
          </a:p>
        </p:txBody>
      </p:sp>
    </p:spTree>
    <p:extLst>
      <p:ext uri="{BB962C8B-B14F-4D97-AF65-F5344CB8AC3E}">
        <p14:creationId xmlns:p14="http://schemas.microsoft.com/office/powerpoint/2010/main" val="180006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1C9C4D-6FE6-42DA-90A7-8C1766E678E5}" type="slidenum">
              <a:rPr lang="en-US"/>
              <a:pPr>
                <a:defRPr/>
              </a:pPr>
              <a:t>28</a:t>
            </a:fld>
            <a:endParaRPr lang="en-US"/>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smtClean="0"/>
              <a:t>To remove PEP safely, you must first be able to identify what sites are considered “clean” and what are “contaminated.”  In general, the outside front and sleeves of the isolation gown and  outside front of the goggles, mask, respirator and face shield are considered “contaminated,” regardless of whether there is visible soil.  Also, the outside of the gloves are contaminated.</a:t>
            </a:r>
          </a:p>
          <a:p>
            <a:pPr>
              <a:spcBef>
                <a:spcPct val="50000"/>
              </a:spcBef>
            </a:pPr>
            <a:endParaRPr lang="en-US" smtClean="0"/>
          </a:p>
          <a:p>
            <a:pPr>
              <a:spcBef>
                <a:spcPct val="50000"/>
              </a:spcBef>
            </a:pPr>
            <a:r>
              <a:rPr lang="en-US" smtClean="0"/>
              <a:t>The areas that are considered “clean” are the parts that will be touched when removing PPE.  These include inside the gloves; inside and back of the gown, including the ties; and the ties, elastic, or ear pieces of the mask, goggles and face shield. </a:t>
            </a:r>
          </a:p>
          <a:p>
            <a:pPr>
              <a:spcBef>
                <a:spcPct val="50000"/>
              </a:spcBef>
            </a:pPr>
            <a:endParaRPr lang="en-US" smtClean="0"/>
          </a:p>
        </p:txBody>
      </p:sp>
    </p:spTree>
    <p:extLst>
      <p:ext uri="{BB962C8B-B14F-4D97-AF65-F5344CB8AC3E}">
        <p14:creationId xmlns:p14="http://schemas.microsoft.com/office/powerpoint/2010/main" val="3172341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C88B66-BE89-40F9-A981-12C10F1EBE2A}" type="slidenum">
              <a:rPr lang="en-US"/>
              <a:pPr>
                <a:defRPr/>
              </a:pPr>
              <a:t>30</a:t>
            </a:fld>
            <a:endParaRPr lang="en-US"/>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smtClean="0"/>
              <a:t>The location for removing PPE will depend on the amount and type of PPE worn and the category of isolation a patient is on, if applicable.  If only gloves are worn as PPE, it is safe to remove and discard them in the patient room.  When a gown or full PPE is worn, PPE should be removed at the doorway or in an anteroom.  Respirators should always be removed outside the patient room, after the door is closed.  Hand hygiene should be performed after all PPE is removed.</a:t>
            </a:r>
          </a:p>
          <a:p>
            <a:pPr>
              <a:spcBef>
                <a:spcPct val="50000"/>
              </a:spcBef>
            </a:pPr>
            <a:endParaRPr lang="en-US" smtClean="0"/>
          </a:p>
        </p:txBody>
      </p:sp>
    </p:spTree>
    <p:extLst>
      <p:ext uri="{BB962C8B-B14F-4D97-AF65-F5344CB8AC3E}">
        <p14:creationId xmlns:p14="http://schemas.microsoft.com/office/powerpoint/2010/main" val="2247600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030A7D-133D-400C-A4F1-21FB67BF6928}" type="slidenum">
              <a:rPr lang="en-US"/>
              <a:pPr>
                <a:defRPr/>
              </a:pPr>
              <a:t>31</a:t>
            </a:fld>
            <a:endParaRPr lang="en-US"/>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smtClean="0"/>
              <a:t>Using one gloved hand, grasp the outside of the opposite glove near the wrist.  Pull and peel the glove away from the hand.  The glove should now be turned inside-out, with the contaminated side now on the inside.  Hold the removed glove in the opposite gloved hand.</a:t>
            </a:r>
          </a:p>
          <a:p>
            <a:pPr>
              <a:spcBef>
                <a:spcPct val="50000"/>
              </a:spcBef>
            </a:pPr>
            <a:endParaRPr lang="en-US" smtClean="0"/>
          </a:p>
        </p:txBody>
      </p:sp>
    </p:spTree>
    <p:extLst>
      <p:ext uri="{BB962C8B-B14F-4D97-AF65-F5344CB8AC3E}">
        <p14:creationId xmlns:p14="http://schemas.microsoft.com/office/powerpoint/2010/main" val="4123056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3D8E7E-FC14-4678-9D72-AE77957C1D32}" type="slidenum">
              <a:rPr lang="en-US"/>
              <a:pPr>
                <a:defRPr/>
              </a:pPr>
              <a:t>32</a:t>
            </a:fld>
            <a:endParaRPr lang="en-US"/>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smtClean="0"/>
              <a:t>Slide one or two fingers of the ungloved hand under the wrist of the remaining glove.  Peel glove off from the inside, creating a bag for both gloves.  Discard in waste container.</a:t>
            </a:r>
          </a:p>
          <a:p>
            <a:pPr>
              <a:spcBef>
                <a:spcPct val="50000"/>
              </a:spcBef>
            </a:pPr>
            <a:endParaRPr lang="en-US" smtClean="0"/>
          </a:p>
        </p:txBody>
      </p:sp>
    </p:spTree>
    <p:extLst>
      <p:ext uri="{BB962C8B-B14F-4D97-AF65-F5344CB8AC3E}">
        <p14:creationId xmlns:p14="http://schemas.microsoft.com/office/powerpoint/2010/main" val="1876974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905FB7-FE9B-423A-88CB-29A11360F247}" type="slidenum">
              <a:rPr lang="en-US" smtClean="0"/>
              <a:pPr fontAlgn="base">
                <a:spcBef>
                  <a:spcPct val="0"/>
                </a:spcBef>
                <a:spcAft>
                  <a:spcPct val="0"/>
                </a:spcAft>
                <a:defRPr/>
              </a:pPr>
              <a:t>11</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r>
              <a:rPr lang="en-US" smtClean="0"/>
              <a:t>Contact Precautions requires gloves and gown for contact with the patient and/or the environment of care; in some instances, use of this PPE is recommended for even entering the patient’s environment.  Droplet Precautions requires the use of a surgical mask, and Airborne Infection Isolation requires that only a respirator be worn.  </a:t>
            </a:r>
          </a:p>
          <a:p>
            <a:pPr eaLnBrk="1" hangingPunct="1">
              <a:spcBef>
                <a:spcPct val="50000"/>
              </a:spcBef>
            </a:pPr>
            <a:endParaRPr lang="en-US" smtClean="0"/>
          </a:p>
        </p:txBody>
      </p:sp>
    </p:spTree>
    <p:extLst>
      <p:ext uri="{BB962C8B-B14F-4D97-AF65-F5344CB8AC3E}">
        <p14:creationId xmlns:p14="http://schemas.microsoft.com/office/powerpoint/2010/main" val="3073379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419751-8540-4C92-B157-F9382C4F85D9}" type="slidenum">
              <a:rPr lang="en-US"/>
              <a:pPr>
                <a:defRPr/>
              </a:pPr>
              <a:t>33</a:t>
            </a:fld>
            <a:endParaRPr lang="en-US"/>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smtClean="0"/>
              <a:t>Using ungloved hands, grasp the “clean” ear or head pieces and lift away from face.  If goggle or face shield are reusable, place them in a designated receptacle for subsequent reprocessing.  Otherwise, discard them in the waste receptacle.</a:t>
            </a:r>
          </a:p>
          <a:p>
            <a:pPr>
              <a:spcBef>
                <a:spcPct val="50000"/>
              </a:spcBef>
            </a:pPr>
            <a:endParaRPr lang="en-US" smtClean="0"/>
          </a:p>
        </p:txBody>
      </p:sp>
    </p:spTree>
    <p:extLst>
      <p:ext uri="{BB962C8B-B14F-4D97-AF65-F5344CB8AC3E}">
        <p14:creationId xmlns:p14="http://schemas.microsoft.com/office/powerpoint/2010/main" val="340722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82C1FE-336A-4EE6-BDD3-99210C3C07FD}" type="slidenum">
              <a:rPr lang="en-US"/>
              <a:pPr>
                <a:defRPr/>
              </a:pPr>
              <a:t>34</a:t>
            </a:fld>
            <a:endParaRPr lang="en-US"/>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Unfasten the gown ties with the ungloved hands.  Slip hands underneath the gown at the neck and shoulder, peel away from the shoulders. Slip the fingers of one hand under the cuff  of the opposite arm. Pull the hand into the  sleeve, grasping the  gown from inside. Reach across and  push the sleeve off  the opposite arm. Fold the gown  towards the inside and fold or roll into a bundle. (Only the “clean” part of the gown should be visible.)  Discard into waste or linen container, as appropriate.</a:t>
            </a:r>
          </a:p>
          <a:p>
            <a:pPr>
              <a:spcBef>
                <a:spcPct val="50000"/>
              </a:spcBef>
            </a:pPr>
            <a:endParaRPr lang="en-US" smtClean="0"/>
          </a:p>
        </p:txBody>
      </p:sp>
    </p:spTree>
    <p:extLst>
      <p:ext uri="{BB962C8B-B14F-4D97-AF65-F5344CB8AC3E}">
        <p14:creationId xmlns:p14="http://schemas.microsoft.com/office/powerpoint/2010/main" val="388316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31E548-1639-47F3-A730-C536754755BD}" type="slidenum">
              <a:rPr lang="en-US"/>
              <a:pPr>
                <a:defRPr/>
              </a:pPr>
              <a:t>35</a:t>
            </a:fld>
            <a:endParaRPr lang="en-US"/>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smtClean="0"/>
              <a:t>The front of the mask is considered contaminated and should not be touched.  Remove by handling only the ties or elastic bands starting with the bottom then top tie or band.  Lift the mask or respirator away from the face and discard it into the designated waste receptacle. </a:t>
            </a:r>
          </a:p>
          <a:p>
            <a:pPr>
              <a:spcBef>
                <a:spcPct val="50000"/>
              </a:spcBef>
            </a:pPr>
            <a:endParaRPr lang="en-US" smtClean="0"/>
          </a:p>
        </p:txBody>
      </p:sp>
    </p:spTree>
    <p:extLst>
      <p:ext uri="{BB962C8B-B14F-4D97-AF65-F5344CB8AC3E}">
        <p14:creationId xmlns:p14="http://schemas.microsoft.com/office/powerpoint/2010/main" val="1149396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2BE4B7-D499-4A05-9AB7-E082A02D4A1D}" type="slidenum">
              <a:rPr lang="en-US" smtClean="0"/>
              <a:pPr fontAlgn="base">
                <a:spcBef>
                  <a:spcPct val="0"/>
                </a:spcBef>
                <a:spcAft>
                  <a:spcPct val="0"/>
                </a:spcAft>
                <a:defRPr/>
              </a:pPr>
              <a:t>13</a:t>
            </a:fld>
            <a:endParaRPr lang="en-US" smtClean="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r>
              <a:rPr lang="en-US" smtClean="0"/>
              <a:t>Hand hygiene has been mentioned several time during this presentation.  Hand hygiene is an essential infection control practice to protect patients, healthcare personnel and visitors and is required for both Standard and Expanded Precautions.  Hand hygiene should be performed immediately after removing PPE, even during PPE changes and removal if necessary, and between patient contacts. Wash your hands thoroughly with soap and warm water or, if hands are not visibly soiled, use a alcohol-based hand rub.</a:t>
            </a:r>
          </a:p>
          <a:p>
            <a:pPr eaLnBrk="1" hangingPunct="1">
              <a:spcBef>
                <a:spcPct val="50000"/>
              </a:spcBef>
            </a:pPr>
            <a:endParaRPr lang="en-US" smtClean="0"/>
          </a:p>
        </p:txBody>
      </p:sp>
    </p:spTree>
    <p:extLst>
      <p:ext uri="{BB962C8B-B14F-4D97-AF65-F5344CB8AC3E}">
        <p14:creationId xmlns:p14="http://schemas.microsoft.com/office/powerpoint/2010/main" val="1106988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49B80B-7445-4C7E-ADFF-CDD868D88F2D}" type="slidenum">
              <a:rPr lang="en-US"/>
              <a:pPr>
                <a:defRPr/>
              </a:pPr>
              <a:t>14</a:t>
            </a:fld>
            <a:endParaRPr lang="en-US"/>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smtClean="0"/>
              <a:t>There are four key points to remember about PPE use. First, don it before you have any contact with the patient, generally before entering the room.  Once you have PPE on, use it carefully to prevent spreading contamination.  When you have completed your tasks, remove the PPE carefully  and discard it in the receptacles provided.  Then immediately perform  hand hygiene before going on to the next patient.</a:t>
            </a:r>
          </a:p>
          <a:p>
            <a:pPr>
              <a:spcBef>
                <a:spcPct val="50000"/>
              </a:spcBef>
            </a:pPr>
            <a:endParaRPr lang="en-US" smtClean="0"/>
          </a:p>
        </p:txBody>
      </p:sp>
    </p:spTree>
    <p:extLst>
      <p:ext uri="{BB962C8B-B14F-4D97-AF65-F5344CB8AC3E}">
        <p14:creationId xmlns:p14="http://schemas.microsoft.com/office/powerpoint/2010/main" val="3001243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4A27254-828A-4F35-A47E-8EC6BE87BCB4}" type="slidenum">
              <a:rPr lang="en-US"/>
              <a:pPr>
                <a:defRPr/>
              </a:pPr>
              <a:t>15</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smtClean="0"/>
              <a:t>The gown should be donned first.  The mask or respirator should be put on next and properly adjusted to fit; remember to fit check the respirator.  The goggles or face shield should be donned next and the gloves are donned last.  Keep in mind, the combination of PPE used, and therefore the sequence for donning, will be determined by the precautions that need to be taken.  </a:t>
            </a:r>
          </a:p>
          <a:p>
            <a:pPr>
              <a:spcBef>
                <a:spcPct val="50000"/>
              </a:spcBef>
            </a:pPr>
            <a:endParaRPr lang="en-US" smtClean="0"/>
          </a:p>
        </p:txBody>
      </p:sp>
    </p:spTree>
    <p:extLst>
      <p:ext uri="{BB962C8B-B14F-4D97-AF65-F5344CB8AC3E}">
        <p14:creationId xmlns:p14="http://schemas.microsoft.com/office/powerpoint/2010/main" val="3730301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55F8A2-7BCF-4A92-9D55-F3CDDA68603D}" type="slidenum">
              <a:rPr lang="en-US"/>
              <a:pPr>
                <a:defRPr/>
              </a:pPr>
              <a:t>16</a:t>
            </a:fld>
            <a:endParaRPr lang="en-US"/>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smtClean="0"/>
              <a:t>To don a gown, first select the appropriate type for the task and the right size for you.  The opening of the gown should be in the back; secure the gown at the neck and waist.  If the gown is too small to fully cover your torso, use two gowns.  Put on the first gown with the opening in front and the second gown over the first with the opening in the back. </a:t>
            </a:r>
          </a:p>
          <a:p>
            <a:pPr>
              <a:spcBef>
                <a:spcPct val="50000"/>
              </a:spcBef>
            </a:pPr>
            <a:endParaRPr lang="en-US" smtClean="0"/>
          </a:p>
        </p:txBody>
      </p:sp>
    </p:spTree>
    <p:extLst>
      <p:ext uri="{BB962C8B-B14F-4D97-AF65-F5344CB8AC3E}">
        <p14:creationId xmlns:p14="http://schemas.microsoft.com/office/powerpoint/2010/main" val="3370932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8A0463D-3A2A-44E7-97FF-1289A4A63136}" type="slidenum">
              <a:rPr lang="en-US"/>
              <a:pPr>
                <a:defRPr/>
              </a:pPr>
              <a:t>17</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A combination of PPE types is available to protect all or parts of the face from contact with potentially infectious material.  The selection of facial PPE is determined by the isolation precautions required for the patient and/or the nature of the patient contact.  This will be discussed later.</a:t>
            </a:r>
          </a:p>
          <a:p>
            <a:r>
              <a:rPr lang="en-US" smtClean="0"/>
              <a:t>Masks should fully cover the nose and mouth and prevent fluid penetration. Masks should fit snuggly over the nose and mouth.  For this reason, masks that have a flexible nose piece and can be secured to the head with string ties or elastic are preferable.  </a:t>
            </a:r>
          </a:p>
          <a:p>
            <a:r>
              <a:rPr lang="en-US" smtClean="0"/>
              <a:t>Goggles provide barrier protection for the eyes; personal prescription lenses do not provide optimal eye protection and should not be used as a substitute for goggles.  Goggles should fit snuggly over and around the eyes or personal prescription lenses. Goggles with antifog features will help maintain clarity of vision.  </a:t>
            </a:r>
          </a:p>
        </p:txBody>
      </p:sp>
    </p:spTree>
    <p:extLst>
      <p:ext uri="{BB962C8B-B14F-4D97-AF65-F5344CB8AC3E}">
        <p14:creationId xmlns:p14="http://schemas.microsoft.com/office/powerpoint/2010/main" val="2709421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7EC8EE-89D2-4014-806A-87C2A8B8CE5A}" type="slidenum">
              <a:rPr lang="en-US"/>
              <a:pPr>
                <a:defRPr/>
              </a:pPr>
              <a:t>18</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When skin protection, in addition to mouth, nose, and eye protection, is needed or desired, for example, when irrigating a wound or suctioning copious secretions, a face shield can be used as a substitute to wearing a mask or goggles. The face shield should cover the forehead, extend below the chin, and wrap around the side of the face.  </a:t>
            </a:r>
          </a:p>
          <a:p>
            <a:endParaRPr lang="en-US" smtClean="0"/>
          </a:p>
          <a:p>
            <a:endParaRPr lang="en-US" smtClean="0"/>
          </a:p>
        </p:txBody>
      </p:sp>
    </p:spTree>
    <p:extLst>
      <p:ext uri="{BB962C8B-B14F-4D97-AF65-F5344CB8AC3E}">
        <p14:creationId xmlns:p14="http://schemas.microsoft.com/office/powerpoint/2010/main" val="3281898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49B38A5-401B-4759-BA43-1371E4238894}" type="slidenum">
              <a:rPr lang="en-US"/>
              <a:pPr>
                <a:defRPr/>
              </a:pPr>
              <a:t>19</a:t>
            </a:fld>
            <a:endParaRPr 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smtClean="0"/>
              <a:t>Some masks are fastened with ties, others with elastic. If the mask has ties, place the mask over your mouth, nose and chin.  Fit the flexible nose piece to the form of your nose bridge; tie the upper set at the back of your head and the lower set at the base of your neck.  </a:t>
            </a:r>
          </a:p>
          <a:p>
            <a:pPr>
              <a:spcBef>
                <a:spcPct val="50000"/>
              </a:spcBef>
            </a:pPr>
            <a:endParaRPr lang="en-US" smtClean="0"/>
          </a:p>
          <a:p>
            <a:pPr>
              <a:spcBef>
                <a:spcPct val="50000"/>
              </a:spcBef>
            </a:pPr>
            <a:r>
              <a:rPr lang="en-US" smtClean="0"/>
              <a:t>If a mask has elastic head bands, separate the two bands, hold the mask in one hand and the bands in the other.  Place and hold the mask over your nose, mouth, and chin, then stretch the bands over your head and secure them comfortably as shown; one band on the upper back of your head, the other below the ears at the base of the neck.</a:t>
            </a:r>
          </a:p>
          <a:p>
            <a:pPr>
              <a:spcBef>
                <a:spcPct val="50000"/>
              </a:spcBef>
            </a:pPr>
            <a:endParaRPr lang="en-US" smtClean="0"/>
          </a:p>
          <a:p>
            <a:pPr>
              <a:spcBef>
                <a:spcPct val="50000"/>
              </a:spcBef>
            </a:pPr>
            <a:r>
              <a:rPr lang="en-US" smtClean="0"/>
              <a:t>Adjust the mask to fit.  Remember, you don’t want to be touching it during use so take the few seconds needed to make sure it is secure on your head and fits snuggly around your face so there are no gaps.</a:t>
            </a:r>
          </a:p>
          <a:p>
            <a:pPr>
              <a:spcBef>
                <a:spcPct val="50000"/>
              </a:spcBef>
            </a:pPr>
            <a:endParaRPr lang="en-US" smtClean="0"/>
          </a:p>
        </p:txBody>
      </p:sp>
    </p:spTree>
    <p:extLst>
      <p:ext uri="{BB962C8B-B14F-4D97-AF65-F5344CB8AC3E}">
        <p14:creationId xmlns:p14="http://schemas.microsoft.com/office/powerpoint/2010/main" val="273849260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p:cNvPicPr>
          <p:nvPr userDrawn="1"/>
        </p:nvPicPr>
        <p:blipFill>
          <a:blip r:embed="rId2" cstate="print"/>
          <a:srcRect/>
          <a:stretch>
            <a:fillRect/>
          </a:stretch>
        </p:blipFill>
        <p:spPr bwMode="auto">
          <a:xfrm>
            <a:off x="6472238" y="1576388"/>
            <a:ext cx="1079500" cy="1079500"/>
          </a:xfrm>
          <a:prstGeom prst="rect">
            <a:avLst/>
          </a:prstGeom>
          <a:noFill/>
          <a:ln w="9525">
            <a:noFill/>
            <a:miter lim="800000"/>
            <a:headEnd/>
            <a:tailEnd/>
          </a:ln>
        </p:spPr>
      </p:pic>
      <p:pic>
        <p:nvPicPr>
          <p:cNvPr id="5" name="Picture 7"/>
          <p:cNvPicPr>
            <a:picLocks/>
          </p:cNvPicPr>
          <p:nvPr userDrawn="1"/>
        </p:nvPicPr>
        <p:blipFill>
          <a:blip r:embed="rId3" cstate="print"/>
          <a:srcRect/>
          <a:stretch>
            <a:fillRect/>
          </a:stretch>
        </p:blipFill>
        <p:spPr bwMode="auto">
          <a:xfrm>
            <a:off x="7148513" y="425450"/>
            <a:ext cx="1081087" cy="1079500"/>
          </a:xfrm>
          <a:prstGeom prst="rect">
            <a:avLst/>
          </a:prstGeom>
          <a:noFill/>
          <a:ln w="9525">
            <a:noFill/>
            <a:miter lim="800000"/>
            <a:headEnd/>
            <a:tailEnd/>
          </a:ln>
        </p:spPr>
      </p:pic>
      <p:pic>
        <p:nvPicPr>
          <p:cNvPr id="6" name="Picture 8"/>
          <p:cNvPicPr>
            <a:picLocks noChangeAspect="1"/>
          </p:cNvPicPr>
          <p:nvPr userDrawn="1"/>
        </p:nvPicPr>
        <p:blipFill>
          <a:blip r:embed="rId4" cstate="print"/>
          <a:srcRect/>
          <a:stretch>
            <a:fillRect/>
          </a:stretch>
        </p:blipFill>
        <p:spPr bwMode="auto">
          <a:xfrm>
            <a:off x="6299200" y="4125913"/>
            <a:ext cx="2587625" cy="2595562"/>
          </a:xfrm>
          <a:prstGeom prst="rect">
            <a:avLst/>
          </a:prstGeom>
          <a:noFill/>
          <a:ln w="9525">
            <a:noFill/>
            <a:miter lim="800000"/>
            <a:headEnd/>
            <a:tailEnd/>
          </a:ln>
        </p:spPr>
      </p:pic>
      <p:pic>
        <p:nvPicPr>
          <p:cNvPr id="7" name="Picture 9"/>
          <p:cNvPicPr>
            <a:picLocks noChangeAspect="1"/>
          </p:cNvPicPr>
          <p:nvPr userDrawn="1"/>
        </p:nvPicPr>
        <p:blipFill>
          <a:blip r:embed="rId5" cstate="print"/>
          <a:srcRect/>
          <a:stretch>
            <a:fillRect/>
          </a:stretch>
        </p:blipFill>
        <p:spPr bwMode="auto">
          <a:xfrm>
            <a:off x="7607300" y="1576388"/>
            <a:ext cx="622300" cy="622300"/>
          </a:xfrm>
          <a:prstGeom prst="rect">
            <a:avLst/>
          </a:prstGeom>
          <a:noFill/>
          <a:ln w="9525">
            <a:noFill/>
            <a:miter lim="800000"/>
            <a:headEnd/>
            <a:tailEnd/>
          </a:ln>
        </p:spPr>
      </p:pic>
      <p:pic>
        <p:nvPicPr>
          <p:cNvPr id="8" name="Picture 10"/>
          <p:cNvPicPr>
            <a:picLocks noChangeAspect="1"/>
          </p:cNvPicPr>
          <p:nvPr userDrawn="1"/>
        </p:nvPicPr>
        <p:blipFill>
          <a:blip r:embed="rId6" cstate="print"/>
          <a:srcRect/>
          <a:stretch>
            <a:fillRect/>
          </a:stretch>
        </p:blipFill>
        <p:spPr bwMode="auto">
          <a:xfrm>
            <a:off x="6469063" y="884238"/>
            <a:ext cx="622300" cy="620712"/>
          </a:xfrm>
          <a:prstGeom prst="rect">
            <a:avLst/>
          </a:prstGeom>
          <a:noFill/>
          <a:ln w="9525">
            <a:noFill/>
            <a:miter lim="800000"/>
            <a:headEnd/>
            <a:tailEnd/>
          </a:ln>
        </p:spPr>
      </p:pic>
      <p:pic>
        <p:nvPicPr>
          <p:cNvPr id="9" name="Picture 11"/>
          <p:cNvPicPr>
            <a:picLocks/>
          </p:cNvPicPr>
          <p:nvPr userDrawn="1"/>
        </p:nvPicPr>
        <p:blipFill>
          <a:blip r:embed="rId7" cstate="print"/>
          <a:srcRect/>
          <a:stretch>
            <a:fillRect/>
          </a:stretch>
        </p:blipFill>
        <p:spPr bwMode="auto">
          <a:xfrm>
            <a:off x="8286750" y="884238"/>
            <a:ext cx="622300" cy="620712"/>
          </a:xfrm>
          <a:prstGeom prst="rect">
            <a:avLst/>
          </a:prstGeom>
          <a:noFill/>
          <a:ln w="9525">
            <a:noFill/>
            <a:miter lim="800000"/>
            <a:headEnd/>
            <a:tailEnd/>
          </a:ln>
        </p:spPr>
      </p:pic>
      <p:pic>
        <p:nvPicPr>
          <p:cNvPr id="10" name="Picture 12"/>
          <p:cNvPicPr>
            <a:picLocks/>
          </p:cNvPicPr>
          <p:nvPr userDrawn="1"/>
        </p:nvPicPr>
        <p:blipFill>
          <a:blip r:embed="rId8" cstate="print"/>
          <a:srcRect t="26051"/>
          <a:stretch>
            <a:fillRect/>
          </a:stretch>
        </p:blipFill>
        <p:spPr bwMode="auto">
          <a:xfrm>
            <a:off x="600075" y="525463"/>
            <a:ext cx="3598863" cy="3600450"/>
          </a:xfrm>
          <a:prstGeom prst="rect">
            <a:avLst/>
          </a:prstGeom>
          <a:noFill/>
          <a:ln w="9525">
            <a:noFill/>
            <a:miter lim="800000"/>
            <a:headEnd/>
            <a:tailEnd/>
          </a:ln>
        </p:spPr>
      </p:pic>
      <p:pic>
        <p:nvPicPr>
          <p:cNvPr id="11" name="Picture 13"/>
          <p:cNvPicPr>
            <a:picLocks/>
          </p:cNvPicPr>
          <p:nvPr userDrawn="1"/>
        </p:nvPicPr>
        <p:blipFill>
          <a:blip r:embed="rId9" cstate="print"/>
          <a:srcRect t="10368" b="22058"/>
          <a:stretch>
            <a:fillRect/>
          </a:stretch>
        </p:blipFill>
        <p:spPr bwMode="auto">
          <a:xfrm>
            <a:off x="4605338" y="2686050"/>
            <a:ext cx="1439862" cy="1439863"/>
          </a:xfrm>
          <a:prstGeom prst="rect">
            <a:avLst/>
          </a:prstGeom>
          <a:noFill/>
          <a:ln w="9525">
            <a:noFill/>
            <a:miter lim="800000"/>
            <a:headEnd/>
            <a:tailEnd/>
          </a:ln>
        </p:spPr>
      </p:pic>
      <p:pic>
        <p:nvPicPr>
          <p:cNvPr id="12" name="Picture 14"/>
          <p:cNvPicPr>
            <a:picLocks/>
          </p:cNvPicPr>
          <p:nvPr userDrawn="1"/>
        </p:nvPicPr>
        <p:blipFill>
          <a:blip r:embed="rId10" cstate="print"/>
          <a:srcRect t="25423" b="9221"/>
          <a:stretch>
            <a:fillRect/>
          </a:stretch>
        </p:blipFill>
        <p:spPr bwMode="auto">
          <a:xfrm>
            <a:off x="4605338" y="525463"/>
            <a:ext cx="1439862" cy="1439862"/>
          </a:xfrm>
          <a:prstGeom prst="rect">
            <a:avLst/>
          </a:prstGeom>
          <a:noFill/>
          <a:ln w="9525">
            <a:noFill/>
            <a:miter lim="800000"/>
            <a:headEnd/>
            <a:tailEnd/>
          </a:ln>
        </p:spPr>
      </p:pic>
      <p:sp>
        <p:nvSpPr>
          <p:cNvPr id="2" name="Title 1"/>
          <p:cNvSpPr>
            <a:spLocks noGrp="1"/>
          </p:cNvSpPr>
          <p:nvPr>
            <p:ph type="ctrTitle"/>
          </p:nvPr>
        </p:nvSpPr>
        <p:spPr>
          <a:xfrm>
            <a:off x="628650" y="4391526"/>
            <a:ext cx="5486400" cy="949290"/>
          </a:xfrm>
        </p:spPr>
        <p:txBody>
          <a:bodyPr anchor="b">
            <a:normAutofit/>
          </a:bodyPr>
          <a:lstStyle>
            <a:lvl1pPr algn="l">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628650" y="5538414"/>
            <a:ext cx="3348318" cy="620338"/>
          </a:xfrm>
        </p:spPr>
        <p:txBody>
          <a:bodyPr/>
          <a:lstStyle>
            <a:lvl1pPr marL="0" indent="0" algn="l">
              <a:buNone/>
              <a:defRPr sz="16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7843838" y="212725"/>
            <a:ext cx="1057275" cy="10572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GB"/>
          </a:p>
        </p:txBody>
      </p:sp>
      <p:pic>
        <p:nvPicPr>
          <p:cNvPr id="6" name="Picture 7"/>
          <p:cNvPicPr>
            <a:picLocks noChangeAspect="1"/>
          </p:cNvPicPr>
          <p:nvPr userDrawn="1"/>
        </p:nvPicPr>
        <p:blipFill>
          <a:blip r:embed="rId2" cstate="print"/>
          <a:srcRect/>
          <a:stretch>
            <a:fillRect/>
          </a:stretch>
        </p:blipFill>
        <p:spPr bwMode="auto">
          <a:xfrm>
            <a:off x="7824788" y="6205538"/>
            <a:ext cx="1093787" cy="515937"/>
          </a:xfrm>
          <a:prstGeom prst="rect">
            <a:avLst/>
          </a:prstGeom>
          <a:noFill/>
          <a:ln w="9525">
            <a:noFill/>
            <a:miter lim="800000"/>
            <a:headEnd/>
            <a:tailEnd/>
          </a:ln>
        </p:spPr>
      </p:pic>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Title 1"/>
          <p:cNvSpPr>
            <a:spLocks noGrp="1"/>
          </p:cNvSpPr>
          <p:nvPr>
            <p:ph type="title"/>
          </p:nvPr>
        </p:nvSpPr>
        <p:spPr>
          <a:xfrm>
            <a:off x="628650" y="212726"/>
            <a:ext cx="6822017" cy="1057274"/>
          </a:xfrm>
          <a:solidFill>
            <a:srgbClr val="EFEFF0"/>
          </a:solidFill>
        </p:spPr>
        <p:txBody>
          <a:bodyPr/>
          <a:lstStyle/>
          <a:p>
            <a:r>
              <a:rPr lang="en-US" smtClean="0"/>
              <a:t>Click to edit Master title style</a:t>
            </a:r>
            <a:endParaRPr lang="en-GB" dirty="0"/>
          </a:p>
        </p:txBody>
      </p:sp>
      <p:sp>
        <p:nvSpPr>
          <p:cNvPr id="7" name="Date Placeholder 4"/>
          <p:cNvSpPr>
            <a:spLocks noGrp="1"/>
          </p:cNvSpPr>
          <p:nvPr>
            <p:ph type="dt" sz="half" idx="10"/>
          </p:nvPr>
        </p:nvSpPr>
        <p:spPr/>
        <p:txBody>
          <a:bodyPr/>
          <a:lstStyle>
            <a:lvl1pPr>
              <a:defRPr/>
            </a:lvl1pPr>
          </a:lstStyle>
          <a:p>
            <a:pPr>
              <a:defRPr/>
            </a:pPr>
            <a:fld id="{B6684006-8BF5-4169-9682-957593EF790C}" type="datetimeFigureOut">
              <a:rPr lang="en-GB"/>
              <a:pPr>
                <a:defRPr/>
              </a:pPr>
              <a:t>01/09/2015</a:t>
            </a:fld>
            <a:endParaRPr lang="en-GB"/>
          </a:p>
        </p:txBody>
      </p:sp>
      <p:sp>
        <p:nvSpPr>
          <p:cNvPr id="8" name="Footer Placeholder 5"/>
          <p:cNvSpPr>
            <a:spLocks noGrp="1"/>
          </p:cNvSpPr>
          <p:nvPr>
            <p:ph type="ftr" sz="quarter" idx="11"/>
          </p:nvPr>
        </p:nvSpPr>
        <p:spPr/>
        <p:txBody>
          <a:bodyPr/>
          <a:lstStyle>
            <a:lvl1pPr>
              <a:defRPr/>
            </a:lvl1pPr>
          </a:lstStyle>
          <a:p>
            <a:pPr>
              <a:defRPr/>
            </a:pPr>
            <a:r>
              <a:rPr lang="en-GB"/>
              <a:t>http://www.ucc.ie/en</a:t>
            </a:r>
          </a:p>
        </p:txBody>
      </p:sp>
      <p:sp>
        <p:nvSpPr>
          <p:cNvPr id="9" name="Slide Number Placeholder 6"/>
          <p:cNvSpPr>
            <a:spLocks noGrp="1"/>
          </p:cNvSpPr>
          <p:nvPr>
            <p:ph type="sldNum" sz="quarter" idx="12"/>
          </p:nvPr>
        </p:nvSpPr>
        <p:spPr>
          <a:xfrm>
            <a:off x="6457950" y="6356350"/>
            <a:ext cx="992188" cy="365125"/>
          </a:xfrm>
        </p:spPr>
        <p:txBody>
          <a:bodyPr/>
          <a:lstStyle>
            <a:lvl1pPr>
              <a:defRPr/>
            </a:lvl1pPr>
          </a:lstStyle>
          <a:p>
            <a:pPr>
              <a:defRPr/>
            </a:pPr>
            <a:fld id="{DCF2DD72-9ED1-4009-A6FB-B2DB9E9C16F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7824788" y="6205538"/>
            <a:ext cx="1093787" cy="515937"/>
          </a:xfrm>
          <a:prstGeom prst="rect">
            <a:avLst/>
          </a:prstGeom>
          <a:noFill/>
          <a:ln w="9525">
            <a:noFill/>
            <a:miter lim="800000"/>
            <a:headEnd/>
            <a:tailEnd/>
          </a:ln>
        </p:spPr>
      </p:pic>
      <p:sp>
        <p:nvSpPr>
          <p:cNvPr id="8" name="Rectangle 7"/>
          <p:cNvSpPr/>
          <p:nvPr userDrawn="1"/>
        </p:nvSpPr>
        <p:spPr>
          <a:xfrm>
            <a:off x="7843838" y="212725"/>
            <a:ext cx="1057275"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 Placeholder 4"/>
          <p:cNvSpPr>
            <a:spLocks noGrp="1"/>
          </p:cNvSpPr>
          <p:nvPr>
            <p:ph type="body" sz="quarter" idx="3"/>
          </p:nvPr>
        </p:nvSpPr>
        <p:spPr>
          <a:xfrm>
            <a:off x="4963885" y="1760764"/>
            <a:ext cx="395402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63885" y="2710415"/>
            <a:ext cx="3954029" cy="35845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itle 1"/>
          <p:cNvSpPr>
            <a:spLocks noGrp="1"/>
          </p:cNvSpPr>
          <p:nvPr>
            <p:ph type="title"/>
          </p:nvPr>
        </p:nvSpPr>
        <p:spPr>
          <a:xfrm>
            <a:off x="628650" y="212726"/>
            <a:ext cx="6822017" cy="1057274"/>
          </a:xfrm>
          <a:solidFill>
            <a:srgbClr val="EFEFF0"/>
          </a:solidFill>
        </p:spPr>
        <p:txBody>
          <a:bodyPr/>
          <a:lstStyle/>
          <a:p>
            <a:r>
              <a:rPr lang="en-US" smtClean="0"/>
              <a:t>Click to edit Master title style</a:t>
            </a:r>
            <a:endParaRPr lang="en-GB" dirty="0"/>
          </a:p>
        </p:txBody>
      </p:sp>
      <p:sp>
        <p:nvSpPr>
          <p:cNvPr id="17" name="Text Placeholder 4"/>
          <p:cNvSpPr>
            <a:spLocks noGrp="1"/>
          </p:cNvSpPr>
          <p:nvPr>
            <p:ph type="body" sz="quarter" idx="15"/>
          </p:nvPr>
        </p:nvSpPr>
        <p:spPr>
          <a:xfrm>
            <a:off x="617971" y="1771649"/>
            <a:ext cx="395402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8" name="Content Placeholder 5"/>
          <p:cNvSpPr>
            <a:spLocks noGrp="1"/>
          </p:cNvSpPr>
          <p:nvPr>
            <p:ph sz="quarter" idx="16"/>
          </p:nvPr>
        </p:nvSpPr>
        <p:spPr>
          <a:xfrm>
            <a:off x="613888" y="2718020"/>
            <a:ext cx="3962193" cy="35845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Date Placeholder 6"/>
          <p:cNvSpPr>
            <a:spLocks noGrp="1"/>
          </p:cNvSpPr>
          <p:nvPr>
            <p:ph type="dt" sz="half" idx="17"/>
          </p:nvPr>
        </p:nvSpPr>
        <p:spPr/>
        <p:txBody>
          <a:bodyPr/>
          <a:lstStyle>
            <a:lvl1pPr>
              <a:defRPr/>
            </a:lvl1pPr>
          </a:lstStyle>
          <a:p>
            <a:pPr>
              <a:defRPr/>
            </a:pPr>
            <a:fld id="{F50B0C3E-B924-4F21-963C-4B26F5A531A7}" type="datetimeFigureOut">
              <a:rPr lang="en-GB"/>
              <a:pPr>
                <a:defRPr/>
              </a:pPr>
              <a:t>01/09/2015</a:t>
            </a:fld>
            <a:endParaRPr lang="en-GB"/>
          </a:p>
        </p:txBody>
      </p:sp>
      <p:sp>
        <p:nvSpPr>
          <p:cNvPr id="10" name="Footer Placeholder 7"/>
          <p:cNvSpPr>
            <a:spLocks noGrp="1"/>
          </p:cNvSpPr>
          <p:nvPr>
            <p:ph type="ftr" sz="quarter" idx="18"/>
          </p:nvPr>
        </p:nvSpPr>
        <p:spPr/>
        <p:txBody>
          <a:bodyPr/>
          <a:lstStyle>
            <a:lvl1pPr>
              <a:defRPr/>
            </a:lvl1pPr>
          </a:lstStyle>
          <a:p>
            <a:pPr>
              <a:defRPr/>
            </a:pPr>
            <a:r>
              <a:rPr lang="en-GB"/>
              <a:t>http://www.ucc.ie/en</a:t>
            </a:r>
          </a:p>
        </p:txBody>
      </p:sp>
      <p:sp>
        <p:nvSpPr>
          <p:cNvPr id="11" name="Slide Number Placeholder 8"/>
          <p:cNvSpPr>
            <a:spLocks noGrp="1"/>
          </p:cNvSpPr>
          <p:nvPr>
            <p:ph type="sldNum" sz="quarter" idx="19"/>
          </p:nvPr>
        </p:nvSpPr>
        <p:spPr>
          <a:xfrm>
            <a:off x="6457950" y="6356350"/>
            <a:ext cx="992188" cy="365125"/>
          </a:xfrm>
        </p:spPr>
        <p:txBody>
          <a:bodyPr/>
          <a:lstStyle>
            <a:lvl1pPr>
              <a:defRPr/>
            </a:lvl1pPr>
          </a:lstStyle>
          <a:p>
            <a:pPr>
              <a:defRPr/>
            </a:pPr>
            <a:fld id="{873EA585-1565-42C6-A374-DFA5D0767707}"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7843838" y="212725"/>
            <a:ext cx="1057275"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Picture 7"/>
          <p:cNvPicPr>
            <a:picLocks noChangeAspect="1"/>
          </p:cNvPicPr>
          <p:nvPr userDrawn="1"/>
        </p:nvPicPr>
        <p:blipFill>
          <a:blip r:embed="rId2" cstate="print"/>
          <a:srcRect/>
          <a:stretch>
            <a:fillRect/>
          </a:stretch>
        </p:blipFill>
        <p:spPr bwMode="auto">
          <a:xfrm>
            <a:off x="7824788" y="6205538"/>
            <a:ext cx="1093787" cy="515937"/>
          </a:xfrm>
          <a:prstGeom prst="rect">
            <a:avLst/>
          </a:prstGeom>
          <a:noFill/>
          <a:ln w="9525">
            <a:noFill/>
            <a:miter lim="800000"/>
            <a:headEnd/>
            <a:tailEnd/>
          </a:ln>
        </p:spPr>
      </p:pic>
      <p:sp>
        <p:nvSpPr>
          <p:cNvPr id="8" name="Title 1"/>
          <p:cNvSpPr>
            <a:spLocks noGrp="1"/>
          </p:cNvSpPr>
          <p:nvPr>
            <p:ph type="title"/>
          </p:nvPr>
        </p:nvSpPr>
        <p:spPr>
          <a:xfrm>
            <a:off x="628650" y="212726"/>
            <a:ext cx="6822017" cy="1057274"/>
          </a:xfrm>
          <a:solidFill>
            <a:srgbClr val="EFEFF0"/>
          </a:solidFill>
        </p:spPr>
        <p:txBody>
          <a:bodyPr/>
          <a:lstStyle/>
          <a:p>
            <a:r>
              <a:rPr lang="en-US" smtClean="0"/>
              <a:t>Click to edit Master title style</a:t>
            </a:r>
            <a:endParaRPr lang="en-GB" dirty="0"/>
          </a:p>
        </p:txBody>
      </p:sp>
      <p:sp>
        <p:nvSpPr>
          <p:cNvPr id="5" name="Date Placeholder 2"/>
          <p:cNvSpPr>
            <a:spLocks noGrp="1"/>
          </p:cNvSpPr>
          <p:nvPr>
            <p:ph type="dt" sz="half" idx="10"/>
          </p:nvPr>
        </p:nvSpPr>
        <p:spPr/>
        <p:txBody>
          <a:bodyPr/>
          <a:lstStyle>
            <a:lvl1pPr>
              <a:defRPr/>
            </a:lvl1pPr>
          </a:lstStyle>
          <a:p>
            <a:pPr>
              <a:defRPr/>
            </a:pPr>
            <a:fld id="{AF6F3CCD-2666-44FB-A361-16C1E3BC5641}" type="datetimeFigureOut">
              <a:rPr lang="en-GB"/>
              <a:pPr>
                <a:defRPr/>
              </a:pPr>
              <a:t>01/09/2015</a:t>
            </a:fld>
            <a:endParaRPr lang="en-GB"/>
          </a:p>
        </p:txBody>
      </p:sp>
      <p:sp>
        <p:nvSpPr>
          <p:cNvPr id="6" name="Footer Placeholder 3"/>
          <p:cNvSpPr>
            <a:spLocks noGrp="1"/>
          </p:cNvSpPr>
          <p:nvPr>
            <p:ph type="ftr" sz="quarter" idx="11"/>
          </p:nvPr>
        </p:nvSpPr>
        <p:spPr/>
        <p:txBody>
          <a:bodyPr/>
          <a:lstStyle>
            <a:lvl1pPr>
              <a:defRPr/>
            </a:lvl1pPr>
          </a:lstStyle>
          <a:p>
            <a:pPr>
              <a:defRPr/>
            </a:pPr>
            <a:r>
              <a:rPr lang="en-GB"/>
              <a:t>http://www.ucc.ie/en</a:t>
            </a:r>
          </a:p>
        </p:txBody>
      </p:sp>
      <p:sp>
        <p:nvSpPr>
          <p:cNvPr id="7" name="Slide Number Placeholder 4"/>
          <p:cNvSpPr>
            <a:spLocks noGrp="1"/>
          </p:cNvSpPr>
          <p:nvPr>
            <p:ph type="sldNum" sz="quarter" idx="12"/>
          </p:nvPr>
        </p:nvSpPr>
        <p:spPr>
          <a:xfrm>
            <a:off x="6457950" y="6356350"/>
            <a:ext cx="992188" cy="365125"/>
          </a:xfrm>
        </p:spPr>
        <p:txBody>
          <a:bodyPr/>
          <a:lstStyle>
            <a:lvl1pPr>
              <a:defRPr/>
            </a:lvl1pPr>
          </a:lstStyle>
          <a:p>
            <a:pPr>
              <a:defRPr/>
            </a:pPr>
            <a:fld id="{A058B123-533B-4551-98BF-43574A5E0771}"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print"/>
          <a:srcRect/>
          <a:stretch>
            <a:fillRect/>
          </a:stretch>
        </p:blipFill>
        <p:spPr bwMode="auto">
          <a:xfrm>
            <a:off x="7824788" y="6205538"/>
            <a:ext cx="1093787" cy="515937"/>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EBACFD92-6EFE-4D4B-AAD6-4F8C2B839FF8}" type="datetimeFigureOut">
              <a:rPr lang="en-GB"/>
              <a:pPr>
                <a:defRPr/>
              </a:pPr>
              <a:t>01/09/2015</a:t>
            </a:fld>
            <a:endParaRPr lang="en-GB"/>
          </a:p>
        </p:txBody>
      </p:sp>
      <p:sp>
        <p:nvSpPr>
          <p:cNvPr id="4" name="Footer Placeholder 2"/>
          <p:cNvSpPr>
            <a:spLocks noGrp="1"/>
          </p:cNvSpPr>
          <p:nvPr>
            <p:ph type="ftr" sz="quarter" idx="11"/>
          </p:nvPr>
        </p:nvSpPr>
        <p:spPr/>
        <p:txBody>
          <a:bodyPr/>
          <a:lstStyle>
            <a:lvl1pPr>
              <a:defRPr/>
            </a:lvl1pPr>
          </a:lstStyle>
          <a:p>
            <a:pPr>
              <a:defRPr/>
            </a:pPr>
            <a:r>
              <a:rPr lang="en-GB"/>
              <a:t>http://www.ucc.ie/en</a:t>
            </a:r>
          </a:p>
        </p:txBody>
      </p:sp>
      <p:sp>
        <p:nvSpPr>
          <p:cNvPr id="5" name="Slide Number Placeholder 3"/>
          <p:cNvSpPr>
            <a:spLocks noGrp="1"/>
          </p:cNvSpPr>
          <p:nvPr>
            <p:ph type="sldNum" sz="quarter" idx="12"/>
          </p:nvPr>
        </p:nvSpPr>
        <p:spPr>
          <a:xfrm>
            <a:off x="6457950" y="6356350"/>
            <a:ext cx="992188" cy="365125"/>
          </a:xfrm>
        </p:spPr>
        <p:txBody>
          <a:bodyPr/>
          <a:lstStyle>
            <a:lvl1pPr>
              <a:defRPr/>
            </a:lvl1pPr>
          </a:lstStyle>
          <a:p>
            <a:pPr>
              <a:defRPr/>
            </a:pPr>
            <a:fld id="{B73BB548-4E63-4BCE-BF75-FD8B0A4B4062}"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7824788" y="6205538"/>
            <a:ext cx="1093787" cy="515937"/>
          </a:xfrm>
          <a:prstGeom prst="rect">
            <a:avLst/>
          </a:prstGeom>
          <a:noFill/>
          <a:ln w="9525">
            <a:noFill/>
            <a:miter lim="800000"/>
            <a:headEnd/>
            <a:tailEnd/>
          </a:ln>
        </p:spPr>
      </p:pic>
      <p:sp>
        <p:nvSpPr>
          <p:cNvPr id="2" name="Title 1"/>
          <p:cNvSpPr>
            <a:spLocks noGrp="1"/>
          </p:cNvSpPr>
          <p:nvPr>
            <p:ph type="title"/>
          </p:nvPr>
        </p:nvSpPr>
        <p:spPr>
          <a:xfrm>
            <a:off x="629841" y="457200"/>
            <a:ext cx="2949178" cy="1600200"/>
          </a:xfrm>
          <a:solidFill>
            <a:srgbClr val="FFB500"/>
          </a:solidFill>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7A13BED7-4EFB-42FF-B36C-7F4A08766432}" type="datetimeFigureOut">
              <a:rPr lang="en-GB"/>
              <a:pPr>
                <a:defRPr/>
              </a:pPr>
              <a:t>01/09/2015</a:t>
            </a:fld>
            <a:endParaRPr lang="en-GB"/>
          </a:p>
        </p:txBody>
      </p:sp>
      <p:sp>
        <p:nvSpPr>
          <p:cNvPr id="7" name="Footer Placeholder 5"/>
          <p:cNvSpPr>
            <a:spLocks noGrp="1"/>
          </p:cNvSpPr>
          <p:nvPr>
            <p:ph type="ftr" sz="quarter" idx="11"/>
          </p:nvPr>
        </p:nvSpPr>
        <p:spPr/>
        <p:txBody>
          <a:bodyPr/>
          <a:lstStyle>
            <a:lvl1pPr>
              <a:defRPr/>
            </a:lvl1pPr>
          </a:lstStyle>
          <a:p>
            <a:pPr>
              <a:defRPr/>
            </a:pPr>
            <a:r>
              <a:rPr lang="en-GB"/>
              <a:t>http://www.ucc.ie/en</a:t>
            </a:r>
          </a:p>
        </p:txBody>
      </p:sp>
      <p:sp>
        <p:nvSpPr>
          <p:cNvPr id="8" name="Slide Number Placeholder 6"/>
          <p:cNvSpPr>
            <a:spLocks noGrp="1"/>
          </p:cNvSpPr>
          <p:nvPr>
            <p:ph type="sldNum" sz="quarter" idx="12"/>
          </p:nvPr>
        </p:nvSpPr>
        <p:spPr>
          <a:xfrm>
            <a:off x="6457950" y="6356350"/>
            <a:ext cx="992188" cy="365125"/>
          </a:xfrm>
        </p:spPr>
        <p:txBody>
          <a:bodyPr/>
          <a:lstStyle>
            <a:lvl1pPr>
              <a:defRPr/>
            </a:lvl1pPr>
          </a:lstStyle>
          <a:p>
            <a:pPr>
              <a:defRPr/>
            </a:pPr>
            <a:fld id="{50040FC2-B4F3-4E30-BCCB-1598BB370F63}"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7824788" y="6205538"/>
            <a:ext cx="1093787" cy="515937"/>
          </a:xfrm>
          <a:prstGeom prst="rect">
            <a:avLst/>
          </a:prstGeom>
          <a:noFill/>
          <a:ln w="9525">
            <a:noFill/>
            <a:miter lim="800000"/>
            <a:headEnd/>
            <a:tailEnd/>
          </a:ln>
        </p:spPr>
      </p:pic>
      <p:sp>
        <p:nvSpPr>
          <p:cNvPr id="2" name="Title 1"/>
          <p:cNvSpPr>
            <a:spLocks noGrp="1"/>
          </p:cNvSpPr>
          <p:nvPr>
            <p:ph type="title"/>
          </p:nvPr>
        </p:nvSpPr>
        <p:spPr>
          <a:xfrm>
            <a:off x="629841" y="457200"/>
            <a:ext cx="2949178" cy="1600200"/>
          </a:xfrm>
          <a:solidFill>
            <a:srgbClr val="FFB500"/>
          </a:solidFill>
        </p:spPr>
        <p:txBody>
          <a:bodyPr anchor="b"/>
          <a:lstStyle>
            <a:lvl1pPr>
              <a:defRPr sz="2400"/>
            </a:lvl1pPr>
          </a:lstStyle>
          <a:p>
            <a:r>
              <a:rPr lang="en-US" smtClean="0"/>
              <a:t>Click to edit Master title style</a:t>
            </a:r>
            <a:endParaRPr lang="en-GB" dirty="0"/>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E31A6ED3-115A-4E74-AB78-9E135BBB7DDE}" type="datetimeFigureOut">
              <a:rPr lang="en-GB"/>
              <a:pPr>
                <a:defRPr/>
              </a:pPr>
              <a:t>01/09/2015</a:t>
            </a:fld>
            <a:endParaRPr lang="en-GB"/>
          </a:p>
        </p:txBody>
      </p:sp>
      <p:sp>
        <p:nvSpPr>
          <p:cNvPr id="7" name="Footer Placeholder 5"/>
          <p:cNvSpPr>
            <a:spLocks noGrp="1"/>
          </p:cNvSpPr>
          <p:nvPr>
            <p:ph type="ftr" sz="quarter" idx="11"/>
          </p:nvPr>
        </p:nvSpPr>
        <p:spPr/>
        <p:txBody>
          <a:bodyPr/>
          <a:lstStyle>
            <a:lvl1pPr>
              <a:defRPr/>
            </a:lvl1pPr>
          </a:lstStyle>
          <a:p>
            <a:pPr>
              <a:defRPr/>
            </a:pPr>
            <a:r>
              <a:rPr lang="en-GB"/>
              <a:t>http://www.ucc.ie/en</a:t>
            </a:r>
          </a:p>
        </p:txBody>
      </p:sp>
      <p:sp>
        <p:nvSpPr>
          <p:cNvPr id="8" name="Slide Number Placeholder 6"/>
          <p:cNvSpPr>
            <a:spLocks noGrp="1"/>
          </p:cNvSpPr>
          <p:nvPr>
            <p:ph type="sldNum" sz="quarter" idx="12"/>
          </p:nvPr>
        </p:nvSpPr>
        <p:spPr>
          <a:xfrm>
            <a:off x="6457950" y="6356350"/>
            <a:ext cx="984250" cy="365125"/>
          </a:xfrm>
        </p:spPr>
        <p:txBody>
          <a:bodyPr/>
          <a:lstStyle>
            <a:lvl1pPr>
              <a:defRPr/>
            </a:lvl1pPr>
          </a:lstStyle>
          <a:p>
            <a:pPr>
              <a:defRPr/>
            </a:pPr>
            <a:fld id="{7CE1619E-6DC5-44FC-B68A-6823D2B76EA0}"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7824788" y="6205538"/>
            <a:ext cx="1093787" cy="515937"/>
          </a:xfrm>
          <a:prstGeom prst="rect">
            <a:avLst/>
          </a:prstGeom>
          <a:noFill/>
          <a:ln w="9525">
            <a:noFill/>
            <a:miter lim="800000"/>
            <a:headEnd/>
            <a:tailEnd/>
          </a:ln>
        </p:spPr>
      </p:pic>
      <p:sp>
        <p:nvSpPr>
          <p:cNvPr id="5" name="Rectangle 4"/>
          <p:cNvSpPr/>
          <p:nvPr userDrawn="1"/>
        </p:nvSpPr>
        <p:spPr>
          <a:xfrm>
            <a:off x="7843838" y="212725"/>
            <a:ext cx="1057275"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 name="Vertical Text Placeholder 2"/>
          <p:cNvSpPr>
            <a:spLocks noGrp="1"/>
          </p:cNvSpPr>
          <p:nvPr>
            <p:ph type="body" orient="vert" idx="1"/>
          </p:nvPr>
        </p:nvSpPr>
        <p:spPr>
          <a:xfrm>
            <a:off x="628651" y="1825626"/>
            <a:ext cx="6822016" cy="41749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1"/>
          <p:cNvSpPr>
            <a:spLocks noGrp="1"/>
          </p:cNvSpPr>
          <p:nvPr>
            <p:ph type="title"/>
          </p:nvPr>
        </p:nvSpPr>
        <p:spPr>
          <a:xfrm>
            <a:off x="628650" y="212726"/>
            <a:ext cx="6822017" cy="1057274"/>
          </a:xfrm>
          <a:solidFill>
            <a:srgbClr val="EFEFF0"/>
          </a:solidFill>
        </p:spPr>
        <p:txBody>
          <a:bodyPr/>
          <a:lstStyle/>
          <a:p>
            <a:r>
              <a:rPr lang="en-US" smtClean="0"/>
              <a:t>Click to edit Master title style</a:t>
            </a:r>
            <a:endParaRPr lang="en-GB" dirty="0"/>
          </a:p>
        </p:txBody>
      </p:sp>
      <p:sp>
        <p:nvSpPr>
          <p:cNvPr id="6" name="Date Placeholder 3"/>
          <p:cNvSpPr>
            <a:spLocks noGrp="1"/>
          </p:cNvSpPr>
          <p:nvPr>
            <p:ph type="dt" sz="half" idx="10"/>
          </p:nvPr>
        </p:nvSpPr>
        <p:spPr/>
        <p:txBody>
          <a:bodyPr/>
          <a:lstStyle>
            <a:lvl1pPr>
              <a:defRPr/>
            </a:lvl1pPr>
          </a:lstStyle>
          <a:p>
            <a:pPr>
              <a:defRPr/>
            </a:pPr>
            <a:fld id="{9C44900B-75A1-45D8-814B-2A3DD0CF337C}" type="datetimeFigureOut">
              <a:rPr lang="en-GB"/>
              <a:pPr>
                <a:defRPr/>
              </a:pPr>
              <a:t>01/09/2015</a:t>
            </a:fld>
            <a:endParaRPr lang="en-GB"/>
          </a:p>
        </p:txBody>
      </p:sp>
      <p:sp>
        <p:nvSpPr>
          <p:cNvPr id="7" name="Footer Placeholder 4"/>
          <p:cNvSpPr>
            <a:spLocks noGrp="1"/>
          </p:cNvSpPr>
          <p:nvPr>
            <p:ph type="ftr" sz="quarter" idx="11"/>
          </p:nvPr>
        </p:nvSpPr>
        <p:spPr/>
        <p:txBody>
          <a:bodyPr/>
          <a:lstStyle>
            <a:lvl1pPr>
              <a:defRPr/>
            </a:lvl1pPr>
          </a:lstStyle>
          <a:p>
            <a:pPr>
              <a:defRPr/>
            </a:pPr>
            <a:r>
              <a:rPr lang="en-GB"/>
              <a:t>http://www.ucc.ie/en</a:t>
            </a:r>
          </a:p>
        </p:txBody>
      </p:sp>
      <p:sp>
        <p:nvSpPr>
          <p:cNvPr id="8" name="Slide Number Placeholder 5"/>
          <p:cNvSpPr>
            <a:spLocks noGrp="1"/>
          </p:cNvSpPr>
          <p:nvPr>
            <p:ph type="sldNum" sz="quarter" idx="12"/>
          </p:nvPr>
        </p:nvSpPr>
        <p:spPr>
          <a:xfrm>
            <a:off x="6419850" y="6356350"/>
            <a:ext cx="1030288" cy="365125"/>
          </a:xfrm>
        </p:spPr>
        <p:txBody>
          <a:bodyPr/>
          <a:lstStyle>
            <a:lvl1pPr>
              <a:defRPr/>
            </a:lvl1pPr>
          </a:lstStyle>
          <a:p>
            <a:pPr>
              <a:defRPr/>
            </a:pPr>
            <a:fld id="{A53C2B56-AAA7-4271-9981-1A877E8C3F71}"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7824788" y="6205538"/>
            <a:ext cx="1093787" cy="515937"/>
          </a:xfrm>
          <a:prstGeom prst="rect">
            <a:avLst/>
          </a:prstGeom>
          <a:noFill/>
          <a:ln w="9525">
            <a:noFill/>
            <a:miter lim="800000"/>
            <a:headEnd/>
            <a:tailEnd/>
          </a:ln>
        </p:spPr>
      </p:pic>
      <p:sp>
        <p:nvSpPr>
          <p:cNvPr id="2" name="Vertical Title 1"/>
          <p:cNvSpPr>
            <a:spLocks noGrp="1"/>
          </p:cNvSpPr>
          <p:nvPr>
            <p:ph type="title" orient="vert"/>
          </p:nvPr>
        </p:nvSpPr>
        <p:spPr>
          <a:xfrm>
            <a:off x="6543675" y="365125"/>
            <a:ext cx="1971675" cy="5811838"/>
          </a:xfrm>
          <a:solidFill>
            <a:srgbClr val="FFB500"/>
          </a:solidFill>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2E4F3B44-58B1-45EF-8166-F9DCF06D1C22}" type="datetimeFigureOut">
              <a:rPr lang="en-GB"/>
              <a:pPr>
                <a:defRPr/>
              </a:pPr>
              <a:t>01/09/2015</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http://www.ucc.ie/en</a:t>
            </a:r>
          </a:p>
        </p:txBody>
      </p:sp>
      <p:sp>
        <p:nvSpPr>
          <p:cNvPr id="7" name="Slide Number Placeholder 5"/>
          <p:cNvSpPr>
            <a:spLocks noGrp="1"/>
          </p:cNvSpPr>
          <p:nvPr>
            <p:ph type="sldNum" sz="quarter" idx="12"/>
          </p:nvPr>
        </p:nvSpPr>
        <p:spPr>
          <a:xfrm>
            <a:off x="6457950" y="6356350"/>
            <a:ext cx="984250" cy="365125"/>
          </a:xfrm>
        </p:spPr>
        <p:txBody>
          <a:bodyPr/>
          <a:lstStyle>
            <a:lvl1pPr>
              <a:defRPr/>
            </a:lvl1pPr>
          </a:lstStyle>
          <a:p>
            <a:pPr>
              <a:defRPr/>
            </a:pPr>
            <a:fld id="{0F573712-0B15-4933-863F-01F10B2A631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7824788" y="6205538"/>
            <a:ext cx="1093787" cy="515937"/>
          </a:xfrm>
          <a:prstGeom prst="rect">
            <a:avLst/>
          </a:prstGeom>
          <a:noFill/>
          <a:ln w="9525">
            <a:noFill/>
            <a:miter lim="800000"/>
            <a:headEnd/>
            <a:tailEnd/>
          </a:ln>
        </p:spPr>
      </p:pic>
      <p:sp>
        <p:nvSpPr>
          <p:cNvPr id="5" name="Rectangle 4"/>
          <p:cNvSpPr/>
          <p:nvPr userDrawn="1"/>
        </p:nvSpPr>
        <p:spPr>
          <a:xfrm rot="5400000">
            <a:off x="6192838" y="3378200"/>
            <a:ext cx="4376738" cy="107473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6" name="Rectangle 5"/>
          <p:cNvSpPr/>
          <p:nvPr userDrawn="1"/>
        </p:nvSpPr>
        <p:spPr>
          <a:xfrm>
            <a:off x="7843838" y="212725"/>
            <a:ext cx="1057275"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a:xfrm>
            <a:off x="628650" y="212726"/>
            <a:ext cx="6822017" cy="1057274"/>
          </a:xfrm>
          <a:solidFill>
            <a:srgbClr val="EFEFF0"/>
          </a:solidFill>
        </p:spPr>
        <p:txBody>
          <a:bodyPr/>
          <a:lstStyle/>
          <a:p>
            <a:r>
              <a:rPr lang="en-US" smtClean="0"/>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DCF74D71-54C8-46DE-8BCF-BD86F66F91EB}" type="datetimeFigureOut">
              <a:rPr lang="en-GB"/>
              <a:pPr>
                <a:defRPr/>
              </a:pPr>
              <a:t>01/09/2015</a:t>
            </a:fld>
            <a:endParaRPr lang="en-GB"/>
          </a:p>
        </p:txBody>
      </p:sp>
      <p:sp>
        <p:nvSpPr>
          <p:cNvPr id="8" name="Footer Placeholder 4"/>
          <p:cNvSpPr>
            <a:spLocks noGrp="1"/>
          </p:cNvSpPr>
          <p:nvPr>
            <p:ph type="ftr" sz="quarter" idx="11"/>
          </p:nvPr>
        </p:nvSpPr>
        <p:spPr/>
        <p:txBody>
          <a:bodyPr/>
          <a:lstStyle>
            <a:lvl1pPr>
              <a:defRPr/>
            </a:lvl1pPr>
          </a:lstStyle>
          <a:p>
            <a:pPr>
              <a:defRPr/>
            </a:pPr>
            <a:r>
              <a:rPr lang="en-GB"/>
              <a:t>http://www.ucc.ie/en</a:t>
            </a:r>
          </a:p>
        </p:txBody>
      </p:sp>
      <p:sp>
        <p:nvSpPr>
          <p:cNvPr id="9" name="Slide Number Placeholder 5"/>
          <p:cNvSpPr>
            <a:spLocks noGrp="1"/>
          </p:cNvSpPr>
          <p:nvPr>
            <p:ph type="sldNum" sz="quarter" idx="12"/>
          </p:nvPr>
        </p:nvSpPr>
        <p:spPr>
          <a:xfrm>
            <a:off x="6457950" y="6356350"/>
            <a:ext cx="992188" cy="365125"/>
          </a:xfrm>
        </p:spPr>
        <p:txBody>
          <a:bodyPr/>
          <a:lstStyle>
            <a:lvl1pPr>
              <a:defRPr/>
            </a:lvl1pPr>
          </a:lstStyle>
          <a:p>
            <a:pPr>
              <a:defRPr/>
            </a:pPr>
            <a:fld id="{C55B831E-8093-4411-A149-B3927003D2F3}"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7826375" y="6205538"/>
            <a:ext cx="1092200" cy="515937"/>
          </a:xfrm>
          <a:prstGeom prst="rect">
            <a:avLst/>
          </a:prstGeom>
          <a:noFill/>
          <a:ln w="9525">
            <a:noFill/>
            <a:miter lim="800000"/>
            <a:headEnd/>
            <a:tailEnd/>
          </a:ln>
        </p:spPr>
      </p:pic>
      <p:sp>
        <p:nvSpPr>
          <p:cNvPr id="5" name="Rectangle 4"/>
          <p:cNvSpPr/>
          <p:nvPr userDrawn="1"/>
        </p:nvSpPr>
        <p:spPr>
          <a:xfrm rot="5400000">
            <a:off x="6192838" y="3378200"/>
            <a:ext cx="4376738" cy="107473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6" name="Rectangle 5"/>
          <p:cNvSpPr/>
          <p:nvPr userDrawn="1"/>
        </p:nvSpPr>
        <p:spPr>
          <a:xfrm>
            <a:off x="7843838" y="212725"/>
            <a:ext cx="1057275" cy="10572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a:xfrm>
            <a:off x="628650" y="212726"/>
            <a:ext cx="6822017" cy="1057274"/>
          </a:xfrm>
          <a:solidFill>
            <a:srgbClr val="EFEFF0"/>
          </a:solidFill>
        </p:spPr>
        <p:txBody>
          <a:bodyPr/>
          <a:lstStyle/>
          <a:p>
            <a:r>
              <a:rPr lang="en-US" smtClean="0"/>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55527B6-0053-42E7-BD90-D5F7872CC274}" type="datetimeFigureOut">
              <a:rPr lang="en-GB"/>
              <a:pPr>
                <a:defRPr/>
              </a:pPr>
              <a:t>01/09/2015</a:t>
            </a:fld>
            <a:endParaRPr lang="en-GB"/>
          </a:p>
        </p:txBody>
      </p:sp>
      <p:sp>
        <p:nvSpPr>
          <p:cNvPr id="8" name="Footer Placeholder 4"/>
          <p:cNvSpPr>
            <a:spLocks noGrp="1"/>
          </p:cNvSpPr>
          <p:nvPr>
            <p:ph type="ftr" sz="quarter" idx="11"/>
          </p:nvPr>
        </p:nvSpPr>
        <p:spPr/>
        <p:txBody>
          <a:bodyPr/>
          <a:lstStyle>
            <a:lvl1pPr>
              <a:defRPr/>
            </a:lvl1pPr>
          </a:lstStyle>
          <a:p>
            <a:pPr>
              <a:defRPr/>
            </a:pPr>
            <a:r>
              <a:rPr lang="en-GB"/>
              <a:t>http://www.ucc.ie/en</a:t>
            </a:r>
          </a:p>
        </p:txBody>
      </p:sp>
      <p:sp>
        <p:nvSpPr>
          <p:cNvPr id="9" name="Slide Number Placeholder 5"/>
          <p:cNvSpPr>
            <a:spLocks noGrp="1"/>
          </p:cNvSpPr>
          <p:nvPr>
            <p:ph type="sldNum" sz="quarter" idx="12"/>
          </p:nvPr>
        </p:nvSpPr>
        <p:spPr>
          <a:xfrm>
            <a:off x="6457950" y="6356350"/>
            <a:ext cx="992188" cy="365125"/>
          </a:xfrm>
        </p:spPr>
        <p:txBody>
          <a:bodyPr/>
          <a:lstStyle>
            <a:lvl1pPr>
              <a:defRPr/>
            </a:lvl1pPr>
          </a:lstStyle>
          <a:p>
            <a:pPr>
              <a:defRPr/>
            </a:pPr>
            <a:fld id="{599B5B9B-4ED6-45AA-BCAC-FDD51714A54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7826375" y="6205538"/>
            <a:ext cx="1092200" cy="515937"/>
          </a:xfrm>
          <a:prstGeom prst="rect">
            <a:avLst/>
          </a:prstGeom>
          <a:noFill/>
          <a:ln w="9525">
            <a:noFill/>
            <a:miter lim="800000"/>
            <a:headEnd/>
            <a:tailEnd/>
          </a:ln>
        </p:spPr>
      </p:pic>
      <p:sp>
        <p:nvSpPr>
          <p:cNvPr id="5" name="Rectangle 4"/>
          <p:cNvSpPr/>
          <p:nvPr userDrawn="1"/>
        </p:nvSpPr>
        <p:spPr>
          <a:xfrm rot="5400000">
            <a:off x="6192838" y="3378200"/>
            <a:ext cx="4376738" cy="107473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6" name="Rectangle 5"/>
          <p:cNvSpPr/>
          <p:nvPr userDrawn="1"/>
        </p:nvSpPr>
        <p:spPr>
          <a:xfrm>
            <a:off x="7843838" y="212725"/>
            <a:ext cx="1057275" cy="10572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a:xfrm>
            <a:off x="628650" y="212726"/>
            <a:ext cx="6822017" cy="1057274"/>
          </a:xfrm>
          <a:solidFill>
            <a:srgbClr val="EFEFF0"/>
          </a:solidFill>
        </p:spPr>
        <p:txBody>
          <a:bodyPr/>
          <a:lstStyle/>
          <a:p>
            <a:r>
              <a:rPr lang="en-US" smtClean="0"/>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246BD1B-339F-4EE1-AA7B-2F46743B4652}" type="datetimeFigureOut">
              <a:rPr lang="en-GB"/>
              <a:pPr>
                <a:defRPr/>
              </a:pPr>
              <a:t>01/09/2015</a:t>
            </a:fld>
            <a:endParaRPr lang="en-GB"/>
          </a:p>
        </p:txBody>
      </p:sp>
      <p:sp>
        <p:nvSpPr>
          <p:cNvPr id="8" name="Footer Placeholder 4"/>
          <p:cNvSpPr>
            <a:spLocks noGrp="1"/>
          </p:cNvSpPr>
          <p:nvPr>
            <p:ph type="ftr" sz="quarter" idx="11"/>
          </p:nvPr>
        </p:nvSpPr>
        <p:spPr/>
        <p:txBody>
          <a:bodyPr/>
          <a:lstStyle>
            <a:lvl1pPr>
              <a:defRPr/>
            </a:lvl1pPr>
          </a:lstStyle>
          <a:p>
            <a:pPr>
              <a:defRPr/>
            </a:pPr>
            <a:r>
              <a:rPr lang="en-GB"/>
              <a:t>http://www.ucc.ie/en</a:t>
            </a:r>
          </a:p>
        </p:txBody>
      </p:sp>
      <p:sp>
        <p:nvSpPr>
          <p:cNvPr id="9" name="Slide Number Placeholder 5"/>
          <p:cNvSpPr>
            <a:spLocks noGrp="1"/>
          </p:cNvSpPr>
          <p:nvPr>
            <p:ph type="sldNum" sz="quarter" idx="12"/>
          </p:nvPr>
        </p:nvSpPr>
        <p:spPr>
          <a:xfrm>
            <a:off x="6457950" y="6356350"/>
            <a:ext cx="992188" cy="365125"/>
          </a:xfrm>
        </p:spPr>
        <p:txBody>
          <a:bodyPr/>
          <a:lstStyle>
            <a:lvl1pPr>
              <a:defRPr/>
            </a:lvl1pPr>
          </a:lstStyle>
          <a:p>
            <a:pPr>
              <a:defRPr/>
            </a:pPr>
            <a:fld id="{7E59F515-CC66-45B3-B408-E19A2090A5C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5" name="Rectangle 4"/>
          <p:cNvSpPr/>
          <p:nvPr userDrawn="1"/>
        </p:nvSpPr>
        <p:spPr>
          <a:xfrm>
            <a:off x="7843838" y="212725"/>
            <a:ext cx="1057275"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 name="Picture 7"/>
          <p:cNvPicPr>
            <a:picLocks noChangeAspect="1"/>
          </p:cNvPicPr>
          <p:nvPr userDrawn="1"/>
        </p:nvPicPr>
        <p:blipFill>
          <a:blip r:embed="rId2" cstate="print"/>
          <a:srcRect/>
          <a:stretch>
            <a:fillRect/>
          </a:stretch>
        </p:blipFill>
        <p:spPr bwMode="auto">
          <a:xfrm>
            <a:off x="7824788" y="6205538"/>
            <a:ext cx="1093787" cy="515937"/>
          </a:xfrm>
          <a:prstGeom prst="rect">
            <a:avLst/>
          </a:prstGeom>
          <a:noFill/>
          <a:ln w="9525">
            <a:noFill/>
            <a:miter lim="800000"/>
            <a:headEnd/>
            <a:tailEnd/>
          </a:ln>
        </p:spPr>
      </p:pic>
      <p:sp>
        <p:nvSpPr>
          <p:cNvPr id="3" name="Content Placeholder 2"/>
          <p:cNvSpPr>
            <a:spLocks noGrp="1"/>
          </p:cNvSpPr>
          <p:nvPr>
            <p:ph idx="1"/>
          </p:nvPr>
        </p:nvSpPr>
        <p:spPr>
          <a:xfrm>
            <a:off x="628650" y="1727651"/>
            <a:ext cx="5486400" cy="4215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Picture Placeholder 9"/>
          <p:cNvSpPr>
            <a:spLocks noGrp="1"/>
          </p:cNvSpPr>
          <p:nvPr>
            <p:ph type="pic" sz="quarter" idx="13"/>
          </p:nvPr>
        </p:nvSpPr>
        <p:spPr>
          <a:xfrm>
            <a:off x="6311504" y="1727200"/>
            <a:ext cx="2588831" cy="4216400"/>
          </a:xfrm>
          <a:noFill/>
        </p:spPr>
        <p:txBody>
          <a:bodyPr rtlCol="0">
            <a:normAutofit/>
          </a:bodyPr>
          <a:lstStyle/>
          <a:p>
            <a:pPr lvl="0"/>
            <a:r>
              <a:rPr lang="en-US" noProof="0" smtClean="0"/>
              <a:t>Click icon to add picture</a:t>
            </a:r>
            <a:endParaRPr lang="en-GB" noProof="0"/>
          </a:p>
        </p:txBody>
      </p:sp>
      <p:sp>
        <p:nvSpPr>
          <p:cNvPr id="12" name="Title 1"/>
          <p:cNvSpPr>
            <a:spLocks noGrp="1"/>
          </p:cNvSpPr>
          <p:nvPr>
            <p:ph type="title"/>
          </p:nvPr>
        </p:nvSpPr>
        <p:spPr>
          <a:xfrm>
            <a:off x="628650" y="212726"/>
            <a:ext cx="6822017" cy="1057274"/>
          </a:xfrm>
          <a:solidFill>
            <a:srgbClr val="EFEFF0"/>
          </a:solidFill>
        </p:spPr>
        <p:txBody>
          <a:bodyPr/>
          <a:lstStyle/>
          <a:p>
            <a:r>
              <a:rPr lang="en-US" smtClean="0"/>
              <a:t>Click to edit Master title style</a:t>
            </a:r>
            <a:endParaRPr lang="en-GB" dirty="0"/>
          </a:p>
        </p:txBody>
      </p:sp>
      <p:sp>
        <p:nvSpPr>
          <p:cNvPr id="7" name="Date Placeholder 3"/>
          <p:cNvSpPr>
            <a:spLocks noGrp="1"/>
          </p:cNvSpPr>
          <p:nvPr>
            <p:ph type="dt" sz="half" idx="14"/>
          </p:nvPr>
        </p:nvSpPr>
        <p:spPr/>
        <p:txBody>
          <a:bodyPr/>
          <a:lstStyle>
            <a:lvl1pPr>
              <a:defRPr/>
            </a:lvl1pPr>
          </a:lstStyle>
          <a:p>
            <a:pPr>
              <a:defRPr/>
            </a:pPr>
            <a:fld id="{8DC05888-CFD2-4CB4-9A9D-35E19F1A92D9}" type="datetimeFigureOut">
              <a:rPr lang="en-GB"/>
              <a:pPr>
                <a:defRPr/>
              </a:pPr>
              <a:t>01/09/2015</a:t>
            </a:fld>
            <a:endParaRPr lang="en-GB"/>
          </a:p>
        </p:txBody>
      </p:sp>
      <p:sp>
        <p:nvSpPr>
          <p:cNvPr id="8" name="Footer Placeholder 4"/>
          <p:cNvSpPr>
            <a:spLocks noGrp="1"/>
          </p:cNvSpPr>
          <p:nvPr>
            <p:ph type="ftr" sz="quarter" idx="15"/>
          </p:nvPr>
        </p:nvSpPr>
        <p:spPr/>
        <p:txBody>
          <a:bodyPr/>
          <a:lstStyle>
            <a:lvl1pPr>
              <a:defRPr/>
            </a:lvl1pPr>
          </a:lstStyle>
          <a:p>
            <a:pPr>
              <a:defRPr/>
            </a:pPr>
            <a:r>
              <a:rPr lang="en-GB"/>
              <a:t>http://www.ucc.ie/en</a:t>
            </a:r>
          </a:p>
        </p:txBody>
      </p:sp>
      <p:sp>
        <p:nvSpPr>
          <p:cNvPr id="9" name="Slide Number Placeholder 5"/>
          <p:cNvSpPr>
            <a:spLocks noGrp="1"/>
          </p:cNvSpPr>
          <p:nvPr>
            <p:ph type="sldNum" sz="quarter" idx="16"/>
          </p:nvPr>
        </p:nvSpPr>
        <p:spPr>
          <a:xfrm>
            <a:off x="6457950" y="6356350"/>
            <a:ext cx="992188" cy="365125"/>
          </a:xfrm>
        </p:spPr>
        <p:txBody>
          <a:bodyPr/>
          <a:lstStyle>
            <a:lvl1pPr>
              <a:defRPr/>
            </a:lvl1pPr>
          </a:lstStyle>
          <a:p>
            <a:pPr>
              <a:defRPr/>
            </a:pPr>
            <a:fld id="{DF72ED19-0958-4ED7-AB1E-12B31A3B362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Content and Picture">
    <p:spTree>
      <p:nvGrpSpPr>
        <p:cNvPr id="1" name=""/>
        <p:cNvGrpSpPr/>
        <p:nvPr/>
      </p:nvGrpSpPr>
      <p:grpSpPr>
        <a:xfrm>
          <a:off x="0" y="0"/>
          <a:ext cx="0" cy="0"/>
          <a:chOff x="0" y="0"/>
          <a:chExt cx="0" cy="0"/>
        </a:xfrm>
      </p:grpSpPr>
      <p:sp>
        <p:nvSpPr>
          <p:cNvPr id="5" name="Rectangle 4"/>
          <p:cNvSpPr/>
          <p:nvPr userDrawn="1"/>
        </p:nvSpPr>
        <p:spPr>
          <a:xfrm>
            <a:off x="7843838" y="212725"/>
            <a:ext cx="1057275" cy="10572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pic>
        <p:nvPicPr>
          <p:cNvPr id="6" name="Picture 7"/>
          <p:cNvPicPr>
            <a:picLocks noChangeAspect="1"/>
          </p:cNvPicPr>
          <p:nvPr userDrawn="1"/>
        </p:nvPicPr>
        <p:blipFill>
          <a:blip r:embed="rId2" cstate="print"/>
          <a:srcRect/>
          <a:stretch>
            <a:fillRect/>
          </a:stretch>
        </p:blipFill>
        <p:spPr bwMode="auto">
          <a:xfrm>
            <a:off x="7824788" y="6205538"/>
            <a:ext cx="1093787" cy="515937"/>
          </a:xfrm>
          <a:prstGeom prst="rect">
            <a:avLst/>
          </a:prstGeom>
          <a:noFill/>
          <a:ln w="9525">
            <a:noFill/>
            <a:miter lim="800000"/>
            <a:headEnd/>
            <a:tailEnd/>
          </a:ln>
        </p:spPr>
      </p:pic>
      <p:sp>
        <p:nvSpPr>
          <p:cNvPr id="3" name="Content Placeholder 2"/>
          <p:cNvSpPr>
            <a:spLocks noGrp="1"/>
          </p:cNvSpPr>
          <p:nvPr>
            <p:ph idx="1"/>
          </p:nvPr>
        </p:nvSpPr>
        <p:spPr>
          <a:xfrm>
            <a:off x="628650" y="1727651"/>
            <a:ext cx="5486400" cy="4215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Picture Placeholder 9"/>
          <p:cNvSpPr>
            <a:spLocks noGrp="1"/>
          </p:cNvSpPr>
          <p:nvPr>
            <p:ph type="pic" sz="quarter" idx="13"/>
          </p:nvPr>
        </p:nvSpPr>
        <p:spPr>
          <a:xfrm>
            <a:off x="6345372" y="1727651"/>
            <a:ext cx="2554964" cy="4216400"/>
          </a:xfrm>
          <a:noFill/>
        </p:spPr>
        <p:txBody>
          <a:bodyPr rtlCol="0">
            <a:normAutofit/>
          </a:bodyPr>
          <a:lstStyle/>
          <a:p>
            <a:pPr lvl="0"/>
            <a:r>
              <a:rPr lang="en-US" noProof="0" smtClean="0"/>
              <a:t>Click icon to add picture</a:t>
            </a:r>
            <a:endParaRPr lang="en-GB" noProof="0"/>
          </a:p>
        </p:txBody>
      </p:sp>
      <p:sp>
        <p:nvSpPr>
          <p:cNvPr id="12" name="Title 1"/>
          <p:cNvSpPr>
            <a:spLocks noGrp="1"/>
          </p:cNvSpPr>
          <p:nvPr>
            <p:ph type="title"/>
          </p:nvPr>
        </p:nvSpPr>
        <p:spPr>
          <a:xfrm>
            <a:off x="628650" y="212726"/>
            <a:ext cx="6822017" cy="1057274"/>
          </a:xfrm>
          <a:solidFill>
            <a:srgbClr val="EFEFF0"/>
          </a:solidFill>
        </p:spPr>
        <p:txBody>
          <a:bodyPr/>
          <a:lstStyle/>
          <a:p>
            <a:r>
              <a:rPr lang="en-US" smtClean="0"/>
              <a:t>Click to edit Master title style</a:t>
            </a:r>
            <a:endParaRPr lang="en-GB" dirty="0"/>
          </a:p>
        </p:txBody>
      </p:sp>
      <p:sp>
        <p:nvSpPr>
          <p:cNvPr id="7" name="Date Placeholder 3"/>
          <p:cNvSpPr>
            <a:spLocks noGrp="1"/>
          </p:cNvSpPr>
          <p:nvPr>
            <p:ph type="dt" sz="half" idx="14"/>
          </p:nvPr>
        </p:nvSpPr>
        <p:spPr/>
        <p:txBody>
          <a:bodyPr/>
          <a:lstStyle>
            <a:lvl1pPr>
              <a:defRPr/>
            </a:lvl1pPr>
          </a:lstStyle>
          <a:p>
            <a:pPr>
              <a:defRPr/>
            </a:pPr>
            <a:fld id="{86B92EA0-B87F-431E-846E-BD2356B347BC}" type="datetimeFigureOut">
              <a:rPr lang="en-GB"/>
              <a:pPr>
                <a:defRPr/>
              </a:pPr>
              <a:t>01/09/2015</a:t>
            </a:fld>
            <a:endParaRPr lang="en-GB"/>
          </a:p>
        </p:txBody>
      </p:sp>
      <p:sp>
        <p:nvSpPr>
          <p:cNvPr id="8" name="Footer Placeholder 4"/>
          <p:cNvSpPr>
            <a:spLocks noGrp="1"/>
          </p:cNvSpPr>
          <p:nvPr>
            <p:ph type="ftr" sz="quarter" idx="15"/>
          </p:nvPr>
        </p:nvSpPr>
        <p:spPr/>
        <p:txBody>
          <a:bodyPr/>
          <a:lstStyle>
            <a:lvl1pPr>
              <a:defRPr/>
            </a:lvl1pPr>
          </a:lstStyle>
          <a:p>
            <a:pPr>
              <a:defRPr/>
            </a:pPr>
            <a:r>
              <a:rPr lang="en-GB"/>
              <a:t>http://www.ucc.ie/en</a:t>
            </a:r>
          </a:p>
        </p:txBody>
      </p:sp>
      <p:sp>
        <p:nvSpPr>
          <p:cNvPr id="9" name="Slide Number Placeholder 5"/>
          <p:cNvSpPr>
            <a:spLocks noGrp="1"/>
          </p:cNvSpPr>
          <p:nvPr>
            <p:ph type="sldNum" sz="quarter" idx="16"/>
          </p:nvPr>
        </p:nvSpPr>
        <p:spPr>
          <a:xfrm>
            <a:off x="6457950" y="6356350"/>
            <a:ext cx="992188" cy="365125"/>
          </a:xfrm>
        </p:spPr>
        <p:txBody>
          <a:bodyPr/>
          <a:lstStyle>
            <a:lvl1pPr>
              <a:defRPr/>
            </a:lvl1pPr>
          </a:lstStyle>
          <a:p>
            <a:pPr>
              <a:defRPr/>
            </a:pPr>
            <a:fld id="{E1F24C22-2AD5-4338-AA7E-61BC50A4778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Content and Picture">
    <p:spTree>
      <p:nvGrpSpPr>
        <p:cNvPr id="1" name=""/>
        <p:cNvGrpSpPr/>
        <p:nvPr/>
      </p:nvGrpSpPr>
      <p:grpSpPr>
        <a:xfrm>
          <a:off x="0" y="0"/>
          <a:ext cx="0" cy="0"/>
          <a:chOff x="0" y="0"/>
          <a:chExt cx="0" cy="0"/>
        </a:xfrm>
      </p:grpSpPr>
      <p:sp>
        <p:nvSpPr>
          <p:cNvPr id="5" name="Rectangle 4"/>
          <p:cNvSpPr/>
          <p:nvPr userDrawn="1"/>
        </p:nvSpPr>
        <p:spPr>
          <a:xfrm>
            <a:off x="7843838" y="212725"/>
            <a:ext cx="1057275" cy="10572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GB"/>
          </a:p>
        </p:txBody>
      </p:sp>
      <p:pic>
        <p:nvPicPr>
          <p:cNvPr id="6" name="Picture 7"/>
          <p:cNvPicPr>
            <a:picLocks noChangeAspect="1"/>
          </p:cNvPicPr>
          <p:nvPr userDrawn="1"/>
        </p:nvPicPr>
        <p:blipFill>
          <a:blip r:embed="rId2" cstate="print"/>
          <a:srcRect/>
          <a:stretch>
            <a:fillRect/>
          </a:stretch>
        </p:blipFill>
        <p:spPr bwMode="auto">
          <a:xfrm>
            <a:off x="7824788" y="6205538"/>
            <a:ext cx="1093787" cy="515937"/>
          </a:xfrm>
          <a:prstGeom prst="rect">
            <a:avLst/>
          </a:prstGeom>
          <a:noFill/>
          <a:ln w="9525">
            <a:noFill/>
            <a:miter lim="800000"/>
            <a:headEnd/>
            <a:tailEnd/>
          </a:ln>
        </p:spPr>
      </p:pic>
      <p:sp>
        <p:nvSpPr>
          <p:cNvPr id="3" name="Content Placeholder 2"/>
          <p:cNvSpPr>
            <a:spLocks noGrp="1"/>
          </p:cNvSpPr>
          <p:nvPr>
            <p:ph idx="1"/>
          </p:nvPr>
        </p:nvSpPr>
        <p:spPr>
          <a:xfrm>
            <a:off x="628650" y="1727651"/>
            <a:ext cx="5486400" cy="4215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Picture Placeholder 9"/>
          <p:cNvSpPr>
            <a:spLocks noGrp="1"/>
          </p:cNvSpPr>
          <p:nvPr>
            <p:ph type="pic" sz="quarter" idx="13"/>
          </p:nvPr>
        </p:nvSpPr>
        <p:spPr>
          <a:xfrm>
            <a:off x="6311504" y="1727200"/>
            <a:ext cx="2588831" cy="4216400"/>
          </a:xfrm>
          <a:noFill/>
        </p:spPr>
        <p:txBody>
          <a:bodyPr rtlCol="0">
            <a:normAutofit/>
          </a:bodyPr>
          <a:lstStyle/>
          <a:p>
            <a:pPr lvl="0"/>
            <a:r>
              <a:rPr lang="en-US" noProof="0" smtClean="0"/>
              <a:t>Click icon to add picture</a:t>
            </a:r>
            <a:endParaRPr lang="en-GB" noProof="0"/>
          </a:p>
        </p:txBody>
      </p:sp>
      <p:sp>
        <p:nvSpPr>
          <p:cNvPr id="12" name="Title 1"/>
          <p:cNvSpPr>
            <a:spLocks noGrp="1"/>
          </p:cNvSpPr>
          <p:nvPr>
            <p:ph type="title"/>
          </p:nvPr>
        </p:nvSpPr>
        <p:spPr>
          <a:xfrm>
            <a:off x="628650" y="212726"/>
            <a:ext cx="6822017" cy="1057274"/>
          </a:xfrm>
          <a:solidFill>
            <a:srgbClr val="EFEFF0"/>
          </a:solidFill>
        </p:spPr>
        <p:txBody>
          <a:bodyPr/>
          <a:lstStyle/>
          <a:p>
            <a:r>
              <a:rPr lang="en-US" smtClean="0"/>
              <a:t>Click to edit Master title style</a:t>
            </a:r>
            <a:endParaRPr lang="en-GB" dirty="0"/>
          </a:p>
        </p:txBody>
      </p:sp>
      <p:sp>
        <p:nvSpPr>
          <p:cNvPr id="7" name="Date Placeholder 3"/>
          <p:cNvSpPr>
            <a:spLocks noGrp="1"/>
          </p:cNvSpPr>
          <p:nvPr>
            <p:ph type="dt" sz="half" idx="14"/>
          </p:nvPr>
        </p:nvSpPr>
        <p:spPr/>
        <p:txBody>
          <a:bodyPr/>
          <a:lstStyle>
            <a:lvl1pPr>
              <a:defRPr/>
            </a:lvl1pPr>
          </a:lstStyle>
          <a:p>
            <a:pPr>
              <a:defRPr/>
            </a:pPr>
            <a:fld id="{797072FB-67FD-4F5E-A9F8-DA4FFC4EE895}" type="datetimeFigureOut">
              <a:rPr lang="en-GB"/>
              <a:pPr>
                <a:defRPr/>
              </a:pPr>
              <a:t>01/09/2015</a:t>
            </a:fld>
            <a:endParaRPr lang="en-GB"/>
          </a:p>
        </p:txBody>
      </p:sp>
      <p:sp>
        <p:nvSpPr>
          <p:cNvPr id="8" name="Footer Placeholder 4"/>
          <p:cNvSpPr>
            <a:spLocks noGrp="1"/>
          </p:cNvSpPr>
          <p:nvPr>
            <p:ph type="ftr" sz="quarter" idx="15"/>
          </p:nvPr>
        </p:nvSpPr>
        <p:spPr/>
        <p:txBody>
          <a:bodyPr/>
          <a:lstStyle>
            <a:lvl1pPr>
              <a:defRPr/>
            </a:lvl1pPr>
          </a:lstStyle>
          <a:p>
            <a:pPr>
              <a:defRPr/>
            </a:pPr>
            <a:r>
              <a:rPr lang="en-GB"/>
              <a:t>http://www.ucc.ie/en</a:t>
            </a:r>
          </a:p>
        </p:txBody>
      </p:sp>
      <p:sp>
        <p:nvSpPr>
          <p:cNvPr id="9" name="Slide Number Placeholder 5"/>
          <p:cNvSpPr>
            <a:spLocks noGrp="1"/>
          </p:cNvSpPr>
          <p:nvPr>
            <p:ph type="sldNum" sz="quarter" idx="16"/>
          </p:nvPr>
        </p:nvSpPr>
        <p:spPr>
          <a:xfrm>
            <a:off x="6457950" y="6356350"/>
            <a:ext cx="992188" cy="365125"/>
          </a:xfrm>
        </p:spPr>
        <p:txBody>
          <a:bodyPr/>
          <a:lstStyle>
            <a:lvl1pPr>
              <a:defRPr/>
            </a:lvl1pPr>
          </a:lstStyle>
          <a:p>
            <a:pPr>
              <a:defRPr/>
            </a:pPr>
            <a:fld id="{8A5D7D1B-E80E-42F0-93B7-7CA5139A070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Content and Pictur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6208713" y="1727200"/>
            <a:ext cx="2692400" cy="4200525"/>
          </a:xfrm>
          <a:prstGeom prst="rect">
            <a:avLst/>
          </a:prstGeom>
          <a:noFill/>
          <a:ln w="9525">
            <a:noFill/>
            <a:miter lim="800000"/>
            <a:headEnd/>
            <a:tailEnd/>
          </a:ln>
        </p:spPr>
      </p:pic>
      <p:sp>
        <p:nvSpPr>
          <p:cNvPr id="5" name="Rectangle 4"/>
          <p:cNvSpPr/>
          <p:nvPr userDrawn="1"/>
        </p:nvSpPr>
        <p:spPr>
          <a:xfrm>
            <a:off x="7843838" y="212725"/>
            <a:ext cx="1057275"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 name="Picture 8"/>
          <p:cNvPicPr>
            <a:picLocks noChangeAspect="1"/>
          </p:cNvPicPr>
          <p:nvPr userDrawn="1"/>
        </p:nvPicPr>
        <p:blipFill>
          <a:blip r:embed="rId3" cstate="print"/>
          <a:srcRect/>
          <a:stretch>
            <a:fillRect/>
          </a:stretch>
        </p:blipFill>
        <p:spPr bwMode="auto">
          <a:xfrm>
            <a:off x="7824788" y="6205538"/>
            <a:ext cx="1093787" cy="515937"/>
          </a:xfrm>
          <a:prstGeom prst="rect">
            <a:avLst/>
          </a:prstGeom>
          <a:noFill/>
          <a:ln w="9525">
            <a:noFill/>
            <a:miter lim="800000"/>
            <a:headEnd/>
            <a:tailEnd/>
          </a:ln>
        </p:spPr>
      </p:pic>
      <p:sp>
        <p:nvSpPr>
          <p:cNvPr id="3" name="Content Placeholder 2"/>
          <p:cNvSpPr>
            <a:spLocks noGrp="1"/>
          </p:cNvSpPr>
          <p:nvPr>
            <p:ph idx="1"/>
          </p:nvPr>
        </p:nvSpPr>
        <p:spPr>
          <a:xfrm>
            <a:off x="628650" y="1727651"/>
            <a:ext cx="5486400" cy="4199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itle 1"/>
          <p:cNvSpPr>
            <a:spLocks noGrp="1"/>
          </p:cNvSpPr>
          <p:nvPr>
            <p:ph type="title"/>
          </p:nvPr>
        </p:nvSpPr>
        <p:spPr>
          <a:xfrm>
            <a:off x="628650" y="212726"/>
            <a:ext cx="6822017" cy="1057274"/>
          </a:xfrm>
          <a:solidFill>
            <a:srgbClr val="EFEFF0"/>
          </a:solidFill>
        </p:spPr>
        <p:txBody>
          <a:bodyPr/>
          <a:lstStyle/>
          <a:p>
            <a:r>
              <a:rPr lang="en-US" smtClean="0"/>
              <a:t>Click to edit Master title style</a:t>
            </a:r>
            <a:endParaRPr lang="en-GB" dirty="0"/>
          </a:p>
        </p:txBody>
      </p:sp>
      <p:sp>
        <p:nvSpPr>
          <p:cNvPr id="7" name="Date Placeholder 3"/>
          <p:cNvSpPr>
            <a:spLocks noGrp="1"/>
          </p:cNvSpPr>
          <p:nvPr>
            <p:ph type="dt" sz="half" idx="10"/>
          </p:nvPr>
        </p:nvSpPr>
        <p:spPr/>
        <p:txBody>
          <a:bodyPr/>
          <a:lstStyle>
            <a:lvl1pPr>
              <a:defRPr/>
            </a:lvl1pPr>
          </a:lstStyle>
          <a:p>
            <a:pPr>
              <a:defRPr/>
            </a:pPr>
            <a:fld id="{4B360947-D6F5-4469-84B5-AE509073F7BD}" type="datetimeFigureOut">
              <a:rPr lang="en-GB"/>
              <a:pPr>
                <a:defRPr/>
              </a:pPr>
              <a:t>01/09/2015</a:t>
            </a:fld>
            <a:endParaRPr lang="en-GB"/>
          </a:p>
        </p:txBody>
      </p:sp>
      <p:sp>
        <p:nvSpPr>
          <p:cNvPr id="8" name="Footer Placeholder 4"/>
          <p:cNvSpPr>
            <a:spLocks noGrp="1"/>
          </p:cNvSpPr>
          <p:nvPr>
            <p:ph type="ftr" sz="quarter" idx="11"/>
          </p:nvPr>
        </p:nvSpPr>
        <p:spPr/>
        <p:txBody>
          <a:bodyPr/>
          <a:lstStyle>
            <a:lvl1pPr>
              <a:defRPr/>
            </a:lvl1pPr>
          </a:lstStyle>
          <a:p>
            <a:pPr>
              <a:defRPr/>
            </a:pPr>
            <a:r>
              <a:rPr lang="en-GB"/>
              <a:t>http://www.ucc.ie/en</a:t>
            </a:r>
          </a:p>
        </p:txBody>
      </p:sp>
      <p:sp>
        <p:nvSpPr>
          <p:cNvPr id="9" name="Slide Number Placeholder 5"/>
          <p:cNvSpPr>
            <a:spLocks noGrp="1"/>
          </p:cNvSpPr>
          <p:nvPr>
            <p:ph type="sldNum" sz="quarter" idx="12"/>
          </p:nvPr>
        </p:nvSpPr>
        <p:spPr>
          <a:xfrm>
            <a:off x="6457950" y="6356350"/>
            <a:ext cx="1004888" cy="365125"/>
          </a:xfrm>
        </p:spPr>
        <p:txBody>
          <a:bodyPr/>
          <a:lstStyle>
            <a:lvl1pPr>
              <a:defRPr/>
            </a:lvl1pPr>
          </a:lstStyle>
          <a:p>
            <a:pPr>
              <a:defRPr/>
            </a:pPr>
            <a:fld id="{D9BFD4A6-8CC7-4215-BEB2-AC412C258C2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6299200" y="4133850"/>
            <a:ext cx="2586038" cy="2597150"/>
          </a:xfrm>
          <a:prstGeom prst="rect">
            <a:avLst/>
          </a:prstGeom>
          <a:noFill/>
          <a:ln w="9525">
            <a:noFill/>
            <a:miter lim="800000"/>
            <a:headEnd/>
            <a:tailEnd/>
          </a:ln>
        </p:spPr>
      </p:pic>
      <p:sp>
        <p:nvSpPr>
          <p:cNvPr id="2" name="Title 1"/>
          <p:cNvSpPr>
            <a:spLocks noGrp="1"/>
          </p:cNvSpPr>
          <p:nvPr>
            <p:ph type="title"/>
          </p:nvPr>
        </p:nvSpPr>
        <p:spPr>
          <a:xfrm>
            <a:off x="628650" y="472609"/>
            <a:ext cx="6094880" cy="2956391"/>
          </a:xfrm>
          <a:solidFill>
            <a:srgbClr val="FFB500"/>
          </a:solidFill>
        </p:spPr>
        <p:txBody>
          <a:bodyPr anchor="t"/>
          <a:lstStyle>
            <a:lvl1pPr>
              <a:defRPr sz="4500"/>
            </a:lvl1pPr>
          </a:lstStyle>
          <a:p>
            <a:r>
              <a:rPr lang="en-US" smtClean="0"/>
              <a:t>Click to edit Master title style</a:t>
            </a:r>
            <a:endParaRPr lang="en-GB" dirty="0"/>
          </a:p>
        </p:txBody>
      </p:sp>
      <p:sp>
        <p:nvSpPr>
          <p:cNvPr id="3" name="Text Placeholder 2"/>
          <p:cNvSpPr>
            <a:spLocks noGrp="1"/>
          </p:cNvSpPr>
          <p:nvPr>
            <p:ph type="body" idx="1"/>
          </p:nvPr>
        </p:nvSpPr>
        <p:spPr>
          <a:xfrm>
            <a:off x="628650" y="2329985"/>
            <a:ext cx="6094880" cy="1099015"/>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1C0854-F148-4CD5-BE47-06C5307045B8}" type="datetimeFigureOut">
              <a:rPr lang="en-GB"/>
              <a:pPr>
                <a:defRPr/>
              </a:pPr>
              <a:t>01/09/2015</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http://www.ucc.ie/en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177088"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628650" y="1825625"/>
            <a:ext cx="7177088"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05A8B4A2-5A68-40C7-95E6-EAAF351D086E}" type="datetimeFigureOut">
              <a:rPr lang="en-GB"/>
              <a:pPr>
                <a:defRPr/>
              </a:pPr>
              <a:t>01/09/2015</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r>
              <a:rPr lang="en-GB"/>
              <a:t>http://www.ucc.ie/en</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0114BF2C-D2ED-48C2-8D56-806F7686A79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Verdana" pitchFamily="34" charset="0"/>
        </a:defRPr>
      </a:lvl2pPr>
      <a:lvl3pPr algn="l" defTabSz="685800" rtl="0" eaLnBrk="0" fontAlgn="base" hangingPunct="0">
        <a:lnSpc>
          <a:spcPct val="90000"/>
        </a:lnSpc>
        <a:spcBef>
          <a:spcPct val="0"/>
        </a:spcBef>
        <a:spcAft>
          <a:spcPct val="0"/>
        </a:spcAft>
        <a:defRPr sz="3300">
          <a:solidFill>
            <a:schemeClr val="tx1"/>
          </a:solidFill>
          <a:latin typeface="Verdana" pitchFamily="34" charset="0"/>
        </a:defRPr>
      </a:lvl3pPr>
      <a:lvl4pPr algn="l" defTabSz="685800" rtl="0" eaLnBrk="0" fontAlgn="base" hangingPunct="0">
        <a:lnSpc>
          <a:spcPct val="90000"/>
        </a:lnSpc>
        <a:spcBef>
          <a:spcPct val="0"/>
        </a:spcBef>
        <a:spcAft>
          <a:spcPct val="0"/>
        </a:spcAft>
        <a:defRPr sz="3300">
          <a:solidFill>
            <a:schemeClr val="tx1"/>
          </a:solidFill>
          <a:latin typeface="Verdana" pitchFamily="34" charset="0"/>
        </a:defRPr>
      </a:lvl4pPr>
      <a:lvl5pPr algn="l" defTabSz="685800" rtl="0" eaLnBrk="0" fontAlgn="base" hangingPunct="0">
        <a:lnSpc>
          <a:spcPct val="90000"/>
        </a:lnSpc>
        <a:spcBef>
          <a:spcPct val="0"/>
        </a:spcBef>
        <a:spcAft>
          <a:spcPct val="0"/>
        </a:spcAft>
        <a:defRPr sz="3300">
          <a:solidFill>
            <a:schemeClr val="tx1"/>
          </a:solidFill>
          <a:latin typeface="Verdana" pitchFamily="34" charset="0"/>
        </a:defRPr>
      </a:lvl5pPr>
      <a:lvl6pPr marL="457200" algn="l" defTabSz="685800" rtl="0" fontAlgn="base">
        <a:lnSpc>
          <a:spcPct val="90000"/>
        </a:lnSpc>
        <a:spcBef>
          <a:spcPct val="0"/>
        </a:spcBef>
        <a:spcAft>
          <a:spcPct val="0"/>
        </a:spcAft>
        <a:defRPr sz="3300">
          <a:solidFill>
            <a:schemeClr val="tx1"/>
          </a:solidFill>
          <a:latin typeface="Verdana" pitchFamily="34" charset="0"/>
        </a:defRPr>
      </a:lvl6pPr>
      <a:lvl7pPr marL="914400" algn="l" defTabSz="685800" rtl="0" fontAlgn="base">
        <a:lnSpc>
          <a:spcPct val="90000"/>
        </a:lnSpc>
        <a:spcBef>
          <a:spcPct val="0"/>
        </a:spcBef>
        <a:spcAft>
          <a:spcPct val="0"/>
        </a:spcAft>
        <a:defRPr sz="3300">
          <a:solidFill>
            <a:schemeClr val="tx1"/>
          </a:solidFill>
          <a:latin typeface="Verdana" pitchFamily="34" charset="0"/>
        </a:defRPr>
      </a:lvl7pPr>
      <a:lvl8pPr marL="1371600" algn="l" defTabSz="685800" rtl="0" fontAlgn="base">
        <a:lnSpc>
          <a:spcPct val="90000"/>
        </a:lnSpc>
        <a:spcBef>
          <a:spcPct val="0"/>
        </a:spcBef>
        <a:spcAft>
          <a:spcPct val="0"/>
        </a:spcAft>
        <a:defRPr sz="3300">
          <a:solidFill>
            <a:schemeClr val="tx1"/>
          </a:solidFill>
          <a:latin typeface="Verdana" pitchFamily="34" charset="0"/>
        </a:defRPr>
      </a:lvl8pPr>
      <a:lvl9pPr marL="1828800" algn="l" defTabSz="685800" rtl="0" fontAlgn="base">
        <a:lnSpc>
          <a:spcPct val="90000"/>
        </a:lnSpc>
        <a:spcBef>
          <a:spcPct val="0"/>
        </a:spcBef>
        <a:spcAft>
          <a:spcPct val="0"/>
        </a:spcAft>
        <a:defRPr sz="3300">
          <a:solidFill>
            <a:schemeClr val="tx1"/>
          </a:solidFill>
          <a:latin typeface="Verdana"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ncbi.nlm.nih.gov/pubmed/?term=Alfano-Sobsey%20E%5bauth%5d" TargetMode="External"/><Relationship Id="rId2" Type="http://schemas.openxmlformats.org/officeDocument/2006/relationships/hyperlink" Target="http://www.ncbi.nlm.nih.gov/pubmed/?term=Casanova%20L%5bauth%5d" TargetMode="External"/><Relationship Id="rId1" Type="http://schemas.openxmlformats.org/officeDocument/2006/relationships/slideLayout" Target="../slideLayouts/slideLayout2.xml"/><Relationship Id="rId6" Type="http://schemas.openxmlformats.org/officeDocument/2006/relationships/hyperlink" Target="http://www.ncbi.nlm.nih.gov/pubmed/?term=Sobsey%20M%5bauth%5d" TargetMode="External"/><Relationship Id="rId5" Type="http://schemas.openxmlformats.org/officeDocument/2006/relationships/hyperlink" Target="http://www.ncbi.nlm.nih.gov/pubmed/?term=Weber%20DJ%5bauth%5d" TargetMode="External"/><Relationship Id="rId4" Type="http://schemas.openxmlformats.org/officeDocument/2006/relationships/hyperlink" Target="http://www.ncbi.nlm.nih.gov/pubmed/?term=Rutala%20WA%5bauth%5d"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a:xfrm>
            <a:off x="628650" y="4391025"/>
            <a:ext cx="5486400" cy="1652588"/>
          </a:xfrm>
        </p:spPr>
        <p:txBody>
          <a:bodyPr/>
          <a:lstStyle/>
          <a:p>
            <a:pPr algn="ctr" eaLnBrk="1" hangingPunct="1"/>
            <a:r>
              <a:rPr lang="en-GB" sz="3600" smtClean="0">
                <a:ea typeface="Verdana" pitchFamily="34" charset="0"/>
                <a:cs typeface="Verdana" pitchFamily="34" charset="0"/>
              </a:rPr>
              <a:t>Infection Prevention and Control </a:t>
            </a:r>
            <a:br>
              <a:rPr lang="en-GB" sz="3600" smtClean="0">
                <a:ea typeface="Verdana" pitchFamily="34" charset="0"/>
                <a:cs typeface="Verdana" pitchFamily="34" charset="0"/>
              </a:rPr>
            </a:br>
            <a:r>
              <a:rPr lang="en-GB" sz="3600" smtClean="0">
                <a:ea typeface="Verdana" pitchFamily="34" charset="0"/>
                <a:cs typeface="Verdana" pitchFamily="34" charset="0"/>
              </a:rPr>
              <a:t>A Foundation Course</a:t>
            </a:r>
          </a:p>
        </p:txBody>
      </p:sp>
      <p:sp>
        <p:nvSpPr>
          <p:cNvPr id="5" name="Subtitle 4"/>
          <p:cNvSpPr>
            <a:spLocks noGrp="1"/>
          </p:cNvSpPr>
          <p:nvPr>
            <p:ph type="subTitle" idx="1"/>
          </p:nvPr>
        </p:nvSpPr>
        <p:spPr>
          <a:xfrm>
            <a:off x="2670175" y="6043613"/>
            <a:ext cx="2505075" cy="357187"/>
          </a:xfrm>
        </p:spPr>
        <p:txBody>
          <a:bodyPr rtlCol="0">
            <a:normAutofit/>
          </a:bodyPr>
          <a:lstStyle/>
          <a:p>
            <a:pPr eaLnBrk="1" fontAlgn="auto" hangingPunct="1">
              <a:spcAft>
                <a:spcPts val="0"/>
              </a:spcAft>
              <a:buFont typeface="Arial" panose="020B0604020202020204" pitchFamily="34" charset="0"/>
              <a:buNone/>
              <a:defRPr/>
            </a:pPr>
            <a:r>
              <a:rPr lang="en-GB" dirty="0" smtClean="0"/>
              <a:t>2015</a:t>
            </a:r>
            <a:endParaRPr lang="en-GB"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50838" y="193675"/>
            <a:ext cx="7437437" cy="1143000"/>
          </a:xfrm>
          <a:solidFill>
            <a:schemeClr val="accent4">
              <a:lumMod val="40000"/>
              <a:lumOff val="60000"/>
            </a:schemeClr>
          </a:solidFill>
        </p:spPr>
        <p:txBody>
          <a:bodyPr/>
          <a:lstStyle/>
          <a:p>
            <a:pPr algn="ctr" eaLnBrk="1" hangingPunct="1">
              <a:lnSpc>
                <a:spcPct val="95000"/>
              </a:lnSpc>
              <a:defRPr/>
            </a:pPr>
            <a:r>
              <a:rPr lang="en-US" sz="4000" dirty="0" smtClean="0">
                <a:solidFill>
                  <a:srgbClr val="002060"/>
                </a:solidFill>
              </a:rPr>
              <a:t>PPE for Expanded Precautions</a:t>
            </a:r>
          </a:p>
        </p:txBody>
      </p:sp>
      <p:sp>
        <p:nvSpPr>
          <p:cNvPr id="583683" name="Rectangle 3"/>
          <p:cNvSpPr>
            <a:spLocks noChangeArrowheads="1"/>
          </p:cNvSpPr>
          <p:nvPr/>
        </p:nvSpPr>
        <p:spPr bwMode="auto">
          <a:xfrm>
            <a:off x="671513" y="1692275"/>
            <a:ext cx="7797800" cy="4764088"/>
          </a:xfrm>
          <a:prstGeom prst="rect">
            <a:avLst/>
          </a:prstGeom>
          <a:solidFill>
            <a:schemeClr val="accent5">
              <a:lumMod val="20000"/>
              <a:lumOff val="80000"/>
            </a:schemeClr>
          </a:solidFill>
          <a:ln w="9525">
            <a:noFill/>
            <a:miter lim="800000"/>
            <a:headEnd/>
            <a:tailEnd/>
          </a:ln>
        </p:spPr>
        <p:txBody>
          <a:bodyPr/>
          <a:lstStyle/>
          <a:p>
            <a:pPr marL="342900" indent="-342900" fontAlgn="auto">
              <a:spcBef>
                <a:spcPct val="30000"/>
              </a:spcBef>
              <a:spcAft>
                <a:spcPts val="0"/>
              </a:spcAft>
              <a:buClr>
                <a:srgbClr val="FFFF99"/>
              </a:buClr>
              <a:buSzPct val="65000"/>
              <a:buFont typeface="Wingdings" pitchFamily="2" charset="2"/>
              <a:buChar char="n"/>
              <a:defRPr/>
            </a:pPr>
            <a:endParaRPr lang="en-US" sz="3200" dirty="0">
              <a:effectLst>
                <a:outerShdw blurRad="38100" dist="38100" dir="2700000" algn="tl">
                  <a:srgbClr val="000000"/>
                </a:outerShdw>
              </a:effectLst>
              <a:latin typeface="+mn-lt"/>
              <a:cs typeface="+mn-cs"/>
            </a:endParaRPr>
          </a:p>
          <a:p>
            <a:pPr marL="342900" indent="-342900" fontAlgn="auto">
              <a:spcBef>
                <a:spcPct val="30000"/>
              </a:spcBef>
              <a:spcAft>
                <a:spcPts val="0"/>
              </a:spcAft>
              <a:buClr>
                <a:srgbClr val="FFFF99"/>
              </a:buClr>
              <a:buSzPct val="65000"/>
              <a:buFont typeface="Wingdings" pitchFamily="2" charset="2"/>
              <a:buChar char="n"/>
              <a:defRPr/>
            </a:pPr>
            <a:r>
              <a:rPr lang="en-US" sz="3200" dirty="0">
                <a:latin typeface="+mn-lt"/>
                <a:cs typeface="+mn-cs"/>
              </a:rPr>
              <a:t>Expanded Precautions include</a:t>
            </a:r>
          </a:p>
          <a:p>
            <a:pPr marL="801688" lvl="1" indent="-344488" fontAlgn="auto">
              <a:spcBef>
                <a:spcPct val="30000"/>
              </a:spcBef>
              <a:spcAft>
                <a:spcPts val="0"/>
              </a:spcAft>
              <a:buClr>
                <a:srgbClr val="FFFF99"/>
              </a:buClr>
              <a:buSzPct val="65000"/>
              <a:buFont typeface="Wingdings" pitchFamily="2" charset="2"/>
              <a:buChar char="n"/>
              <a:defRPr/>
            </a:pPr>
            <a:r>
              <a:rPr lang="en-US" sz="2800" dirty="0">
                <a:latin typeface="+mn-lt"/>
                <a:cs typeface="+mn-cs"/>
              </a:rPr>
              <a:t>Contact Precautions</a:t>
            </a:r>
          </a:p>
          <a:p>
            <a:pPr marL="801688" lvl="1" indent="-344488" fontAlgn="auto">
              <a:spcBef>
                <a:spcPct val="30000"/>
              </a:spcBef>
              <a:spcAft>
                <a:spcPts val="0"/>
              </a:spcAft>
              <a:buClr>
                <a:srgbClr val="FFFF99"/>
              </a:buClr>
              <a:buSzPct val="65000"/>
              <a:buFont typeface="Wingdings" pitchFamily="2" charset="2"/>
              <a:buChar char="n"/>
              <a:defRPr/>
            </a:pPr>
            <a:r>
              <a:rPr lang="en-US" sz="2800" dirty="0">
                <a:latin typeface="+mn-lt"/>
                <a:cs typeface="+mn-cs"/>
              </a:rPr>
              <a:t>Droplet Precautions</a:t>
            </a:r>
          </a:p>
          <a:p>
            <a:pPr marL="801688" lvl="1" indent="-344488" fontAlgn="auto">
              <a:spcBef>
                <a:spcPct val="30000"/>
              </a:spcBef>
              <a:spcAft>
                <a:spcPts val="0"/>
              </a:spcAft>
              <a:buClr>
                <a:srgbClr val="FFFF99"/>
              </a:buClr>
              <a:buSzPct val="65000"/>
              <a:buFont typeface="Wingdings" pitchFamily="2" charset="2"/>
              <a:buChar char="n"/>
              <a:defRPr/>
            </a:pPr>
            <a:r>
              <a:rPr lang="en-US" sz="2800" dirty="0">
                <a:latin typeface="+mn-lt"/>
                <a:cs typeface="+mn-cs"/>
              </a:rPr>
              <a:t>Airborne Infection Isolation</a:t>
            </a:r>
          </a:p>
          <a:p>
            <a:pPr marL="801688" lvl="1" indent="-344488" fontAlgn="auto">
              <a:spcBef>
                <a:spcPct val="30000"/>
              </a:spcBef>
              <a:spcAft>
                <a:spcPts val="0"/>
              </a:spcAft>
              <a:buClr>
                <a:srgbClr val="FFFF99"/>
              </a:buClr>
              <a:buSzPct val="65000"/>
              <a:buFont typeface="Wingdings" pitchFamily="2" charset="2"/>
              <a:buChar char="n"/>
              <a:defRPr/>
            </a:pPr>
            <a:r>
              <a:rPr lang="en-US" sz="2800" dirty="0">
                <a:latin typeface="+mn-lt"/>
                <a:cs typeface="+mn-cs"/>
              </a:rPr>
              <a:t>Combinations……..</a:t>
            </a:r>
          </a:p>
          <a:p>
            <a:pPr marL="801688" lvl="1" indent="-344488" fontAlgn="auto">
              <a:spcBef>
                <a:spcPct val="30000"/>
              </a:spcBef>
              <a:spcAft>
                <a:spcPts val="0"/>
              </a:spcAft>
              <a:buClr>
                <a:srgbClr val="FFFF99"/>
              </a:buClr>
              <a:buSzPct val="65000"/>
              <a:buFont typeface="Wingdings" pitchFamily="2" charset="2"/>
              <a:buChar char="n"/>
              <a:defRPr/>
            </a:pPr>
            <a:endParaRPr lang="en-US" sz="2800" dirty="0">
              <a:latin typeface="+mn-lt"/>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92113" y="258763"/>
            <a:ext cx="7396162" cy="1233487"/>
          </a:xfrm>
          <a:solidFill>
            <a:schemeClr val="accent4">
              <a:lumMod val="40000"/>
              <a:lumOff val="60000"/>
            </a:schemeClr>
          </a:solidFill>
        </p:spPr>
        <p:txBody>
          <a:bodyPr/>
          <a:lstStyle/>
          <a:p>
            <a:pPr algn="ctr" eaLnBrk="1" hangingPunct="1">
              <a:lnSpc>
                <a:spcPct val="95000"/>
              </a:lnSpc>
              <a:defRPr/>
            </a:pPr>
            <a:r>
              <a:rPr lang="en-US" dirty="0" smtClean="0">
                <a:solidFill>
                  <a:srgbClr val="002060"/>
                </a:solidFill>
              </a:rPr>
              <a:t>Use of PPE for Expanded Precautions</a:t>
            </a:r>
          </a:p>
        </p:txBody>
      </p:sp>
      <p:sp>
        <p:nvSpPr>
          <p:cNvPr id="585731" name="Rectangle 3"/>
          <p:cNvSpPr>
            <a:spLocks noChangeArrowheads="1"/>
          </p:cNvSpPr>
          <p:nvPr/>
        </p:nvSpPr>
        <p:spPr bwMode="auto">
          <a:xfrm>
            <a:off x="452438" y="1693863"/>
            <a:ext cx="7977187" cy="4402137"/>
          </a:xfrm>
          <a:prstGeom prst="rect">
            <a:avLst/>
          </a:prstGeom>
          <a:solidFill>
            <a:schemeClr val="accent5">
              <a:lumMod val="20000"/>
              <a:lumOff val="80000"/>
            </a:schemeClr>
          </a:solidFill>
          <a:ln w="9525">
            <a:noFill/>
            <a:miter lim="800000"/>
            <a:headEnd/>
            <a:tailEnd/>
          </a:ln>
        </p:spPr>
        <p:txBody>
          <a:bodyPr/>
          <a:lstStyle/>
          <a:p>
            <a:pPr marL="342900" indent="-342900" fontAlgn="auto">
              <a:spcBef>
                <a:spcPct val="30000"/>
              </a:spcBef>
              <a:spcAft>
                <a:spcPts val="0"/>
              </a:spcAft>
              <a:buClr>
                <a:srgbClr val="FFFF99"/>
              </a:buClr>
              <a:buSzPct val="65000"/>
              <a:buFont typeface="Wingdings" pitchFamily="2" charset="2"/>
              <a:buChar char="n"/>
              <a:defRPr/>
            </a:pPr>
            <a:r>
              <a:rPr lang="en-US" sz="2400" dirty="0">
                <a:latin typeface="+mn-lt"/>
                <a:cs typeface="+mn-cs"/>
              </a:rPr>
              <a:t>Contact Precautions – </a:t>
            </a:r>
            <a:r>
              <a:rPr lang="en-US" sz="2000" b="1" dirty="0">
                <a:solidFill>
                  <a:srgbClr val="7030A0"/>
                </a:solidFill>
                <a:latin typeface="+mn-lt"/>
                <a:cs typeface="+mn-cs"/>
              </a:rPr>
              <a:t>Gown or apron and gloves </a:t>
            </a:r>
            <a:r>
              <a:rPr lang="en-US" sz="2000" dirty="0">
                <a:latin typeface="+mn-lt"/>
                <a:cs typeface="+mn-cs"/>
              </a:rPr>
              <a:t>for contact with patient or environment  (e.g., medical equipment, environmental surfaces) </a:t>
            </a:r>
          </a:p>
          <a:p>
            <a:pPr marL="1201738" lvl="2" indent="-228600" fontAlgn="auto">
              <a:spcBef>
                <a:spcPct val="30000"/>
              </a:spcBef>
              <a:spcAft>
                <a:spcPts val="0"/>
              </a:spcAft>
              <a:buClr>
                <a:srgbClr val="FFFF99"/>
              </a:buClr>
              <a:buSzPct val="65000"/>
              <a:buFont typeface="Wingdings" pitchFamily="2" charset="2"/>
              <a:buChar char="n"/>
              <a:defRPr/>
            </a:pPr>
            <a:r>
              <a:rPr lang="en-US" sz="2000" dirty="0">
                <a:latin typeface="+mn-lt"/>
                <a:cs typeface="+mn-cs"/>
              </a:rPr>
              <a:t>In some instances these are required for entering patient’s environment</a:t>
            </a:r>
          </a:p>
          <a:p>
            <a:pPr marL="342900" indent="-342900" fontAlgn="auto">
              <a:spcBef>
                <a:spcPct val="30000"/>
              </a:spcBef>
              <a:spcAft>
                <a:spcPts val="0"/>
              </a:spcAft>
              <a:buClr>
                <a:srgbClr val="FFFF99"/>
              </a:buClr>
              <a:buSzPct val="65000"/>
              <a:buFont typeface="Wingdings" pitchFamily="2" charset="2"/>
              <a:buChar char="n"/>
              <a:defRPr/>
            </a:pPr>
            <a:r>
              <a:rPr lang="en-US" sz="2400" dirty="0">
                <a:latin typeface="+mn-lt"/>
                <a:cs typeface="+mn-cs"/>
              </a:rPr>
              <a:t>Droplet Precautions – </a:t>
            </a:r>
            <a:r>
              <a:rPr lang="en-US" sz="2000" b="1" dirty="0">
                <a:solidFill>
                  <a:srgbClr val="7030A0"/>
                </a:solidFill>
                <a:latin typeface="+mn-lt"/>
                <a:cs typeface="+mn-cs"/>
              </a:rPr>
              <a:t>Surgical</a:t>
            </a:r>
            <a:r>
              <a:rPr lang="en-US" sz="2000" dirty="0">
                <a:latin typeface="+mn-lt"/>
                <a:cs typeface="+mn-cs"/>
              </a:rPr>
              <a:t> masks within 3 feet of patient</a:t>
            </a:r>
          </a:p>
          <a:p>
            <a:pPr marL="342900" indent="-342900" fontAlgn="auto">
              <a:spcBef>
                <a:spcPct val="30000"/>
              </a:spcBef>
              <a:spcAft>
                <a:spcPts val="0"/>
              </a:spcAft>
              <a:buClr>
                <a:srgbClr val="FFFF99"/>
              </a:buClr>
              <a:buSzPct val="65000"/>
              <a:defRPr/>
            </a:pPr>
            <a:endParaRPr lang="en-US" sz="2000" dirty="0">
              <a:latin typeface="+mn-lt"/>
              <a:cs typeface="+mn-cs"/>
            </a:endParaRPr>
          </a:p>
          <a:p>
            <a:pPr marL="342900" indent="-342900" fontAlgn="auto">
              <a:spcBef>
                <a:spcPct val="30000"/>
              </a:spcBef>
              <a:spcAft>
                <a:spcPts val="0"/>
              </a:spcAft>
              <a:buClr>
                <a:srgbClr val="FFFF99"/>
              </a:buClr>
              <a:buSzPct val="65000"/>
              <a:buFont typeface="Wingdings" pitchFamily="2" charset="2"/>
              <a:buChar char="n"/>
              <a:defRPr/>
            </a:pPr>
            <a:r>
              <a:rPr lang="en-US" sz="2400" dirty="0">
                <a:latin typeface="+mn-lt"/>
                <a:cs typeface="+mn-cs"/>
              </a:rPr>
              <a:t>Airborne Infection Isolation – </a:t>
            </a:r>
            <a:r>
              <a:rPr lang="en-US" sz="2000" b="1" dirty="0">
                <a:solidFill>
                  <a:srgbClr val="7030A0"/>
                </a:solidFill>
                <a:latin typeface="+mn-lt"/>
                <a:cs typeface="+mn-cs"/>
              </a:rPr>
              <a:t>Particulate respirator</a:t>
            </a:r>
            <a:r>
              <a:rPr lang="en-US" sz="2000" dirty="0">
                <a:solidFill>
                  <a:srgbClr val="1607DF"/>
                </a:solidFill>
                <a:latin typeface="+mn-lt"/>
                <a:cs typeface="+mn-cs"/>
              </a:rPr>
              <a:t>*</a:t>
            </a:r>
          </a:p>
        </p:txBody>
      </p:sp>
      <p:sp>
        <p:nvSpPr>
          <p:cNvPr id="29700" name="Text Box 5"/>
          <p:cNvSpPr txBox="1">
            <a:spLocks noChangeArrowheads="1"/>
          </p:cNvSpPr>
          <p:nvPr/>
        </p:nvSpPr>
        <p:spPr bwMode="auto">
          <a:xfrm>
            <a:off x="687388" y="5797550"/>
            <a:ext cx="7473950" cy="366713"/>
          </a:xfrm>
          <a:prstGeom prst="rect">
            <a:avLst/>
          </a:prstGeom>
          <a:noFill/>
          <a:ln w="9525">
            <a:noFill/>
            <a:miter lim="800000"/>
            <a:headEnd/>
            <a:tailEnd/>
          </a:ln>
        </p:spPr>
        <p:txBody>
          <a:bodyPr>
            <a:spAutoFit/>
          </a:bodyPr>
          <a:lstStyle/>
          <a:p>
            <a:pPr algn="ctr">
              <a:lnSpc>
                <a:spcPct val="75000"/>
              </a:lnSpc>
              <a:spcBef>
                <a:spcPct val="50000"/>
              </a:spcBef>
            </a:pPr>
            <a:r>
              <a:rPr lang="en-US" sz="2400">
                <a:solidFill>
                  <a:srgbClr val="3333FF"/>
                </a:solidFill>
              </a:rPr>
              <a:t>*</a:t>
            </a:r>
            <a:r>
              <a:rPr lang="en-US">
                <a:solidFill>
                  <a:srgbClr val="3333FF"/>
                </a:solidFill>
              </a:rPr>
              <a:t>Negative pressure isolation room also required</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28650" y="212725"/>
            <a:ext cx="6821488" cy="1057275"/>
          </a:xfrm>
          <a:solidFill>
            <a:srgbClr val="FFB500"/>
          </a:solidFill>
        </p:spPr>
        <p:txBody>
          <a:bodyPr/>
          <a:lstStyle/>
          <a:p>
            <a:r>
              <a:rPr lang="en-US" sz="3200" smtClean="0">
                <a:solidFill>
                  <a:srgbClr val="002060"/>
                </a:solidFill>
              </a:rPr>
              <a:t>PPE Use in Healthcare Settings:</a:t>
            </a:r>
          </a:p>
        </p:txBody>
      </p:sp>
      <p:sp>
        <p:nvSpPr>
          <p:cNvPr id="30723" name="Rectangle 3"/>
          <p:cNvSpPr>
            <a:spLocks noGrp="1" noChangeArrowheads="1"/>
          </p:cNvSpPr>
          <p:nvPr>
            <p:ph type="body" idx="1"/>
          </p:nvPr>
        </p:nvSpPr>
        <p:spPr>
          <a:xfrm>
            <a:off x="466725" y="1758950"/>
            <a:ext cx="7310438" cy="4000500"/>
          </a:xfrm>
          <a:blipFill dpi="0" rotWithShape="1">
            <a:blip r:embed="rId2" cstate="print"/>
            <a:srcRect/>
            <a:tile tx="0" ty="0" sx="100000" sy="100000" flip="none" algn="tl"/>
          </a:blipFill>
        </p:spPr>
        <p:txBody>
          <a:bodyPr/>
          <a:lstStyle/>
          <a:p>
            <a:pPr algn="ctr">
              <a:buFont typeface="Wingdings" pitchFamily="2" charset="2"/>
              <a:buNone/>
            </a:pPr>
            <a:r>
              <a:rPr lang="en-US" sz="4400" smtClean="0"/>
              <a:t/>
            </a:r>
            <a:br>
              <a:rPr lang="en-US" sz="4400" smtClean="0"/>
            </a:br>
            <a:endParaRPr lang="en-US" sz="4400" smtClean="0"/>
          </a:p>
          <a:p>
            <a:pPr algn="ctr">
              <a:buFont typeface="Wingdings" pitchFamily="2" charset="2"/>
              <a:buNone/>
            </a:pPr>
            <a:r>
              <a:rPr lang="en-US" sz="4400" smtClean="0">
                <a:solidFill>
                  <a:srgbClr val="C00000"/>
                </a:solidFill>
              </a:rPr>
              <a:t>How to Safely Don, Use, and Remove PPE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71475" y="242888"/>
            <a:ext cx="7489825" cy="1143000"/>
          </a:xfrm>
          <a:solidFill>
            <a:srgbClr val="FFC000"/>
          </a:solidFill>
        </p:spPr>
        <p:txBody>
          <a:bodyPr/>
          <a:lstStyle/>
          <a:p>
            <a:pPr eaLnBrk="1" hangingPunct="1">
              <a:lnSpc>
                <a:spcPct val="95000"/>
              </a:lnSpc>
            </a:pPr>
            <a:r>
              <a:rPr lang="en-US" b="1" smtClean="0">
                <a:solidFill>
                  <a:srgbClr val="002060"/>
                </a:solidFill>
              </a:rPr>
              <a:t>Hand Hygiene</a:t>
            </a:r>
          </a:p>
        </p:txBody>
      </p:sp>
      <p:sp>
        <p:nvSpPr>
          <p:cNvPr id="587779" name="Rectangle 3"/>
          <p:cNvSpPr>
            <a:spLocks noChangeArrowheads="1"/>
          </p:cNvSpPr>
          <p:nvPr/>
        </p:nvSpPr>
        <p:spPr bwMode="auto">
          <a:xfrm>
            <a:off x="382588" y="1585913"/>
            <a:ext cx="7362825" cy="4835525"/>
          </a:xfrm>
          <a:prstGeom prst="rect">
            <a:avLst/>
          </a:prstGeom>
          <a:solidFill>
            <a:schemeClr val="accent5">
              <a:lumMod val="20000"/>
              <a:lumOff val="80000"/>
            </a:schemeClr>
          </a:solidFill>
          <a:ln w="9525">
            <a:noFill/>
            <a:miter lim="800000"/>
            <a:headEnd/>
            <a:tailEnd/>
          </a:ln>
        </p:spPr>
        <p:txBody>
          <a:bodyPr/>
          <a:lstStyle/>
          <a:p>
            <a:pPr marL="342900" indent="-342900" fontAlgn="auto">
              <a:spcBef>
                <a:spcPct val="30000"/>
              </a:spcBef>
              <a:spcAft>
                <a:spcPts val="0"/>
              </a:spcAft>
              <a:buClr>
                <a:srgbClr val="FFFF99"/>
              </a:buClr>
              <a:buSzPct val="65000"/>
              <a:buFont typeface="Wingdings" pitchFamily="2" charset="2"/>
              <a:buChar char="n"/>
              <a:defRPr/>
            </a:pPr>
            <a:r>
              <a:rPr lang="en-US" sz="2400" dirty="0">
                <a:latin typeface="+mn-lt"/>
                <a:cs typeface="+mn-cs"/>
              </a:rPr>
              <a:t>Social hand hygiene required for Standard Precautions and antiseptic hand hygiene for  Expanded Precautions</a:t>
            </a:r>
          </a:p>
          <a:p>
            <a:pPr marL="342900" indent="-342900" fontAlgn="auto">
              <a:spcBef>
                <a:spcPct val="30000"/>
              </a:spcBef>
              <a:spcAft>
                <a:spcPts val="0"/>
              </a:spcAft>
              <a:buClr>
                <a:srgbClr val="FFFF99"/>
              </a:buClr>
              <a:buSzPct val="65000"/>
              <a:buFont typeface="Wingdings" pitchFamily="2" charset="2"/>
              <a:buChar char="n"/>
              <a:defRPr/>
            </a:pPr>
            <a:r>
              <a:rPr lang="en-US" sz="2400" dirty="0">
                <a:latin typeface="+mn-lt"/>
                <a:cs typeface="+mn-cs"/>
              </a:rPr>
              <a:t>Perform…</a:t>
            </a:r>
          </a:p>
          <a:p>
            <a:pPr marL="800100" lvl="1" indent="-342900" fontAlgn="auto">
              <a:spcBef>
                <a:spcPct val="30000"/>
              </a:spcBef>
              <a:spcAft>
                <a:spcPts val="0"/>
              </a:spcAft>
              <a:buClr>
                <a:srgbClr val="FFFF99"/>
              </a:buClr>
              <a:buSzPct val="65000"/>
              <a:buFont typeface="Wingdings" pitchFamily="2" charset="2"/>
              <a:buChar char="n"/>
              <a:defRPr/>
            </a:pPr>
            <a:r>
              <a:rPr lang="en-US" sz="2400" dirty="0">
                <a:latin typeface="+mn-lt"/>
                <a:cs typeface="+mn-cs"/>
              </a:rPr>
              <a:t>Before donning gloves</a:t>
            </a:r>
          </a:p>
          <a:p>
            <a:pPr marL="801688" lvl="1" indent="-344488" fontAlgn="auto">
              <a:spcBef>
                <a:spcPct val="30000"/>
              </a:spcBef>
              <a:spcAft>
                <a:spcPts val="0"/>
              </a:spcAft>
              <a:buClr>
                <a:srgbClr val="FFFF99"/>
              </a:buClr>
              <a:buSzPct val="65000"/>
              <a:buFont typeface="Wingdings" pitchFamily="2" charset="2"/>
              <a:buChar char="n"/>
              <a:defRPr/>
            </a:pPr>
            <a:r>
              <a:rPr lang="en-US" sz="2400" dirty="0">
                <a:latin typeface="+mn-lt"/>
                <a:cs typeface="+mn-cs"/>
              </a:rPr>
              <a:t>Immediately after removing gloves</a:t>
            </a:r>
          </a:p>
          <a:p>
            <a:pPr marL="801688" lvl="1" indent="-344488" fontAlgn="auto">
              <a:spcBef>
                <a:spcPct val="30000"/>
              </a:spcBef>
              <a:spcAft>
                <a:spcPts val="0"/>
              </a:spcAft>
              <a:buClr>
                <a:srgbClr val="FFFF99"/>
              </a:buClr>
              <a:buSzPct val="65000"/>
              <a:buFont typeface="Wingdings" pitchFamily="2" charset="2"/>
              <a:buChar char="n"/>
              <a:defRPr/>
            </a:pPr>
            <a:r>
              <a:rPr lang="en-US" sz="2400" dirty="0">
                <a:latin typeface="+mn-lt"/>
                <a:cs typeface="+mn-cs"/>
              </a:rPr>
              <a:t>Between patient contacts</a:t>
            </a:r>
          </a:p>
          <a:p>
            <a:pPr marL="342900" indent="-342900" fontAlgn="auto">
              <a:spcBef>
                <a:spcPct val="30000"/>
              </a:spcBef>
              <a:spcAft>
                <a:spcPts val="0"/>
              </a:spcAft>
              <a:buClr>
                <a:srgbClr val="FFFF99"/>
              </a:buClr>
              <a:buSzPct val="65000"/>
              <a:buFont typeface="Wingdings" pitchFamily="2" charset="2"/>
              <a:buChar char="n"/>
              <a:defRPr/>
            </a:pPr>
            <a:r>
              <a:rPr lang="en-US" sz="2400" dirty="0">
                <a:latin typeface="+mn-lt"/>
                <a:cs typeface="+mn-cs"/>
              </a:rPr>
              <a:t>Decontaminate hands </a:t>
            </a:r>
            <a:r>
              <a:rPr lang="en-US" sz="2000" dirty="0">
                <a:latin typeface="+mn-lt"/>
                <a:cs typeface="+mn-cs"/>
              </a:rPr>
              <a:t>thoroughly using </a:t>
            </a:r>
            <a:r>
              <a:rPr lang="en-US" sz="2000" dirty="0"/>
              <a:t>alcohol-based hand rub on physically clean hands or </a:t>
            </a:r>
            <a:r>
              <a:rPr lang="en-US" sz="2000" dirty="0">
                <a:latin typeface="+mn-lt"/>
                <a:cs typeface="+mn-cs"/>
              </a:rPr>
              <a:t>with soap and water</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79388" y="346075"/>
            <a:ext cx="7556500" cy="884238"/>
          </a:xfrm>
          <a:solidFill>
            <a:srgbClr val="FFB500"/>
          </a:solidFill>
        </p:spPr>
        <p:txBody>
          <a:bodyPr/>
          <a:lstStyle/>
          <a:p>
            <a:pPr algn="ctr">
              <a:lnSpc>
                <a:spcPct val="95000"/>
              </a:lnSpc>
            </a:pPr>
            <a:r>
              <a:rPr lang="en-US" smtClean="0">
                <a:solidFill>
                  <a:srgbClr val="002060"/>
                </a:solidFill>
              </a:rPr>
              <a:t>Key Points About PPE</a:t>
            </a:r>
          </a:p>
        </p:txBody>
      </p:sp>
      <p:sp>
        <p:nvSpPr>
          <p:cNvPr id="530435" name="Rectangle 3"/>
          <p:cNvSpPr>
            <a:spLocks noChangeArrowheads="1"/>
          </p:cNvSpPr>
          <p:nvPr/>
        </p:nvSpPr>
        <p:spPr bwMode="auto">
          <a:xfrm>
            <a:off x="260350" y="1417638"/>
            <a:ext cx="7432675" cy="5108575"/>
          </a:xfrm>
          <a:prstGeom prst="rect">
            <a:avLst/>
          </a:prstGeom>
          <a:solidFill>
            <a:schemeClr val="accent5">
              <a:lumMod val="20000"/>
              <a:lumOff val="80000"/>
            </a:schemeClr>
          </a:solidFill>
          <a:ln w="9525">
            <a:noFill/>
            <a:miter lim="800000"/>
            <a:headEnd/>
            <a:tailEnd/>
          </a:ln>
        </p:spPr>
        <p:txBody>
          <a:bodyPr/>
          <a:lstStyle/>
          <a:p>
            <a:pPr marL="342900" indent="-342900">
              <a:spcBef>
                <a:spcPct val="30000"/>
              </a:spcBef>
              <a:buClr>
                <a:srgbClr val="FFFF99"/>
              </a:buClr>
              <a:buSzPct val="65000"/>
              <a:buFont typeface="Wingdings" pitchFamily="2" charset="2"/>
              <a:buChar char="n"/>
              <a:defRPr/>
            </a:pPr>
            <a:r>
              <a:rPr lang="en-US" sz="2800" dirty="0">
                <a:solidFill>
                  <a:srgbClr val="C00000"/>
                </a:solidFill>
                <a:latin typeface="+mj-lt"/>
              </a:rPr>
              <a:t>Don PPE </a:t>
            </a:r>
            <a:r>
              <a:rPr lang="en-US" sz="2800" dirty="0">
                <a:latin typeface="+mj-lt"/>
              </a:rPr>
              <a:t>before contact with the patient, generally before entering the room</a:t>
            </a:r>
          </a:p>
          <a:p>
            <a:pPr marL="342900" indent="-342900">
              <a:spcBef>
                <a:spcPct val="30000"/>
              </a:spcBef>
              <a:buClr>
                <a:srgbClr val="FFFF99"/>
              </a:buClr>
              <a:buSzPct val="65000"/>
              <a:buFont typeface="Wingdings" pitchFamily="2" charset="2"/>
              <a:buChar char="n"/>
              <a:defRPr/>
            </a:pPr>
            <a:r>
              <a:rPr lang="en-US" sz="2800" dirty="0">
                <a:solidFill>
                  <a:srgbClr val="C00000"/>
                </a:solidFill>
                <a:latin typeface="+mj-lt"/>
              </a:rPr>
              <a:t>Use carefully </a:t>
            </a:r>
            <a:r>
              <a:rPr lang="en-US" sz="2800" dirty="0">
                <a:latin typeface="+mj-lt"/>
              </a:rPr>
              <a:t>– don’t spread contamination</a:t>
            </a:r>
          </a:p>
          <a:p>
            <a:pPr marL="342900" indent="-342900">
              <a:spcBef>
                <a:spcPct val="30000"/>
              </a:spcBef>
              <a:buClr>
                <a:srgbClr val="FFFF99"/>
              </a:buClr>
              <a:buSzPct val="65000"/>
              <a:buFont typeface="Wingdings" pitchFamily="2" charset="2"/>
              <a:buChar char="n"/>
              <a:defRPr/>
            </a:pPr>
            <a:r>
              <a:rPr lang="en-US" sz="2800" dirty="0">
                <a:solidFill>
                  <a:srgbClr val="C00000"/>
                </a:solidFill>
                <a:latin typeface="+mj-lt"/>
              </a:rPr>
              <a:t>Remove and discard </a:t>
            </a:r>
            <a:r>
              <a:rPr lang="en-US" sz="2800" dirty="0">
                <a:latin typeface="+mj-lt"/>
              </a:rPr>
              <a:t>carefully, either at the doorway or immediately outside patient room; always remove respirator outside room</a:t>
            </a:r>
          </a:p>
          <a:p>
            <a:pPr marL="342900" indent="-342900">
              <a:spcBef>
                <a:spcPct val="30000"/>
              </a:spcBef>
              <a:buClr>
                <a:srgbClr val="FFFF99"/>
              </a:buClr>
              <a:buSzPct val="65000"/>
              <a:buFont typeface="Wingdings" pitchFamily="2" charset="2"/>
              <a:buChar char="n"/>
              <a:defRPr/>
            </a:pPr>
            <a:r>
              <a:rPr lang="en-US" sz="2800" dirty="0">
                <a:solidFill>
                  <a:srgbClr val="C00000"/>
                </a:solidFill>
                <a:latin typeface="+mj-lt"/>
              </a:rPr>
              <a:t>Immediately</a:t>
            </a:r>
            <a:r>
              <a:rPr lang="en-US" sz="2800" dirty="0">
                <a:latin typeface="+mj-lt"/>
              </a:rPr>
              <a:t> perform hand hygiene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0663" y="400050"/>
            <a:ext cx="7462837" cy="1027113"/>
          </a:xfrm>
          <a:solidFill>
            <a:srgbClr val="FFC000"/>
          </a:solidFill>
        </p:spPr>
        <p:txBody>
          <a:bodyPr/>
          <a:lstStyle/>
          <a:p>
            <a:pPr>
              <a:lnSpc>
                <a:spcPct val="95000"/>
              </a:lnSpc>
            </a:pPr>
            <a:r>
              <a:rPr lang="en-US" sz="3600" smtClean="0">
                <a:solidFill>
                  <a:srgbClr val="002060"/>
                </a:solidFill>
              </a:rPr>
              <a:t>Sequence* for Donning PPE</a:t>
            </a:r>
          </a:p>
        </p:txBody>
      </p:sp>
      <p:sp>
        <p:nvSpPr>
          <p:cNvPr id="532483" name="Rectangle 3"/>
          <p:cNvSpPr>
            <a:spLocks noChangeArrowheads="1"/>
          </p:cNvSpPr>
          <p:nvPr/>
        </p:nvSpPr>
        <p:spPr bwMode="auto">
          <a:xfrm>
            <a:off x="179388" y="1563688"/>
            <a:ext cx="7545387" cy="3429000"/>
          </a:xfrm>
          <a:prstGeom prst="rect">
            <a:avLst/>
          </a:prstGeom>
          <a:solidFill>
            <a:schemeClr val="accent5">
              <a:lumMod val="40000"/>
              <a:lumOff val="60000"/>
            </a:schemeClr>
          </a:solidFill>
          <a:ln w="9525">
            <a:noFill/>
            <a:miter lim="800000"/>
            <a:headEnd/>
            <a:tailEnd/>
          </a:ln>
        </p:spPr>
        <p:txBody>
          <a:bodyPr/>
          <a:lstStyle/>
          <a:p>
            <a:pPr marL="342900" indent="-342900">
              <a:spcBef>
                <a:spcPct val="30000"/>
              </a:spcBef>
              <a:buClr>
                <a:srgbClr val="FFFF99"/>
              </a:buClr>
              <a:buSzPct val="65000"/>
              <a:buFont typeface="Wingdings" pitchFamily="2" charset="2"/>
              <a:buChar char="n"/>
              <a:defRPr/>
            </a:pPr>
            <a:endParaRPr lang="en-US" sz="3200" dirty="0">
              <a:effectLst>
                <a:outerShdw blurRad="38100" dist="38100" dir="2700000" algn="tl">
                  <a:srgbClr val="000000"/>
                </a:outerShdw>
              </a:effectLst>
            </a:endParaRPr>
          </a:p>
          <a:p>
            <a:pPr marL="342900" indent="-342900">
              <a:spcBef>
                <a:spcPct val="30000"/>
              </a:spcBef>
              <a:buClr>
                <a:srgbClr val="FFFF99"/>
              </a:buClr>
              <a:buSzPct val="65000"/>
              <a:buFont typeface="Wingdings" pitchFamily="2" charset="2"/>
              <a:buChar char="n"/>
              <a:defRPr/>
            </a:pPr>
            <a:r>
              <a:rPr lang="en-US" sz="3200" dirty="0"/>
              <a:t>Gown / Apron first</a:t>
            </a:r>
          </a:p>
          <a:p>
            <a:pPr marL="342900" indent="-342900">
              <a:spcBef>
                <a:spcPct val="30000"/>
              </a:spcBef>
              <a:buClr>
                <a:srgbClr val="FFFF99"/>
              </a:buClr>
              <a:buSzPct val="65000"/>
              <a:buFont typeface="Wingdings" pitchFamily="2" charset="2"/>
              <a:buChar char="n"/>
              <a:defRPr/>
            </a:pPr>
            <a:r>
              <a:rPr lang="en-US" sz="3200" dirty="0"/>
              <a:t>Mask or respirator</a:t>
            </a:r>
          </a:p>
          <a:p>
            <a:pPr marL="342900" indent="-342900">
              <a:spcBef>
                <a:spcPct val="30000"/>
              </a:spcBef>
              <a:buClr>
                <a:srgbClr val="FFFF99"/>
              </a:buClr>
              <a:buSzPct val="65000"/>
              <a:buFont typeface="Wingdings" pitchFamily="2" charset="2"/>
              <a:buChar char="n"/>
              <a:defRPr/>
            </a:pPr>
            <a:r>
              <a:rPr lang="en-US" sz="3200" dirty="0"/>
              <a:t>Goggles or face shield</a:t>
            </a:r>
          </a:p>
          <a:p>
            <a:pPr marL="342900" indent="-342900">
              <a:spcBef>
                <a:spcPct val="30000"/>
              </a:spcBef>
              <a:buClr>
                <a:srgbClr val="FFFF99"/>
              </a:buClr>
              <a:buSzPct val="65000"/>
              <a:buFont typeface="Wingdings" pitchFamily="2" charset="2"/>
              <a:buChar char="n"/>
              <a:defRPr/>
            </a:pPr>
            <a:r>
              <a:rPr lang="en-US" sz="3200" dirty="0"/>
              <a:t>Gloves</a:t>
            </a:r>
          </a:p>
        </p:txBody>
      </p:sp>
      <p:sp>
        <p:nvSpPr>
          <p:cNvPr id="532484" name="Text Box 4"/>
          <p:cNvSpPr txBox="1">
            <a:spLocks noChangeArrowheads="1"/>
          </p:cNvSpPr>
          <p:nvPr/>
        </p:nvSpPr>
        <p:spPr bwMode="auto">
          <a:xfrm>
            <a:off x="561975" y="5245100"/>
            <a:ext cx="6953250" cy="322263"/>
          </a:xfrm>
          <a:prstGeom prst="rect">
            <a:avLst/>
          </a:prstGeom>
          <a:solidFill>
            <a:schemeClr val="accent5">
              <a:lumMod val="40000"/>
              <a:lumOff val="60000"/>
            </a:schemeClr>
          </a:solidFill>
          <a:ln w="9525">
            <a:noFill/>
            <a:miter lim="800000"/>
            <a:headEnd/>
            <a:tailEnd/>
          </a:ln>
          <a:effectLst/>
        </p:spPr>
        <p:txBody>
          <a:bodyPr>
            <a:spAutoFit/>
          </a:bodyPr>
          <a:lstStyle/>
          <a:p>
            <a:pPr algn="ctr">
              <a:lnSpc>
                <a:spcPct val="75000"/>
              </a:lnSpc>
              <a:defRPr/>
            </a:pPr>
            <a:r>
              <a:rPr lang="en-US" sz="2000" b="1" dirty="0">
                <a:solidFill>
                  <a:srgbClr val="002060"/>
                </a:solidFill>
              </a:rPr>
              <a:t>*</a:t>
            </a:r>
            <a:r>
              <a:rPr lang="en-US" sz="2000" b="1" dirty="0"/>
              <a:t>Combination of PPE will affect sequence – be practical</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406400"/>
            <a:ext cx="7451725" cy="822325"/>
          </a:xfrm>
          <a:solidFill>
            <a:srgbClr val="FFC000"/>
          </a:solidFill>
        </p:spPr>
        <p:txBody>
          <a:bodyPr/>
          <a:lstStyle/>
          <a:p>
            <a:pPr algn="ctr">
              <a:lnSpc>
                <a:spcPct val="95000"/>
              </a:lnSpc>
            </a:pPr>
            <a:r>
              <a:rPr lang="en-US" smtClean="0">
                <a:solidFill>
                  <a:srgbClr val="002060"/>
                </a:solidFill>
              </a:rPr>
              <a:t>How to Don a Gown</a:t>
            </a:r>
          </a:p>
        </p:txBody>
      </p:sp>
      <p:sp>
        <p:nvSpPr>
          <p:cNvPr id="34819" name="Rectangle 3"/>
          <p:cNvSpPr>
            <a:spLocks noChangeArrowheads="1"/>
          </p:cNvSpPr>
          <p:nvPr/>
        </p:nvSpPr>
        <p:spPr bwMode="auto">
          <a:xfrm>
            <a:off x="247650" y="1481138"/>
            <a:ext cx="7519988" cy="4887912"/>
          </a:xfrm>
          <a:prstGeom prst="rect">
            <a:avLst/>
          </a:prstGeom>
          <a:blipFill dpi="0" rotWithShape="1">
            <a:blip r:embed="rId3" cstate="print"/>
            <a:srcRect/>
            <a:tile tx="0" ty="0" sx="100000" sy="100000" flip="none" algn="tl"/>
          </a:blipFill>
          <a:ln w="9525">
            <a:noFill/>
            <a:miter lim="800000"/>
            <a:headEnd/>
            <a:tailEnd/>
          </a:ln>
        </p:spPr>
        <p:txBody>
          <a:bodyPr/>
          <a:lstStyle/>
          <a:p>
            <a:pPr marL="342900" indent="-342900">
              <a:spcBef>
                <a:spcPct val="30000"/>
              </a:spcBef>
              <a:buClr>
                <a:srgbClr val="FFFF99"/>
              </a:buClr>
              <a:buSzPct val="65000"/>
              <a:buFont typeface="Wingdings" pitchFamily="2" charset="2"/>
              <a:buChar char="n"/>
            </a:pPr>
            <a:r>
              <a:rPr lang="en-US" sz="2400"/>
              <a:t>Select appropriate type and size</a:t>
            </a:r>
          </a:p>
          <a:p>
            <a:pPr marL="342900" indent="-342900">
              <a:spcBef>
                <a:spcPct val="30000"/>
              </a:spcBef>
              <a:buClr>
                <a:srgbClr val="FFFF99"/>
              </a:buClr>
              <a:buSzPct val="65000"/>
            </a:pPr>
            <a:endParaRPr lang="en-US" sz="2400"/>
          </a:p>
          <a:p>
            <a:pPr marL="342900" indent="-342900">
              <a:spcBef>
                <a:spcPct val="30000"/>
              </a:spcBef>
              <a:buClr>
                <a:srgbClr val="FFFF99"/>
              </a:buClr>
              <a:buSzPct val="65000"/>
              <a:buFont typeface="Wingdings" pitchFamily="2" charset="2"/>
              <a:buChar char="n"/>
            </a:pPr>
            <a:r>
              <a:rPr lang="en-US" sz="2400"/>
              <a:t>Opening is in the back</a:t>
            </a:r>
          </a:p>
          <a:p>
            <a:pPr marL="342900" indent="-342900">
              <a:spcBef>
                <a:spcPct val="30000"/>
              </a:spcBef>
              <a:buClr>
                <a:srgbClr val="FFFF99"/>
              </a:buClr>
              <a:buSzPct val="65000"/>
            </a:pPr>
            <a:endParaRPr lang="en-US" sz="2400"/>
          </a:p>
          <a:p>
            <a:pPr marL="342900" indent="-342900">
              <a:spcBef>
                <a:spcPct val="30000"/>
              </a:spcBef>
              <a:buClr>
                <a:srgbClr val="FFFF99"/>
              </a:buClr>
              <a:buSzPct val="65000"/>
              <a:buFont typeface="Wingdings" pitchFamily="2" charset="2"/>
              <a:buChar char="n"/>
            </a:pPr>
            <a:r>
              <a:rPr lang="en-US" sz="2400"/>
              <a:t>Secure at neck and waist</a:t>
            </a:r>
          </a:p>
          <a:p>
            <a:pPr marL="342900" indent="-342900">
              <a:spcBef>
                <a:spcPct val="30000"/>
              </a:spcBef>
              <a:buClr>
                <a:srgbClr val="FFFF99"/>
              </a:buClr>
              <a:buSzPct val="65000"/>
            </a:pPr>
            <a:endParaRPr lang="en-US" sz="2400"/>
          </a:p>
          <a:p>
            <a:pPr marL="342900" indent="-342900">
              <a:spcBef>
                <a:spcPct val="30000"/>
              </a:spcBef>
              <a:buClr>
                <a:srgbClr val="FFFF99"/>
              </a:buClr>
              <a:buSzPct val="65000"/>
              <a:buFont typeface="Wingdings" pitchFamily="2" charset="2"/>
              <a:buChar char="n"/>
            </a:pPr>
            <a:r>
              <a:rPr lang="en-US" sz="2400"/>
              <a:t>If gown is too small, use two gowns</a:t>
            </a:r>
          </a:p>
          <a:p>
            <a:pPr marL="801688" lvl="1" indent="-344488">
              <a:spcBef>
                <a:spcPct val="30000"/>
              </a:spcBef>
              <a:buClr>
                <a:srgbClr val="FFFF99"/>
              </a:buClr>
              <a:buSzPct val="65000"/>
              <a:buFont typeface="Wingdings" pitchFamily="2" charset="2"/>
              <a:buChar char="n"/>
            </a:pPr>
            <a:r>
              <a:rPr lang="en-US" sz="2400"/>
              <a:t>Gown #1 ties in front</a:t>
            </a:r>
          </a:p>
          <a:p>
            <a:pPr marL="801688" lvl="1" indent="-344488">
              <a:spcBef>
                <a:spcPct val="30000"/>
              </a:spcBef>
              <a:buClr>
                <a:srgbClr val="FFFF99"/>
              </a:buClr>
              <a:buSzPct val="65000"/>
              <a:buFont typeface="Wingdings" pitchFamily="2" charset="2"/>
              <a:buChar char="n"/>
            </a:pPr>
            <a:r>
              <a:rPr lang="en-US" sz="2400"/>
              <a:t>Gown #2 ties in back</a:t>
            </a:r>
          </a:p>
        </p:txBody>
      </p:sp>
      <p:pic>
        <p:nvPicPr>
          <p:cNvPr id="34820" name="Picture 5" descr="1A_color"/>
          <p:cNvPicPr>
            <a:picLocks noChangeAspect="1" noChangeArrowheads="1"/>
          </p:cNvPicPr>
          <p:nvPr/>
        </p:nvPicPr>
        <p:blipFill>
          <a:blip r:embed="rId4" cstate="print"/>
          <a:srcRect/>
          <a:stretch>
            <a:fillRect/>
          </a:stretch>
        </p:blipFill>
        <p:spPr bwMode="auto">
          <a:xfrm>
            <a:off x="5738813" y="1487488"/>
            <a:ext cx="1724025" cy="2424112"/>
          </a:xfrm>
          <a:prstGeom prst="rect">
            <a:avLst/>
          </a:prstGeom>
          <a:noFill/>
          <a:ln w="9525">
            <a:noFill/>
            <a:miter lim="800000"/>
            <a:headEnd/>
            <a:tailEnd/>
          </a:ln>
        </p:spPr>
      </p:pic>
      <p:pic>
        <p:nvPicPr>
          <p:cNvPr id="34821" name="Picture 6" descr="1B_color"/>
          <p:cNvPicPr>
            <a:picLocks noChangeAspect="1" noChangeArrowheads="1"/>
          </p:cNvPicPr>
          <p:nvPr/>
        </p:nvPicPr>
        <p:blipFill>
          <a:blip r:embed="rId5" cstate="print"/>
          <a:srcRect/>
          <a:stretch>
            <a:fillRect/>
          </a:stretch>
        </p:blipFill>
        <p:spPr bwMode="auto">
          <a:xfrm>
            <a:off x="5749925" y="4019550"/>
            <a:ext cx="1724025" cy="2349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00025" y="387350"/>
            <a:ext cx="7567613" cy="947738"/>
          </a:xfrm>
          <a:solidFill>
            <a:srgbClr val="FFC000"/>
          </a:solidFill>
        </p:spPr>
        <p:txBody>
          <a:bodyPr/>
          <a:lstStyle/>
          <a:p>
            <a:pPr algn="ctr">
              <a:lnSpc>
                <a:spcPct val="95000"/>
              </a:lnSpc>
            </a:pPr>
            <a:r>
              <a:rPr lang="en-US" smtClean="0">
                <a:solidFill>
                  <a:srgbClr val="002060"/>
                </a:solidFill>
              </a:rPr>
              <a:t>Face Protection</a:t>
            </a:r>
          </a:p>
        </p:txBody>
      </p:sp>
      <p:sp>
        <p:nvSpPr>
          <p:cNvPr id="521219" name="Rectangle 3"/>
          <p:cNvSpPr>
            <a:spLocks noChangeArrowheads="1"/>
          </p:cNvSpPr>
          <p:nvPr/>
        </p:nvSpPr>
        <p:spPr bwMode="auto">
          <a:xfrm>
            <a:off x="265113" y="1450975"/>
            <a:ext cx="7575550" cy="4686300"/>
          </a:xfrm>
          <a:prstGeom prst="rect">
            <a:avLst/>
          </a:prstGeom>
          <a:solidFill>
            <a:schemeClr val="bg2"/>
          </a:solidFill>
          <a:ln w="9525">
            <a:noFill/>
            <a:miter lim="800000"/>
            <a:headEnd/>
            <a:tailEnd/>
          </a:ln>
        </p:spPr>
        <p:txBody>
          <a:bodyPr/>
          <a:lstStyle/>
          <a:p>
            <a:pPr marL="342900" indent="-342900">
              <a:spcBef>
                <a:spcPct val="20000"/>
              </a:spcBef>
              <a:buClr>
                <a:srgbClr val="FFFF99"/>
              </a:buClr>
              <a:buSzPct val="65000"/>
              <a:buFont typeface="Wingdings" pitchFamily="2" charset="2"/>
              <a:buChar char="n"/>
              <a:defRPr/>
            </a:pPr>
            <a:r>
              <a:rPr lang="en-US" sz="2800" b="1" dirty="0">
                <a:solidFill>
                  <a:srgbClr val="7030A0"/>
                </a:solidFill>
                <a:latin typeface="+mn-lt"/>
              </a:rPr>
              <a:t>Masks</a:t>
            </a:r>
            <a:r>
              <a:rPr lang="en-US" sz="2800" dirty="0">
                <a:latin typeface="+mn-lt"/>
              </a:rPr>
              <a:t> – protect nose and mouth</a:t>
            </a:r>
          </a:p>
          <a:p>
            <a:pPr marL="801688" lvl="1" indent="-344488">
              <a:spcBef>
                <a:spcPct val="20000"/>
              </a:spcBef>
              <a:buClr>
                <a:srgbClr val="FFFF99"/>
              </a:buClr>
              <a:buSzPct val="65000"/>
              <a:buFont typeface="Wingdings" pitchFamily="2" charset="2"/>
              <a:buChar char="n"/>
              <a:defRPr/>
            </a:pPr>
            <a:r>
              <a:rPr lang="en-US" sz="2800" dirty="0">
                <a:latin typeface="+mn-lt"/>
              </a:rPr>
              <a:t>Should fully cover nose and mouth and prevent fluid penetration</a:t>
            </a:r>
          </a:p>
          <a:p>
            <a:pPr marL="342900" indent="-342900">
              <a:spcBef>
                <a:spcPct val="20000"/>
              </a:spcBef>
              <a:buClr>
                <a:srgbClr val="FFFF99"/>
              </a:buClr>
              <a:buSzPct val="65000"/>
              <a:buFont typeface="Wingdings" pitchFamily="2" charset="2"/>
              <a:buChar char="n"/>
              <a:defRPr/>
            </a:pPr>
            <a:r>
              <a:rPr lang="en-US" sz="2800" b="1" dirty="0">
                <a:solidFill>
                  <a:srgbClr val="7030A0"/>
                </a:solidFill>
                <a:latin typeface="+mn-lt"/>
              </a:rPr>
              <a:t>Goggles</a:t>
            </a:r>
            <a:r>
              <a:rPr lang="en-US" sz="2800" dirty="0">
                <a:solidFill>
                  <a:srgbClr val="FF0000"/>
                </a:solidFill>
                <a:latin typeface="+mn-lt"/>
              </a:rPr>
              <a:t> </a:t>
            </a:r>
            <a:r>
              <a:rPr lang="en-US" sz="2800" dirty="0">
                <a:latin typeface="+mn-lt"/>
              </a:rPr>
              <a:t>– protect eyes</a:t>
            </a:r>
          </a:p>
          <a:p>
            <a:pPr marL="801688" lvl="1" indent="-344488">
              <a:spcBef>
                <a:spcPct val="20000"/>
              </a:spcBef>
              <a:buClr>
                <a:srgbClr val="FFFF99"/>
              </a:buClr>
              <a:buSzPct val="65000"/>
              <a:buFont typeface="Wingdings" pitchFamily="2" charset="2"/>
              <a:buChar char="n"/>
              <a:defRPr/>
            </a:pPr>
            <a:r>
              <a:rPr lang="en-US" sz="2800" dirty="0">
                <a:latin typeface="+mn-lt"/>
              </a:rPr>
              <a:t>Should fit snuggly over and around eyes</a:t>
            </a:r>
          </a:p>
          <a:p>
            <a:pPr marL="801688" lvl="1" indent="-344488">
              <a:spcBef>
                <a:spcPct val="20000"/>
              </a:spcBef>
              <a:buClr>
                <a:srgbClr val="FFFF99"/>
              </a:buClr>
              <a:buSzPct val="65000"/>
              <a:buFont typeface="Wingdings" pitchFamily="2" charset="2"/>
              <a:buChar char="n"/>
              <a:defRPr/>
            </a:pPr>
            <a:r>
              <a:rPr lang="en-US" sz="2800" dirty="0">
                <a:latin typeface="+mn-lt"/>
              </a:rPr>
              <a:t>Personal glasses are not a substitute for goggles</a:t>
            </a:r>
          </a:p>
          <a:p>
            <a:pPr marL="801688" lvl="1" indent="-344488">
              <a:spcBef>
                <a:spcPct val="20000"/>
              </a:spcBef>
              <a:buClr>
                <a:srgbClr val="FFFF99"/>
              </a:buClr>
              <a:buSzPct val="65000"/>
              <a:buFont typeface="Wingdings" pitchFamily="2" charset="2"/>
              <a:buChar char="n"/>
              <a:defRPr/>
            </a:pPr>
            <a:r>
              <a:rPr lang="en-US" sz="2800" dirty="0" err="1">
                <a:latin typeface="+mn-lt"/>
              </a:rPr>
              <a:t>Antifog</a:t>
            </a:r>
            <a:r>
              <a:rPr lang="en-US" sz="2800" dirty="0">
                <a:latin typeface="+mn-lt"/>
              </a:rPr>
              <a:t> feature improves clarity</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50838" y="406400"/>
            <a:ext cx="7353300" cy="1143000"/>
          </a:xfrm>
          <a:solidFill>
            <a:srgbClr val="FFC000"/>
          </a:solidFill>
        </p:spPr>
        <p:txBody>
          <a:bodyPr/>
          <a:lstStyle/>
          <a:p>
            <a:pPr algn="ctr"/>
            <a:r>
              <a:rPr lang="en-US" smtClean="0">
                <a:solidFill>
                  <a:srgbClr val="002060"/>
                </a:solidFill>
              </a:rPr>
              <a:t>Face Protection</a:t>
            </a:r>
          </a:p>
        </p:txBody>
      </p:sp>
      <p:sp>
        <p:nvSpPr>
          <p:cNvPr id="36867" name="Rectangle 3"/>
          <p:cNvSpPr>
            <a:spLocks noGrp="1" noChangeArrowheads="1"/>
          </p:cNvSpPr>
          <p:nvPr>
            <p:ph type="body" idx="1"/>
          </p:nvPr>
        </p:nvSpPr>
        <p:spPr>
          <a:xfrm>
            <a:off x="330200" y="1831975"/>
            <a:ext cx="7489825" cy="4275138"/>
          </a:xfrm>
          <a:solidFill>
            <a:schemeClr val="bg2"/>
          </a:solidFill>
        </p:spPr>
        <p:txBody>
          <a:bodyPr/>
          <a:lstStyle/>
          <a:p>
            <a:pPr>
              <a:buClr>
                <a:srgbClr val="FFFF99"/>
              </a:buClr>
            </a:pPr>
            <a:endParaRPr lang="en-US" smtClean="0"/>
          </a:p>
          <a:p>
            <a:pPr>
              <a:buClr>
                <a:srgbClr val="FFFF99"/>
              </a:buClr>
            </a:pPr>
            <a:endParaRPr lang="en-US" smtClean="0"/>
          </a:p>
          <a:p>
            <a:pPr>
              <a:buClr>
                <a:srgbClr val="FFFF99"/>
              </a:buClr>
              <a:buFont typeface="Arial" charset="0"/>
              <a:buNone/>
            </a:pPr>
            <a:endParaRPr lang="en-US" smtClean="0"/>
          </a:p>
          <a:p>
            <a:pPr>
              <a:buClr>
                <a:srgbClr val="FFFF99"/>
              </a:buClr>
            </a:pPr>
            <a:r>
              <a:rPr lang="en-US" sz="2800" b="1" smtClean="0">
                <a:solidFill>
                  <a:srgbClr val="7030A0"/>
                </a:solidFill>
              </a:rPr>
              <a:t>Face shields </a:t>
            </a:r>
            <a:r>
              <a:rPr lang="en-US" sz="2800" smtClean="0"/>
              <a:t>– protect face, nose, mouth, and eyes</a:t>
            </a:r>
          </a:p>
          <a:p>
            <a:pPr>
              <a:buClr>
                <a:srgbClr val="FFFF99"/>
              </a:buClr>
              <a:buFont typeface="Arial" charset="0"/>
              <a:buNone/>
            </a:pPr>
            <a:endParaRPr lang="en-US" sz="2800" smtClean="0"/>
          </a:p>
          <a:p>
            <a:pPr lvl="1">
              <a:buClr>
                <a:srgbClr val="FFFF99"/>
              </a:buClr>
            </a:pPr>
            <a:r>
              <a:rPr lang="en-US" sz="2400" smtClean="0"/>
              <a:t>Should cover forehead, extend below chin and wrap around side of face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31775" y="311150"/>
            <a:ext cx="7556500" cy="908050"/>
          </a:xfrm>
          <a:solidFill>
            <a:srgbClr val="FFC000"/>
          </a:solidFill>
        </p:spPr>
        <p:txBody>
          <a:bodyPr/>
          <a:lstStyle/>
          <a:p>
            <a:pPr algn="ctr">
              <a:lnSpc>
                <a:spcPct val="95000"/>
              </a:lnSpc>
            </a:pPr>
            <a:r>
              <a:rPr lang="en-US" smtClean="0">
                <a:solidFill>
                  <a:srgbClr val="002060"/>
                </a:solidFill>
              </a:rPr>
              <a:t>How to Don a Mask</a:t>
            </a:r>
          </a:p>
        </p:txBody>
      </p:sp>
      <p:sp>
        <p:nvSpPr>
          <p:cNvPr id="37891" name="Rectangle 3"/>
          <p:cNvSpPr>
            <a:spLocks noChangeArrowheads="1"/>
          </p:cNvSpPr>
          <p:nvPr/>
        </p:nvSpPr>
        <p:spPr bwMode="auto">
          <a:xfrm>
            <a:off x="293688" y="1697038"/>
            <a:ext cx="7461250" cy="4829175"/>
          </a:xfrm>
          <a:prstGeom prst="rect">
            <a:avLst/>
          </a:prstGeom>
          <a:solidFill>
            <a:schemeClr val="bg2"/>
          </a:solidFill>
          <a:ln w="9525">
            <a:noFill/>
            <a:miter lim="800000"/>
            <a:headEnd/>
            <a:tailEnd/>
          </a:ln>
        </p:spPr>
        <p:txBody>
          <a:bodyPr/>
          <a:lstStyle/>
          <a:p>
            <a:pPr marL="342900" indent="-342900">
              <a:spcBef>
                <a:spcPct val="30000"/>
              </a:spcBef>
              <a:buClr>
                <a:srgbClr val="FFFF99"/>
              </a:buClr>
              <a:buSzPct val="65000"/>
              <a:buFont typeface="Wingdings" pitchFamily="2" charset="2"/>
              <a:buChar char="n"/>
            </a:pPr>
            <a:r>
              <a:rPr lang="en-US" sz="3200"/>
              <a:t>Place over nose, mouth and chin</a:t>
            </a:r>
          </a:p>
          <a:p>
            <a:pPr marL="342900" indent="-342900">
              <a:spcBef>
                <a:spcPct val="30000"/>
              </a:spcBef>
              <a:buClr>
                <a:srgbClr val="FFFF99"/>
              </a:buClr>
              <a:buSzPct val="65000"/>
              <a:buFont typeface="Wingdings" pitchFamily="2" charset="2"/>
              <a:buChar char="n"/>
            </a:pPr>
            <a:r>
              <a:rPr lang="en-US" sz="3200"/>
              <a:t>Fit flexible nose piece over nose bridge</a:t>
            </a:r>
          </a:p>
          <a:p>
            <a:pPr marL="342900" indent="-342900">
              <a:spcBef>
                <a:spcPct val="30000"/>
              </a:spcBef>
              <a:buClr>
                <a:srgbClr val="FFFF99"/>
              </a:buClr>
              <a:buSzPct val="65000"/>
              <a:buFont typeface="Wingdings" pitchFamily="2" charset="2"/>
              <a:buChar char="n"/>
            </a:pPr>
            <a:r>
              <a:rPr lang="en-US" sz="3200"/>
              <a:t>Secure on head with ties or elastic</a:t>
            </a:r>
          </a:p>
          <a:p>
            <a:pPr marL="342900" indent="-342900">
              <a:spcBef>
                <a:spcPct val="30000"/>
              </a:spcBef>
              <a:buClr>
                <a:srgbClr val="FFFF99"/>
              </a:buClr>
              <a:buSzPct val="65000"/>
              <a:buFont typeface="Wingdings" pitchFamily="2" charset="2"/>
              <a:buChar char="n"/>
            </a:pPr>
            <a:r>
              <a:rPr lang="en-US" sz="3200"/>
              <a:t>Adjust to fit</a:t>
            </a:r>
          </a:p>
        </p:txBody>
      </p:sp>
      <p:pic>
        <p:nvPicPr>
          <p:cNvPr id="37892" name="Picture 6" descr="2C"/>
          <p:cNvPicPr>
            <a:picLocks noChangeAspect="1" noChangeArrowheads="1"/>
          </p:cNvPicPr>
          <p:nvPr/>
        </p:nvPicPr>
        <p:blipFill>
          <a:blip r:embed="rId3" cstate="print"/>
          <a:srcRect/>
          <a:stretch>
            <a:fillRect/>
          </a:stretch>
        </p:blipFill>
        <p:spPr bwMode="auto">
          <a:xfrm>
            <a:off x="5592763" y="4048125"/>
            <a:ext cx="2009775" cy="259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628650" y="212725"/>
            <a:ext cx="6821488" cy="1057275"/>
          </a:xfrm>
        </p:spPr>
        <p:txBody>
          <a:bodyPr/>
          <a:lstStyle/>
          <a:p>
            <a:r>
              <a:rPr lang="en-IE" sz="3200" b="1" smtClean="0">
                <a:solidFill>
                  <a:srgbClr val="002060"/>
                </a:solidFill>
                <a:latin typeface="Constantia" pitchFamily="18" charset="0"/>
              </a:rPr>
              <a:t>Standard Precautions</a:t>
            </a:r>
            <a:endParaRPr lang="en-IE" smtClean="0"/>
          </a:p>
        </p:txBody>
      </p:sp>
      <p:sp>
        <p:nvSpPr>
          <p:cNvPr id="4" name="Title 1"/>
          <p:cNvSpPr>
            <a:spLocks noGrp="1"/>
          </p:cNvSpPr>
          <p:nvPr>
            <p:ph idx="1"/>
          </p:nvPr>
        </p:nvSpPr>
        <p:spPr>
          <a:xfrm>
            <a:off x="628650" y="1727200"/>
            <a:ext cx="5486400" cy="4200525"/>
          </a:xfrm>
          <a:solidFill>
            <a:srgbClr val="FFB500"/>
          </a:solidFill>
        </p:spPr>
        <p:txBody>
          <a:bodyPr rtlCol="0">
            <a:normAutofit fontScale="97500"/>
          </a:bodyPr>
          <a:lstStyle/>
          <a:p>
            <a:pPr algn="ctr">
              <a:buFont typeface="Arial" charset="0"/>
              <a:buNone/>
              <a:defRPr/>
            </a:pPr>
            <a:endParaRPr lang="en-IE" b="1" dirty="0" smtClean="0"/>
          </a:p>
          <a:p>
            <a:pPr algn="ctr">
              <a:buFont typeface="Arial" charset="0"/>
              <a:buNone/>
              <a:defRPr/>
            </a:pPr>
            <a:endParaRPr lang="en-IE" b="1" dirty="0" smtClean="0"/>
          </a:p>
          <a:p>
            <a:pPr algn="ctr">
              <a:buFont typeface="Arial" charset="0"/>
              <a:buNone/>
              <a:defRPr/>
            </a:pPr>
            <a:r>
              <a:rPr lang="en-IE" sz="2900" b="1" dirty="0" smtClean="0"/>
              <a:t>Let’s play dress up!</a:t>
            </a:r>
          </a:p>
          <a:p>
            <a:pPr algn="ctr">
              <a:buFont typeface="Arial" charset="0"/>
              <a:buNone/>
              <a:defRPr/>
            </a:pPr>
            <a:r>
              <a:rPr lang="en-IE" sz="1100" b="1" dirty="0" smtClean="0"/>
              <a:t> </a:t>
            </a:r>
          </a:p>
          <a:p>
            <a:pPr algn="ctr">
              <a:buFont typeface="Arial" charset="0"/>
              <a:buNone/>
              <a:defRPr/>
            </a:pPr>
            <a:r>
              <a:rPr lang="en-IE" sz="1800" i="1" dirty="0" smtClean="0"/>
              <a:t>Personal Protection Equipment and Standard Precautions. Donning and doffing </a:t>
            </a:r>
            <a:r>
              <a:rPr lang="en-IE" sz="1800" b="1" dirty="0" smtClean="0"/>
              <a:t>	</a:t>
            </a:r>
          </a:p>
        </p:txBody>
      </p:sp>
      <p:sp>
        <p:nvSpPr>
          <p:cNvPr id="5" name="Text Placeholder 2"/>
          <p:cNvSpPr txBox="1">
            <a:spLocks/>
          </p:cNvSpPr>
          <p:nvPr/>
        </p:nvSpPr>
        <p:spPr bwMode="auto">
          <a:xfrm>
            <a:off x="746125" y="4792663"/>
            <a:ext cx="5224463" cy="990600"/>
          </a:xfrm>
          <a:prstGeom prst="rect">
            <a:avLst/>
          </a:prstGeom>
          <a:noFill/>
          <a:ln w="9525">
            <a:noFill/>
            <a:miter lim="800000"/>
            <a:headEnd/>
            <a:tailEnd/>
          </a:ln>
        </p:spPr>
        <p:txBody>
          <a:bodyPr/>
          <a:lstStyle/>
          <a:p>
            <a:pPr marL="171450" indent="-171450" defTabSz="685800">
              <a:lnSpc>
                <a:spcPct val="90000"/>
              </a:lnSpc>
              <a:spcBef>
                <a:spcPts val="750"/>
              </a:spcBef>
              <a:buFont typeface="Arial" charset="0"/>
              <a:buChar char="•"/>
              <a:defRPr/>
            </a:pPr>
            <a:endParaRPr lang="en-IE" sz="2100" dirty="0">
              <a:latin typeface="+mn-lt"/>
              <a:cs typeface="+mn-cs"/>
            </a:endParaRPr>
          </a:p>
          <a:p>
            <a:pPr marL="171450" indent="-171450" algn="r" defTabSz="685800">
              <a:lnSpc>
                <a:spcPct val="90000"/>
              </a:lnSpc>
              <a:spcBef>
                <a:spcPts val="750"/>
              </a:spcBef>
              <a:defRPr/>
            </a:pPr>
            <a:r>
              <a:rPr lang="en-IE" i="1" dirty="0">
                <a:latin typeface="+mn-lt"/>
                <a:cs typeface="+mn-cs"/>
              </a:rPr>
              <a:t>Jo O’Hora, IPCN – CUH</a:t>
            </a:r>
          </a:p>
          <a:p>
            <a:pPr marL="171450" indent="-171450" algn="r" defTabSz="685800">
              <a:lnSpc>
                <a:spcPct val="90000"/>
              </a:lnSpc>
              <a:spcBef>
                <a:spcPts val="750"/>
              </a:spcBef>
              <a:buFont typeface="Arial" charset="0"/>
              <a:buChar char="•"/>
              <a:defRPr/>
            </a:pPr>
            <a:r>
              <a:rPr lang="en-IE" i="1" dirty="0">
                <a:latin typeface="+mn-lt"/>
                <a:cs typeface="+mn-cs"/>
              </a:rPr>
              <a:t>September 2015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36550" y="414338"/>
            <a:ext cx="7399338" cy="822325"/>
          </a:xfrm>
          <a:solidFill>
            <a:srgbClr val="FFC000"/>
          </a:solidFill>
        </p:spPr>
        <p:txBody>
          <a:bodyPr/>
          <a:lstStyle/>
          <a:p>
            <a:pPr algn="ctr">
              <a:lnSpc>
                <a:spcPct val="95000"/>
              </a:lnSpc>
            </a:pPr>
            <a:r>
              <a:rPr lang="en-US" smtClean="0">
                <a:solidFill>
                  <a:srgbClr val="002060"/>
                </a:solidFill>
              </a:rPr>
              <a:t>Respiratory Protection</a:t>
            </a:r>
          </a:p>
        </p:txBody>
      </p:sp>
      <p:sp>
        <p:nvSpPr>
          <p:cNvPr id="523267" name="Rectangle 3"/>
          <p:cNvSpPr>
            <a:spLocks noChangeArrowheads="1"/>
          </p:cNvSpPr>
          <p:nvPr/>
        </p:nvSpPr>
        <p:spPr bwMode="auto">
          <a:xfrm>
            <a:off x="304800" y="1616075"/>
            <a:ext cx="7462838" cy="4575175"/>
          </a:xfrm>
          <a:prstGeom prst="rect">
            <a:avLst/>
          </a:prstGeom>
          <a:solidFill>
            <a:schemeClr val="accent5">
              <a:lumMod val="20000"/>
              <a:lumOff val="80000"/>
            </a:schemeClr>
          </a:solidFill>
          <a:ln w="9525">
            <a:noFill/>
            <a:miter lim="800000"/>
            <a:headEnd/>
            <a:tailEnd/>
          </a:ln>
        </p:spPr>
        <p:txBody>
          <a:bodyPr/>
          <a:lstStyle/>
          <a:p>
            <a:pPr marL="342900" indent="-342900">
              <a:spcBef>
                <a:spcPct val="20000"/>
              </a:spcBef>
              <a:buClr>
                <a:srgbClr val="FFFF99"/>
              </a:buClr>
              <a:buSzPct val="65000"/>
              <a:buFont typeface="Wingdings" pitchFamily="2" charset="2"/>
              <a:buChar char="n"/>
              <a:defRPr/>
            </a:pPr>
            <a:endParaRPr lang="en-US" sz="2400" dirty="0"/>
          </a:p>
          <a:p>
            <a:pPr marL="342900" indent="-342900">
              <a:spcBef>
                <a:spcPct val="20000"/>
              </a:spcBef>
              <a:buClr>
                <a:srgbClr val="FFFF99"/>
              </a:buClr>
              <a:buSzPct val="65000"/>
              <a:buFont typeface="Wingdings" pitchFamily="2" charset="2"/>
              <a:buChar char="n"/>
              <a:defRPr/>
            </a:pPr>
            <a:r>
              <a:rPr lang="en-US" sz="2400" dirty="0"/>
              <a:t>Purpose – protect from inhalation of infectious aerosols (e.g., </a:t>
            </a:r>
            <a:r>
              <a:rPr lang="en-US" sz="2400" i="1" dirty="0"/>
              <a:t>Mycobacterium tuberculosis</a:t>
            </a:r>
            <a:r>
              <a:rPr lang="en-US" sz="2400" dirty="0"/>
              <a:t>)</a:t>
            </a:r>
          </a:p>
          <a:p>
            <a:pPr marL="342900" indent="-342900">
              <a:spcBef>
                <a:spcPct val="20000"/>
              </a:spcBef>
              <a:buClr>
                <a:srgbClr val="FFFF99"/>
              </a:buClr>
              <a:buSzPct val="65000"/>
              <a:buFont typeface="Wingdings" pitchFamily="2" charset="2"/>
              <a:buChar char="n"/>
              <a:defRPr/>
            </a:pPr>
            <a:endParaRPr lang="en-US" sz="2400" dirty="0"/>
          </a:p>
          <a:p>
            <a:pPr marL="342900" indent="-342900">
              <a:spcBef>
                <a:spcPct val="20000"/>
              </a:spcBef>
              <a:buClr>
                <a:srgbClr val="FFFF99"/>
              </a:buClr>
              <a:buSzPct val="65000"/>
              <a:buFont typeface="Wingdings" pitchFamily="2" charset="2"/>
              <a:buChar char="n"/>
              <a:defRPr/>
            </a:pPr>
            <a:r>
              <a:rPr lang="en-US" sz="2400" dirty="0"/>
              <a:t>PPE types for respiratory protection</a:t>
            </a:r>
          </a:p>
          <a:p>
            <a:pPr marL="801688" lvl="1" indent="-344488">
              <a:spcBef>
                <a:spcPct val="20000"/>
              </a:spcBef>
              <a:buClr>
                <a:srgbClr val="FFFF99"/>
              </a:buClr>
              <a:buSzPct val="65000"/>
              <a:buFont typeface="Wingdings" pitchFamily="2" charset="2"/>
              <a:buChar char="n"/>
              <a:defRPr/>
            </a:pPr>
            <a:r>
              <a:rPr lang="en-US" sz="2400" dirty="0"/>
              <a:t>Particulate respirators</a:t>
            </a:r>
          </a:p>
          <a:p>
            <a:pPr marL="801688" lvl="1" indent="-344488">
              <a:spcBef>
                <a:spcPct val="20000"/>
              </a:spcBef>
              <a:buClr>
                <a:srgbClr val="FFFF99"/>
              </a:buClr>
              <a:buSzPct val="65000"/>
              <a:buFont typeface="Wingdings" pitchFamily="2" charset="2"/>
              <a:buChar char="n"/>
              <a:defRPr/>
            </a:pPr>
            <a:r>
              <a:rPr lang="en-US" sz="2400" dirty="0"/>
              <a:t>Half- or full-face elastomeric respirators</a:t>
            </a:r>
          </a:p>
          <a:p>
            <a:pPr marL="801688" lvl="1" indent="-344488">
              <a:spcBef>
                <a:spcPct val="20000"/>
              </a:spcBef>
              <a:buClr>
                <a:srgbClr val="FFFF99"/>
              </a:buClr>
              <a:buSzPct val="65000"/>
              <a:buFont typeface="Wingdings" pitchFamily="2" charset="2"/>
              <a:buChar char="n"/>
              <a:defRPr/>
            </a:pPr>
            <a:r>
              <a:rPr lang="en-US" sz="2400" dirty="0"/>
              <a:t>Powered air purifying respirators (PAPR)</a:t>
            </a:r>
          </a:p>
          <a:p>
            <a:pPr marL="801688" lvl="1" indent="-344488">
              <a:spcBef>
                <a:spcPct val="20000"/>
              </a:spcBef>
              <a:buClr>
                <a:srgbClr val="FFFF99"/>
              </a:buClr>
              <a:buSzPct val="65000"/>
              <a:defRPr/>
            </a:pPr>
            <a:r>
              <a:rPr lang="en-US" sz="2400" dirty="0"/>
              <a:t>Fit  testing…..</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14338" y="247650"/>
            <a:ext cx="7373937" cy="1143000"/>
          </a:xfrm>
          <a:solidFill>
            <a:srgbClr val="FFC000"/>
          </a:solidFill>
        </p:spPr>
        <p:txBody>
          <a:bodyPr/>
          <a:lstStyle/>
          <a:p>
            <a:pPr algn="ctr">
              <a:lnSpc>
                <a:spcPct val="95000"/>
              </a:lnSpc>
            </a:pPr>
            <a:r>
              <a:rPr lang="en-US" smtClean="0">
                <a:solidFill>
                  <a:srgbClr val="002060"/>
                </a:solidFill>
              </a:rPr>
              <a:t>How to Don a Particulate Respirator</a:t>
            </a:r>
          </a:p>
        </p:txBody>
      </p:sp>
      <p:sp>
        <p:nvSpPr>
          <p:cNvPr id="538627" name="Rectangle 3"/>
          <p:cNvSpPr>
            <a:spLocks noChangeArrowheads="1"/>
          </p:cNvSpPr>
          <p:nvPr/>
        </p:nvSpPr>
        <p:spPr bwMode="auto">
          <a:xfrm>
            <a:off x="411163" y="1633538"/>
            <a:ext cx="7356475" cy="4567237"/>
          </a:xfrm>
          <a:prstGeom prst="rect">
            <a:avLst/>
          </a:prstGeom>
          <a:solidFill>
            <a:schemeClr val="accent5">
              <a:lumMod val="20000"/>
              <a:lumOff val="80000"/>
            </a:schemeClr>
          </a:solidFill>
          <a:ln w="9525">
            <a:noFill/>
            <a:miter lim="800000"/>
            <a:headEnd/>
            <a:tailEnd/>
          </a:ln>
        </p:spPr>
        <p:txBody>
          <a:bodyPr/>
          <a:lstStyle/>
          <a:p>
            <a:pPr marL="342900" indent="-342900">
              <a:spcBef>
                <a:spcPct val="20000"/>
              </a:spcBef>
              <a:buClr>
                <a:srgbClr val="FFFF99"/>
              </a:buClr>
              <a:buFontTx/>
              <a:buChar char="•"/>
              <a:defRPr/>
            </a:pPr>
            <a:r>
              <a:rPr lang="en-US" sz="2800" dirty="0">
                <a:solidFill>
                  <a:schemeClr val="tx1">
                    <a:lumMod val="95000"/>
                    <a:lumOff val="5000"/>
                  </a:schemeClr>
                </a:solidFill>
              </a:rPr>
              <a:t>Select a fit tested respirator</a:t>
            </a:r>
          </a:p>
          <a:p>
            <a:pPr marL="342900" indent="-342900">
              <a:spcBef>
                <a:spcPct val="20000"/>
              </a:spcBef>
              <a:buClr>
                <a:srgbClr val="FFFF99"/>
              </a:buClr>
              <a:buFontTx/>
              <a:buChar char="•"/>
              <a:defRPr/>
            </a:pPr>
            <a:r>
              <a:rPr lang="en-US" sz="2800" dirty="0">
                <a:solidFill>
                  <a:schemeClr val="tx1">
                    <a:lumMod val="95000"/>
                    <a:lumOff val="5000"/>
                  </a:schemeClr>
                </a:solidFill>
              </a:rPr>
              <a:t>Place over nose, mouth and chin</a:t>
            </a:r>
          </a:p>
          <a:p>
            <a:pPr marL="342900" indent="-342900">
              <a:spcBef>
                <a:spcPct val="20000"/>
              </a:spcBef>
              <a:buClr>
                <a:srgbClr val="FFFF99"/>
              </a:buClr>
              <a:buFontTx/>
              <a:buChar char="•"/>
              <a:defRPr/>
            </a:pPr>
            <a:r>
              <a:rPr lang="en-US" sz="2800" dirty="0">
                <a:solidFill>
                  <a:schemeClr val="tx1">
                    <a:lumMod val="95000"/>
                    <a:lumOff val="5000"/>
                  </a:schemeClr>
                </a:solidFill>
              </a:rPr>
              <a:t>Fit flexible nose piece over nose bridge</a:t>
            </a:r>
          </a:p>
          <a:p>
            <a:pPr marL="342900" indent="-342900">
              <a:spcBef>
                <a:spcPct val="20000"/>
              </a:spcBef>
              <a:buClr>
                <a:srgbClr val="FFFF99"/>
              </a:buClr>
              <a:buFontTx/>
              <a:buChar char="•"/>
              <a:defRPr/>
            </a:pPr>
            <a:r>
              <a:rPr lang="en-US" sz="2800" dirty="0">
                <a:solidFill>
                  <a:schemeClr val="tx1">
                    <a:lumMod val="95000"/>
                    <a:lumOff val="5000"/>
                  </a:schemeClr>
                </a:solidFill>
              </a:rPr>
              <a:t>Secure on head with elastic</a:t>
            </a:r>
          </a:p>
          <a:p>
            <a:pPr marL="342900" indent="-342900">
              <a:spcBef>
                <a:spcPct val="20000"/>
              </a:spcBef>
              <a:buClr>
                <a:srgbClr val="FFFF99"/>
              </a:buClr>
              <a:buFontTx/>
              <a:buChar char="•"/>
              <a:defRPr/>
            </a:pPr>
            <a:r>
              <a:rPr lang="en-US" sz="2800" dirty="0">
                <a:solidFill>
                  <a:schemeClr val="tx1">
                    <a:lumMod val="95000"/>
                    <a:lumOff val="5000"/>
                  </a:schemeClr>
                </a:solidFill>
              </a:rPr>
              <a:t>Adjust to fit</a:t>
            </a:r>
          </a:p>
          <a:p>
            <a:pPr marL="342900" indent="-342900">
              <a:spcBef>
                <a:spcPct val="20000"/>
              </a:spcBef>
              <a:buClr>
                <a:srgbClr val="FFFF99"/>
              </a:buClr>
              <a:buFontTx/>
              <a:buChar char="•"/>
              <a:defRPr/>
            </a:pPr>
            <a:r>
              <a:rPr lang="en-US" sz="2800" dirty="0">
                <a:solidFill>
                  <a:schemeClr val="tx1">
                    <a:lumMod val="95000"/>
                    <a:lumOff val="5000"/>
                  </a:schemeClr>
                </a:solidFill>
              </a:rPr>
              <a:t>Perform a fit check – </a:t>
            </a:r>
          </a:p>
          <a:p>
            <a:pPr marL="801688" lvl="1" indent="-344488">
              <a:spcBef>
                <a:spcPct val="20000"/>
              </a:spcBef>
              <a:buClr>
                <a:srgbClr val="FFFF99"/>
              </a:buClr>
              <a:buFontTx/>
              <a:buChar char="–"/>
              <a:defRPr/>
            </a:pPr>
            <a:r>
              <a:rPr lang="en-US" dirty="0">
                <a:solidFill>
                  <a:schemeClr val="tx1">
                    <a:lumMod val="95000"/>
                    <a:lumOff val="5000"/>
                  </a:schemeClr>
                </a:solidFill>
              </a:rPr>
              <a:t>Inhale – respirator should collapse</a:t>
            </a:r>
          </a:p>
          <a:p>
            <a:pPr marL="801688" lvl="1" indent="-344488">
              <a:spcBef>
                <a:spcPct val="20000"/>
              </a:spcBef>
              <a:buClr>
                <a:srgbClr val="FFFF99"/>
              </a:buClr>
              <a:buFontTx/>
              <a:buChar char="–"/>
              <a:defRPr/>
            </a:pPr>
            <a:r>
              <a:rPr lang="en-US" dirty="0">
                <a:solidFill>
                  <a:schemeClr val="tx1">
                    <a:lumMod val="95000"/>
                    <a:lumOff val="5000"/>
                  </a:schemeClr>
                </a:solidFill>
              </a:rPr>
              <a:t>Exhale – check for leakage around face</a:t>
            </a:r>
          </a:p>
        </p:txBody>
      </p:sp>
      <p:pic>
        <p:nvPicPr>
          <p:cNvPr id="39940" name="Picture 10"/>
          <p:cNvPicPr>
            <a:picLocks noGrp="1" noChangeAspect="1" noChangeArrowheads="1"/>
          </p:cNvPicPr>
          <p:nvPr>
            <p:ph idx="1"/>
          </p:nvPr>
        </p:nvPicPr>
        <p:blipFill>
          <a:blip r:embed="rId3" cstate="print"/>
          <a:srcRect/>
          <a:stretch>
            <a:fillRect/>
          </a:stretch>
        </p:blipFill>
        <p:spPr>
          <a:xfrm>
            <a:off x="6650038" y="3530600"/>
            <a:ext cx="2178050" cy="285115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00050" y="325438"/>
            <a:ext cx="7335838" cy="1143000"/>
          </a:xfrm>
          <a:solidFill>
            <a:srgbClr val="FFC000"/>
          </a:solidFill>
        </p:spPr>
        <p:txBody>
          <a:bodyPr/>
          <a:lstStyle/>
          <a:p>
            <a:pPr algn="ctr">
              <a:lnSpc>
                <a:spcPct val="95000"/>
              </a:lnSpc>
            </a:pPr>
            <a:r>
              <a:rPr lang="en-US" smtClean="0">
                <a:solidFill>
                  <a:srgbClr val="002060"/>
                </a:solidFill>
              </a:rPr>
              <a:t>How to Don Eye and Face Protection</a:t>
            </a:r>
          </a:p>
        </p:txBody>
      </p:sp>
      <p:sp>
        <p:nvSpPr>
          <p:cNvPr id="540675" name="Rectangle 3"/>
          <p:cNvSpPr>
            <a:spLocks noChangeArrowheads="1"/>
          </p:cNvSpPr>
          <p:nvPr/>
        </p:nvSpPr>
        <p:spPr bwMode="auto">
          <a:xfrm>
            <a:off x="400050" y="1760538"/>
            <a:ext cx="8366125" cy="4324350"/>
          </a:xfrm>
          <a:prstGeom prst="rect">
            <a:avLst/>
          </a:prstGeom>
          <a:solidFill>
            <a:schemeClr val="accent5">
              <a:lumMod val="20000"/>
              <a:lumOff val="80000"/>
            </a:schemeClr>
          </a:solidFill>
          <a:ln w="9525">
            <a:noFill/>
            <a:miter lim="800000"/>
            <a:headEnd/>
            <a:tailEnd/>
          </a:ln>
        </p:spPr>
        <p:txBody>
          <a:bodyPr/>
          <a:lstStyle/>
          <a:p>
            <a:pPr marL="342900" indent="-342900">
              <a:spcBef>
                <a:spcPct val="30000"/>
              </a:spcBef>
              <a:buClr>
                <a:srgbClr val="FFFF99"/>
              </a:buClr>
              <a:buSzPct val="65000"/>
              <a:buFont typeface="Wingdings" pitchFamily="2" charset="2"/>
              <a:buChar char="n"/>
              <a:defRPr/>
            </a:pPr>
            <a:r>
              <a:rPr lang="en-US" sz="2400" dirty="0"/>
              <a:t>Position goggles over eyes and secure to the head using the ear pieces or headband</a:t>
            </a:r>
          </a:p>
          <a:p>
            <a:pPr marL="342900" indent="-342900">
              <a:spcBef>
                <a:spcPct val="30000"/>
              </a:spcBef>
              <a:buClr>
                <a:srgbClr val="FFFF99"/>
              </a:buClr>
              <a:buSzPct val="65000"/>
              <a:buFont typeface="Wingdings" pitchFamily="2" charset="2"/>
              <a:buChar char="n"/>
              <a:defRPr/>
            </a:pPr>
            <a:r>
              <a:rPr lang="en-US" sz="2400" dirty="0"/>
              <a:t>Position face shield over face and                 secure on brow with headband</a:t>
            </a:r>
          </a:p>
          <a:p>
            <a:pPr marL="342900" indent="-342900">
              <a:spcBef>
                <a:spcPct val="30000"/>
              </a:spcBef>
              <a:buClr>
                <a:srgbClr val="FFFF99"/>
              </a:buClr>
              <a:buSzPct val="65000"/>
              <a:defRPr/>
            </a:pPr>
            <a:endParaRPr lang="en-US" sz="2800" dirty="0"/>
          </a:p>
          <a:p>
            <a:pPr marL="342900" indent="-342900">
              <a:spcBef>
                <a:spcPct val="30000"/>
              </a:spcBef>
              <a:buClr>
                <a:srgbClr val="FFFF99"/>
              </a:buClr>
              <a:buSzPct val="65000"/>
              <a:buFont typeface="Wingdings" pitchFamily="2" charset="2"/>
              <a:buChar char="n"/>
              <a:defRPr/>
            </a:pPr>
            <a:r>
              <a:rPr lang="en-US" sz="2400" dirty="0"/>
              <a:t>Adjust to fit comfortably</a:t>
            </a:r>
          </a:p>
        </p:txBody>
      </p:sp>
      <p:pic>
        <p:nvPicPr>
          <p:cNvPr id="40964" name="Picture 10" descr="4B_up arrow"/>
          <p:cNvPicPr>
            <a:picLocks noGrp="1" noChangeAspect="1" noChangeArrowheads="1"/>
          </p:cNvPicPr>
          <p:nvPr>
            <p:ph sz="half" idx="2"/>
          </p:nvPr>
        </p:nvPicPr>
        <p:blipFill>
          <a:blip r:embed="rId3" cstate="print"/>
          <a:srcRect/>
          <a:stretch>
            <a:fillRect/>
          </a:stretch>
        </p:blipFill>
        <p:spPr>
          <a:xfrm>
            <a:off x="4591050" y="3738563"/>
            <a:ext cx="1936750" cy="2316162"/>
          </a:xfrm>
        </p:spPr>
      </p:pic>
      <p:pic>
        <p:nvPicPr>
          <p:cNvPr id="40965" name="Picture 5" descr="3A_color"/>
          <p:cNvPicPr>
            <a:picLocks noGrp="1" noChangeAspect="1" noChangeArrowheads="1"/>
          </p:cNvPicPr>
          <p:nvPr>
            <p:ph sz="half" idx="1"/>
          </p:nvPr>
        </p:nvPicPr>
        <p:blipFill>
          <a:blip r:embed="rId4" cstate="print"/>
          <a:srcRect/>
          <a:stretch>
            <a:fillRect/>
          </a:stretch>
        </p:blipFill>
        <p:spPr>
          <a:xfrm>
            <a:off x="6845300" y="2297113"/>
            <a:ext cx="1930400" cy="2011362"/>
          </a:xfr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2438" y="249238"/>
            <a:ext cx="7283450" cy="1001712"/>
          </a:xfrm>
          <a:solidFill>
            <a:srgbClr val="FFC000"/>
          </a:solidFill>
        </p:spPr>
        <p:txBody>
          <a:bodyPr/>
          <a:lstStyle/>
          <a:p>
            <a:pPr algn="ctr">
              <a:lnSpc>
                <a:spcPct val="95000"/>
              </a:lnSpc>
            </a:pPr>
            <a:r>
              <a:rPr lang="en-US" smtClean="0">
                <a:solidFill>
                  <a:srgbClr val="002060"/>
                </a:solidFill>
              </a:rPr>
              <a:t>How to Don Gloves</a:t>
            </a:r>
          </a:p>
        </p:txBody>
      </p:sp>
      <p:sp>
        <p:nvSpPr>
          <p:cNvPr id="546819" name="Rectangle 3"/>
          <p:cNvSpPr>
            <a:spLocks noChangeArrowheads="1"/>
          </p:cNvSpPr>
          <p:nvPr/>
        </p:nvSpPr>
        <p:spPr bwMode="auto">
          <a:xfrm>
            <a:off x="495300" y="1450975"/>
            <a:ext cx="7229475" cy="4876800"/>
          </a:xfrm>
          <a:prstGeom prst="rect">
            <a:avLst/>
          </a:prstGeom>
          <a:solidFill>
            <a:schemeClr val="accent5">
              <a:lumMod val="20000"/>
              <a:lumOff val="80000"/>
            </a:schemeClr>
          </a:solidFill>
          <a:ln w="9525">
            <a:noFill/>
            <a:miter lim="800000"/>
            <a:headEnd/>
            <a:tailEnd/>
          </a:ln>
        </p:spPr>
        <p:txBody>
          <a:bodyPr/>
          <a:lstStyle/>
          <a:p>
            <a:pPr marL="342900" indent="-342900">
              <a:spcBef>
                <a:spcPct val="30000"/>
              </a:spcBef>
              <a:buClr>
                <a:srgbClr val="FFFF99"/>
              </a:buClr>
              <a:buSzPct val="65000"/>
              <a:buFont typeface="Wingdings" pitchFamily="2" charset="2"/>
              <a:buChar char="n"/>
              <a:defRPr/>
            </a:pPr>
            <a:endParaRPr lang="en-US" sz="2800" dirty="0"/>
          </a:p>
          <a:p>
            <a:pPr marL="342900" indent="-342900">
              <a:spcBef>
                <a:spcPct val="30000"/>
              </a:spcBef>
              <a:buClr>
                <a:srgbClr val="FFFF99"/>
              </a:buClr>
              <a:buSzPct val="65000"/>
              <a:buFont typeface="Wingdings" pitchFamily="2" charset="2"/>
              <a:buChar char="n"/>
              <a:defRPr/>
            </a:pPr>
            <a:r>
              <a:rPr lang="en-US" sz="2800" dirty="0"/>
              <a:t>Don gloves last</a:t>
            </a:r>
          </a:p>
          <a:p>
            <a:pPr marL="342900" indent="-342900">
              <a:spcBef>
                <a:spcPct val="30000"/>
              </a:spcBef>
              <a:buClr>
                <a:srgbClr val="FFFF99"/>
              </a:buClr>
              <a:buSzPct val="65000"/>
              <a:buFont typeface="Wingdings" pitchFamily="2" charset="2"/>
              <a:buChar char="n"/>
              <a:defRPr/>
            </a:pPr>
            <a:r>
              <a:rPr lang="en-US" sz="2800" dirty="0"/>
              <a:t>Select correct type and size</a:t>
            </a:r>
          </a:p>
          <a:p>
            <a:pPr marL="342900" indent="-342900">
              <a:spcBef>
                <a:spcPct val="30000"/>
              </a:spcBef>
              <a:buClr>
                <a:srgbClr val="FFFF99"/>
              </a:buClr>
              <a:buSzPct val="65000"/>
              <a:buFont typeface="Wingdings" pitchFamily="2" charset="2"/>
              <a:buChar char="n"/>
              <a:defRPr/>
            </a:pPr>
            <a:r>
              <a:rPr lang="en-US" sz="2800" dirty="0"/>
              <a:t>Perform hand hygiene</a:t>
            </a:r>
          </a:p>
          <a:p>
            <a:pPr marL="342900" indent="-342900">
              <a:spcBef>
                <a:spcPct val="30000"/>
              </a:spcBef>
              <a:buClr>
                <a:srgbClr val="FFFF99"/>
              </a:buClr>
              <a:buSzPct val="65000"/>
              <a:buFont typeface="Wingdings" pitchFamily="2" charset="2"/>
              <a:buChar char="n"/>
              <a:defRPr/>
            </a:pPr>
            <a:r>
              <a:rPr lang="en-US" sz="2800" dirty="0"/>
              <a:t>Insert hands into gloves</a:t>
            </a:r>
          </a:p>
          <a:p>
            <a:pPr marL="342900" indent="-342900">
              <a:spcBef>
                <a:spcPct val="30000"/>
              </a:spcBef>
              <a:buClr>
                <a:srgbClr val="FFFF99"/>
              </a:buClr>
              <a:buSzPct val="65000"/>
              <a:buFont typeface="Wingdings" pitchFamily="2" charset="2"/>
              <a:buChar char="n"/>
              <a:defRPr/>
            </a:pPr>
            <a:r>
              <a:rPr lang="en-US" sz="2800" dirty="0"/>
              <a:t>Extend gloves over isolation gown cuffs</a:t>
            </a:r>
          </a:p>
        </p:txBody>
      </p:sp>
      <p:pic>
        <p:nvPicPr>
          <p:cNvPr id="41988" name="Picture 5" descr="5A_color"/>
          <p:cNvPicPr>
            <a:picLocks noGrp="1" noChangeAspect="1" noChangeArrowheads="1"/>
          </p:cNvPicPr>
          <p:nvPr>
            <p:ph idx="1"/>
          </p:nvPr>
        </p:nvPicPr>
        <p:blipFill>
          <a:blip r:embed="rId3" cstate="print"/>
          <a:srcRect/>
          <a:stretch>
            <a:fillRect/>
          </a:stretch>
        </p:blipFill>
        <p:spPr>
          <a:xfrm>
            <a:off x="5670550" y="1933575"/>
            <a:ext cx="2768600" cy="2109788"/>
          </a:xfr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263525" y="234950"/>
            <a:ext cx="7564438" cy="1079500"/>
          </a:xfrm>
          <a:solidFill>
            <a:schemeClr val="accent4">
              <a:lumMod val="60000"/>
              <a:lumOff val="40000"/>
            </a:schemeClr>
          </a:solidFill>
        </p:spPr>
        <p:txBody>
          <a:bodyPr rtlCol="0">
            <a:normAutofit/>
          </a:bodyPr>
          <a:lstStyle/>
          <a:p>
            <a:pPr algn="ctr" eaLnBrk="1" fontAlgn="auto" hangingPunct="1">
              <a:lnSpc>
                <a:spcPct val="95000"/>
              </a:lnSpc>
              <a:spcAft>
                <a:spcPts val="0"/>
              </a:spcAft>
              <a:defRPr/>
            </a:pPr>
            <a:r>
              <a:rPr lang="en-US" b="1" dirty="0">
                <a:solidFill>
                  <a:srgbClr val="7030A0"/>
                </a:solidFill>
              </a:rPr>
              <a:t>Do’s and Don’ts of Glove Use</a:t>
            </a:r>
          </a:p>
        </p:txBody>
      </p:sp>
      <p:sp>
        <p:nvSpPr>
          <p:cNvPr id="517123" name="Rectangle 3"/>
          <p:cNvSpPr>
            <a:spLocks noChangeArrowheads="1"/>
          </p:cNvSpPr>
          <p:nvPr/>
        </p:nvSpPr>
        <p:spPr bwMode="auto">
          <a:xfrm>
            <a:off x="352425" y="1460500"/>
            <a:ext cx="7372350" cy="4867275"/>
          </a:xfrm>
          <a:prstGeom prst="rect">
            <a:avLst/>
          </a:prstGeom>
          <a:solidFill>
            <a:schemeClr val="accent5">
              <a:lumMod val="20000"/>
              <a:lumOff val="80000"/>
            </a:schemeClr>
          </a:solidFill>
          <a:ln w="9525">
            <a:noFill/>
            <a:miter lim="800000"/>
            <a:headEnd/>
            <a:tailEnd/>
          </a:ln>
        </p:spPr>
        <p:txBody>
          <a:bodyPr/>
          <a:lstStyle/>
          <a:p>
            <a:pPr marL="342900" indent="-342900" fontAlgn="auto">
              <a:spcBef>
                <a:spcPct val="20000"/>
              </a:spcBef>
              <a:spcAft>
                <a:spcPts val="0"/>
              </a:spcAft>
              <a:buClr>
                <a:srgbClr val="FFFF99"/>
              </a:buClr>
              <a:buSzPct val="65000"/>
              <a:buFont typeface="Wingdings" pitchFamily="2" charset="2"/>
              <a:buChar char="n"/>
              <a:defRPr/>
            </a:pPr>
            <a:r>
              <a:rPr lang="en-US" sz="2800" dirty="0">
                <a:latin typeface="Calibri" pitchFamily="34" charset="0"/>
                <a:cs typeface="+mn-cs"/>
              </a:rPr>
              <a:t>Clean your hands before donning gloves</a:t>
            </a:r>
          </a:p>
          <a:p>
            <a:pPr marL="342900" indent="-342900" fontAlgn="auto">
              <a:spcBef>
                <a:spcPct val="20000"/>
              </a:spcBef>
              <a:spcAft>
                <a:spcPts val="0"/>
              </a:spcAft>
              <a:buClr>
                <a:srgbClr val="FFFF99"/>
              </a:buClr>
              <a:buSzPct val="65000"/>
              <a:buFont typeface="Wingdings" pitchFamily="2" charset="2"/>
              <a:buChar char="n"/>
              <a:defRPr/>
            </a:pPr>
            <a:r>
              <a:rPr lang="en-US" sz="2800" dirty="0">
                <a:latin typeface="Calibri" pitchFamily="34" charset="0"/>
                <a:cs typeface="+mn-cs"/>
              </a:rPr>
              <a:t>Work from “clean to dirty”</a:t>
            </a:r>
          </a:p>
          <a:p>
            <a:pPr marL="342900" indent="-342900" fontAlgn="auto">
              <a:spcBef>
                <a:spcPct val="20000"/>
              </a:spcBef>
              <a:spcAft>
                <a:spcPts val="0"/>
              </a:spcAft>
              <a:buClr>
                <a:srgbClr val="FFFF99"/>
              </a:buClr>
              <a:buSzPct val="65000"/>
              <a:buFont typeface="Wingdings" pitchFamily="2" charset="2"/>
              <a:buChar char="n"/>
              <a:defRPr/>
            </a:pPr>
            <a:r>
              <a:rPr lang="en-US" sz="2800" dirty="0">
                <a:latin typeface="Calibri" pitchFamily="34" charset="0"/>
                <a:cs typeface="+mn-cs"/>
              </a:rPr>
              <a:t>Limit opportunities for “touch contamination” - protect yourself, others, and the environment</a:t>
            </a:r>
          </a:p>
          <a:p>
            <a:pPr marL="801688" lvl="1" indent="-344488" fontAlgn="auto">
              <a:spcBef>
                <a:spcPct val="20000"/>
              </a:spcBef>
              <a:spcAft>
                <a:spcPts val="0"/>
              </a:spcAft>
              <a:buClr>
                <a:srgbClr val="FFFF99"/>
              </a:buClr>
              <a:buSzPct val="65000"/>
              <a:buFont typeface="Wingdings" pitchFamily="2" charset="2"/>
              <a:buChar char="n"/>
              <a:defRPr/>
            </a:pPr>
            <a:r>
              <a:rPr lang="en-US" sz="2800" dirty="0">
                <a:latin typeface="Calibri" pitchFamily="34" charset="0"/>
                <a:cs typeface="+mn-cs"/>
              </a:rPr>
              <a:t>Don’t touch your face or adjust PPE with contaminated gloves</a:t>
            </a:r>
          </a:p>
          <a:p>
            <a:pPr marL="801688" lvl="1" indent="-344488" fontAlgn="auto">
              <a:spcBef>
                <a:spcPct val="20000"/>
              </a:spcBef>
              <a:spcAft>
                <a:spcPts val="0"/>
              </a:spcAft>
              <a:buClr>
                <a:srgbClr val="FFFF99"/>
              </a:buClr>
              <a:buSzPct val="65000"/>
              <a:buFont typeface="Wingdings" pitchFamily="2" charset="2"/>
              <a:buChar char="n"/>
              <a:defRPr/>
            </a:pPr>
            <a:r>
              <a:rPr lang="en-US" sz="2800" dirty="0">
                <a:latin typeface="Calibri" pitchFamily="34" charset="0"/>
                <a:cs typeface="+mn-cs"/>
              </a:rPr>
              <a:t>Don’t touch environmental surfaces except as necessary during patient care</a:t>
            </a:r>
          </a:p>
          <a:p>
            <a:pPr marL="801688" lvl="1" indent="-344488" fontAlgn="auto">
              <a:spcBef>
                <a:spcPct val="20000"/>
              </a:spcBef>
              <a:spcAft>
                <a:spcPts val="0"/>
              </a:spcAft>
              <a:buClr>
                <a:srgbClr val="FFFF99"/>
              </a:buClr>
              <a:buSzPct val="65000"/>
              <a:defRPr/>
            </a:pPr>
            <a:r>
              <a:rPr lang="en-US" sz="2800" dirty="0">
                <a:latin typeface="Calibri" pitchFamily="34" charset="0"/>
                <a:cs typeface="+mn-cs"/>
              </a:rPr>
              <a:t>Take gloves off after use and clean your hands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25463" y="271463"/>
            <a:ext cx="7304087" cy="1042987"/>
          </a:xfrm>
          <a:solidFill>
            <a:srgbClr val="FFC000"/>
          </a:solidFill>
        </p:spPr>
        <p:txBody>
          <a:bodyPr/>
          <a:lstStyle/>
          <a:p>
            <a:pPr algn="ctr">
              <a:lnSpc>
                <a:spcPct val="95000"/>
              </a:lnSpc>
            </a:pPr>
            <a:r>
              <a:rPr lang="en-US" smtClean="0">
                <a:solidFill>
                  <a:srgbClr val="002060"/>
                </a:solidFill>
              </a:rPr>
              <a:t>How to Safely Use Gloves</a:t>
            </a:r>
          </a:p>
        </p:txBody>
      </p:sp>
      <p:sp>
        <p:nvSpPr>
          <p:cNvPr id="549891" name="Rectangle 3"/>
          <p:cNvSpPr>
            <a:spLocks noChangeArrowheads="1"/>
          </p:cNvSpPr>
          <p:nvPr/>
        </p:nvSpPr>
        <p:spPr bwMode="auto">
          <a:xfrm>
            <a:off x="474663" y="1430338"/>
            <a:ext cx="7261225" cy="4729162"/>
          </a:xfrm>
          <a:prstGeom prst="rect">
            <a:avLst/>
          </a:prstGeom>
          <a:solidFill>
            <a:schemeClr val="accent5">
              <a:lumMod val="20000"/>
              <a:lumOff val="80000"/>
            </a:schemeClr>
          </a:solidFill>
          <a:ln w="9525">
            <a:noFill/>
            <a:miter lim="800000"/>
            <a:headEnd/>
            <a:tailEnd/>
          </a:ln>
        </p:spPr>
        <p:txBody>
          <a:bodyPr/>
          <a:lstStyle/>
          <a:p>
            <a:pPr marL="342900" indent="-342900">
              <a:spcBef>
                <a:spcPct val="30000"/>
              </a:spcBef>
              <a:buClr>
                <a:srgbClr val="FFFF99"/>
              </a:buClr>
              <a:buSzPct val="65000"/>
              <a:buFont typeface="Wingdings" pitchFamily="2" charset="2"/>
              <a:buChar char="n"/>
              <a:defRPr/>
            </a:pPr>
            <a:r>
              <a:rPr lang="en-US" sz="2800" dirty="0"/>
              <a:t>Keep gloved hands away from face</a:t>
            </a:r>
          </a:p>
          <a:p>
            <a:pPr marL="342900" indent="-342900">
              <a:spcBef>
                <a:spcPct val="30000"/>
              </a:spcBef>
              <a:buClr>
                <a:srgbClr val="FFFF99"/>
              </a:buClr>
              <a:buSzPct val="65000"/>
              <a:defRPr/>
            </a:pPr>
            <a:endParaRPr lang="en-US" sz="2800" dirty="0"/>
          </a:p>
          <a:p>
            <a:pPr marL="342900" indent="-342900">
              <a:spcBef>
                <a:spcPct val="30000"/>
              </a:spcBef>
              <a:buClr>
                <a:srgbClr val="FFFF99"/>
              </a:buClr>
              <a:buSzPct val="65000"/>
              <a:buFont typeface="Wingdings" pitchFamily="2" charset="2"/>
              <a:buChar char="n"/>
              <a:defRPr/>
            </a:pPr>
            <a:r>
              <a:rPr lang="en-US" sz="2800" dirty="0"/>
              <a:t>Avoid touching or adjusting other PPE</a:t>
            </a:r>
          </a:p>
          <a:p>
            <a:pPr marL="342900" indent="-342900">
              <a:spcBef>
                <a:spcPct val="30000"/>
              </a:spcBef>
              <a:buClr>
                <a:srgbClr val="FFFF99"/>
              </a:buClr>
              <a:buSzPct val="65000"/>
              <a:defRPr/>
            </a:pPr>
            <a:endParaRPr lang="en-US" sz="2800" dirty="0"/>
          </a:p>
          <a:p>
            <a:pPr marL="342900" indent="-342900">
              <a:spcBef>
                <a:spcPct val="30000"/>
              </a:spcBef>
              <a:buClr>
                <a:srgbClr val="FFFF99"/>
              </a:buClr>
              <a:buSzPct val="65000"/>
              <a:buFont typeface="Wingdings" pitchFamily="2" charset="2"/>
              <a:buChar char="n"/>
              <a:defRPr/>
            </a:pPr>
            <a:r>
              <a:rPr lang="en-US" sz="2800" dirty="0"/>
              <a:t>Remove gloves if they become torn; perform hand hygiene before donning new gloves</a:t>
            </a:r>
          </a:p>
          <a:p>
            <a:pPr marL="342900" indent="-342900">
              <a:spcBef>
                <a:spcPct val="30000"/>
              </a:spcBef>
              <a:buClr>
                <a:srgbClr val="FFFF99"/>
              </a:buClr>
              <a:buSzPct val="65000"/>
              <a:defRPr/>
            </a:pPr>
            <a:endParaRPr lang="en-US" sz="2800" dirty="0"/>
          </a:p>
          <a:p>
            <a:pPr marL="342900" indent="-342900">
              <a:spcBef>
                <a:spcPct val="30000"/>
              </a:spcBef>
              <a:buClr>
                <a:srgbClr val="FFFF99"/>
              </a:buClr>
              <a:buSzPct val="65000"/>
              <a:buFont typeface="Wingdings" pitchFamily="2" charset="2"/>
              <a:buChar char="n"/>
              <a:defRPr/>
            </a:pPr>
            <a:r>
              <a:rPr lang="en-US" sz="2800" dirty="0"/>
              <a:t>Limit surfaces and items touched</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28650" y="212725"/>
            <a:ext cx="6821488" cy="1057275"/>
          </a:xfrm>
          <a:solidFill>
            <a:srgbClr val="FFC000"/>
          </a:solidFill>
        </p:spPr>
        <p:txBody>
          <a:bodyPr/>
          <a:lstStyle/>
          <a:p>
            <a:pPr algn="ctr"/>
            <a:r>
              <a:rPr lang="en-US" sz="3600" smtClean="0">
                <a:solidFill>
                  <a:srgbClr val="C00000"/>
                </a:solidFill>
              </a:rPr>
              <a:t>PPE Use in Healthcare Settings:</a:t>
            </a:r>
            <a:endParaRPr lang="en-US" smtClean="0"/>
          </a:p>
        </p:txBody>
      </p:sp>
      <p:sp>
        <p:nvSpPr>
          <p:cNvPr id="643075" name="Rectangle 3"/>
          <p:cNvSpPr>
            <a:spLocks noGrp="1" noChangeArrowheads="1"/>
          </p:cNvSpPr>
          <p:nvPr>
            <p:ph type="body" idx="1"/>
          </p:nvPr>
        </p:nvSpPr>
        <p:spPr>
          <a:xfrm>
            <a:off x="628650" y="1727200"/>
            <a:ext cx="6821488" cy="437673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lstStyle/>
          <a:p>
            <a:pPr algn="ctr">
              <a:buFont typeface="Wingdings" pitchFamily="2" charset="2"/>
              <a:buNone/>
              <a:defRPr/>
            </a:pPr>
            <a:r>
              <a:rPr lang="en-US" sz="4400" dirty="0"/>
              <a:t/>
            </a:r>
            <a:br>
              <a:rPr lang="en-US" sz="4400" dirty="0"/>
            </a:br>
            <a:endParaRPr lang="en-US" sz="4400" dirty="0"/>
          </a:p>
          <a:p>
            <a:pPr algn="ctr">
              <a:buFont typeface="Wingdings" pitchFamily="2" charset="2"/>
              <a:buNone/>
              <a:defRPr/>
            </a:pPr>
            <a:r>
              <a:rPr lang="en-US" sz="4400" dirty="0"/>
              <a:t>How to Safely Remove PPE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28650" y="212725"/>
            <a:ext cx="6821488" cy="1057275"/>
          </a:xfrm>
          <a:solidFill>
            <a:srgbClr val="003C69"/>
          </a:solidFill>
        </p:spPr>
        <p:txBody>
          <a:bodyPr/>
          <a:lstStyle/>
          <a:p>
            <a:r>
              <a:rPr lang="en-IE" sz="3600" smtClean="0">
                <a:solidFill>
                  <a:srgbClr val="FFC000"/>
                </a:solidFill>
              </a:rPr>
              <a:t>The challenge.....</a:t>
            </a:r>
            <a:endParaRPr lang="en-IE" smtClean="0">
              <a:solidFill>
                <a:srgbClr val="FFC000"/>
              </a:solidFill>
            </a:endParaRPr>
          </a:p>
        </p:txBody>
      </p:sp>
      <p:sp>
        <p:nvSpPr>
          <p:cNvPr id="31747" name="Content Placeholder 2"/>
          <p:cNvSpPr>
            <a:spLocks noGrp="1"/>
          </p:cNvSpPr>
          <p:nvPr>
            <p:ph idx="1"/>
          </p:nvPr>
        </p:nvSpPr>
        <p:spPr>
          <a:xfrm>
            <a:off x="628650" y="1727200"/>
            <a:ext cx="6821488" cy="4376738"/>
          </a:xfrm>
          <a:solidFill>
            <a:srgbClr val="EFEFF0"/>
          </a:solidFill>
        </p:spPr>
        <p:txBody>
          <a:bodyPr/>
          <a:lstStyle/>
          <a:p>
            <a:pPr>
              <a:buFont typeface="Arial" charset="0"/>
              <a:buNone/>
              <a:defRPr/>
            </a:pPr>
            <a:r>
              <a:rPr lang="en-IE" dirty="0" smtClean="0"/>
              <a:t>“Skin, Clothes Contaminated After Protective Gear Removed………</a:t>
            </a:r>
          </a:p>
          <a:p>
            <a:pPr>
              <a:buFont typeface="Arial" charset="0"/>
              <a:buNone/>
              <a:defRPr/>
            </a:pPr>
            <a:endParaRPr lang="en-IE" sz="1200" dirty="0" smtClean="0"/>
          </a:p>
          <a:p>
            <a:pPr>
              <a:buFont typeface="Arial" charset="0"/>
              <a:buNone/>
              <a:defRPr/>
            </a:pPr>
            <a:r>
              <a:rPr lang="en-IE" sz="1600" dirty="0" smtClean="0"/>
              <a:t>  During the removal of personal protective equipment (PPE), the skin and clothing of healthcare workers can become contaminated…  </a:t>
            </a:r>
            <a:r>
              <a:rPr lang="en-IE" sz="1100" dirty="0" smtClean="0">
                <a:solidFill>
                  <a:schemeClr val="accent4">
                    <a:lumMod val="75000"/>
                  </a:schemeClr>
                </a:solidFill>
              </a:rPr>
              <a:t>Fran Lowry : Society for Healthcare Epidemiology of America (SHEA) Spring 2015 Conference: Abstract 7160. Presented May 15, 2015.</a:t>
            </a:r>
          </a:p>
          <a:p>
            <a:pPr>
              <a:buFont typeface="Arial" charset="0"/>
              <a:buNone/>
              <a:defRPr/>
            </a:pPr>
            <a:endParaRPr lang="en-IE" sz="1600" dirty="0" smtClean="0"/>
          </a:p>
          <a:p>
            <a:pPr>
              <a:buFont typeface="Arial" charset="0"/>
              <a:buNone/>
              <a:defRPr/>
            </a:pPr>
            <a:r>
              <a:rPr lang="en-IE" sz="1600" dirty="0" smtClean="0"/>
              <a:t> “Virus Transfer from Personal Protective Equipment to Healthcare Employees’ Skin and Clothing…”</a:t>
            </a:r>
            <a:endParaRPr lang="en-IE" sz="1100" baseline="30000" dirty="0" smtClean="0"/>
          </a:p>
          <a:p>
            <a:pPr>
              <a:buFont typeface="Arial" charset="0"/>
              <a:buNone/>
              <a:defRPr/>
            </a:pPr>
            <a:r>
              <a:rPr lang="en-IE" sz="1100" dirty="0" smtClean="0"/>
              <a:t>    </a:t>
            </a:r>
            <a:r>
              <a:rPr lang="en-IE" sz="1400" i="1" dirty="0" smtClean="0"/>
              <a:t>failure to properly use PPE was a risk factor for HCW infection </a:t>
            </a:r>
          </a:p>
          <a:p>
            <a:pPr>
              <a:buFont typeface="Arial" charset="0"/>
              <a:buNone/>
              <a:defRPr/>
            </a:pPr>
            <a:r>
              <a:rPr lang="en-IE" sz="1100" dirty="0" smtClean="0"/>
              <a:t>       </a:t>
            </a:r>
            <a:r>
              <a:rPr lang="en-IE" sz="1100" dirty="0" smtClean="0">
                <a:hlinkClick r:id="rId2" action="ppaction://hlinkfile"/>
              </a:rPr>
              <a:t>Lisa Casanova</a:t>
            </a:r>
            <a:r>
              <a:rPr lang="en-IE" sz="1100" dirty="0" smtClean="0"/>
              <a:t>, </a:t>
            </a:r>
            <a:r>
              <a:rPr lang="en-IE" sz="1100" dirty="0" smtClean="0">
                <a:hlinkClick r:id="rId3" action="ppaction://hlinkfile"/>
              </a:rPr>
              <a:t>Edie </a:t>
            </a:r>
            <a:r>
              <a:rPr lang="en-IE" sz="1100" dirty="0" err="1" smtClean="0">
                <a:solidFill>
                  <a:schemeClr val="accent4">
                    <a:lumMod val="75000"/>
                  </a:schemeClr>
                </a:solidFill>
                <a:hlinkClick r:id="rId3" action="ppaction://hlinkfile"/>
              </a:rPr>
              <a:t>Alfano-Sobsey</a:t>
            </a:r>
            <a:r>
              <a:rPr lang="en-IE" sz="1100" dirty="0" err="1" smtClean="0">
                <a:solidFill>
                  <a:schemeClr val="accent4">
                    <a:lumMod val="75000"/>
                  </a:schemeClr>
                </a:solidFill>
              </a:rPr>
              <a:t>,</a:t>
            </a:r>
            <a:r>
              <a:rPr lang="en-IE" sz="1100" dirty="0" err="1" smtClean="0">
                <a:solidFill>
                  <a:schemeClr val="accent4">
                    <a:lumMod val="75000"/>
                  </a:schemeClr>
                </a:solidFill>
                <a:hlinkClick r:id="rId4" action="ppaction://hlinkfile"/>
              </a:rPr>
              <a:t>William</a:t>
            </a:r>
            <a:r>
              <a:rPr lang="en-IE" sz="1100" dirty="0" smtClean="0">
                <a:solidFill>
                  <a:schemeClr val="accent4">
                    <a:lumMod val="75000"/>
                  </a:schemeClr>
                </a:solidFill>
                <a:hlinkClick r:id="rId4" action="ppaction://hlinkfile"/>
              </a:rPr>
              <a:t> A. </a:t>
            </a:r>
            <a:r>
              <a:rPr lang="en-IE" sz="1100" dirty="0" err="1" smtClean="0">
                <a:solidFill>
                  <a:schemeClr val="accent4">
                    <a:lumMod val="75000"/>
                  </a:schemeClr>
                </a:solidFill>
                <a:hlinkClick r:id="rId4" action="ppaction://hlinkfile"/>
              </a:rPr>
              <a:t>Rutala</a:t>
            </a:r>
            <a:r>
              <a:rPr lang="en-IE" sz="1100" dirty="0" smtClean="0">
                <a:solidFill>
                  <a:schemeClr val="accent4">
                    <a:lumMod val="75000"/>
                  </a:schemeClr>
                </a:solidFill>
              </a:rPr>
              <a:t>, </a:t>
            </a:r>
            <a:r>
              <a:rPr lang="en-IE" sz="1100" dirty="0" smtClean="0">
                <a:solidFill>
                  <a:schemeClr val="accent4">
                    <a:lumMod val="75000"/>
                  </a:schemeClr>
                </a:solidFill>
                <a:hlinkClick r:id="rId5" action="ppaction://hlinkfile"/>
              </a:rPr>
              <a:t>David J. Weber</a:t>
            </a:r>
            <a:r>
              <a:rPr lang="en-IE" sz="1100" dirty="0" smtClean="0">
                <a:solidFill>
                  <a:schemeClr val="accent4">
                    <a:lumMod val="75000"/>
                  </a:schemeClr>
                </a:solidFill>
              </a:rPr>
              <a:t>, and </a:t>
            </a:r>
            <a:r>
              <a:rPr lang="en-IE" sz="1100" dirty="0" smtClean="0">
                <a:solidFill>
                  <a:schemeClr val="accent4">
                    <a:lumMod val="75000"/>
                  </a:schemeClr>
                </a:solidFill>
                <a:hlinkClick r:id="rId6" action="ppaction://hlinkfile"/>
              </a:rPr>
              <a:t>Mark </a:t>
            </a:r>
            <a:r>
              <a:rPr lang="en-IE" sz="1100" dirty="0" err="1" smtClean="0">
                <a:solidFill>
                  <a:schemeClr val="accent4">
                    <a:lumMod val="75000"/>
                  </a:schemeClr>
                </a:solidFill>
                <a:hlinkClick r:id="rId6" action="ppaction://hlinkfile"/>
              </a:rPr>
              <a:t>Sobsey</a:t>
            </a:r>
            <a:endParaRPr lang="en-IE" sz="11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92113" y="215900"/>
            <a:ext cx="7375525" cy="1076325"/>
          </a:xfrm>
          <a:solidFill>
            <a:srgbClr val="003C69"/>
          </a:solidFill>
        </p:spPr>
        <p:txBody>
          <a:bodyPr/>
          <a:lstStyle/>
          <a:p>
            <a:pPr algn="ctr">
              <a:lnSpc>
                <a:spcPct val="95000"/>
              </a:lnSpc>
            </a:pPr>
            <a:r>
              <a:rPr lang="en-US" sz="2800" smtClean="0">
                <a:solidFill>
                  <a:srgbClr val="FFB500"/>
                </a:solidFill>
              </a:rPr>
              <a:t>“Contaminated” and “Clean” Areas of PPE</a:t>
            </a:r>
          </a:p>
        </p:txBody>
      </p:sp>
      <p:sp>
        <p:nvSpPr>
          <p:cNvPr id="552964" name="Rectangle 4"/>
          <p:cNvSpPr>
            <a:spLocks noChangeArrowheads="1"/>
          </p:cNvSpPr>
          <p:nvPr/>
        </p:nvSpPr>
        <p:spPr bwMode="auto">
          <a:xfrm>
            <a:off x="273050" y="1450975"/>
            <a:ext cx="8545513" cy="4656138"/>
          </a:xfrm>
          <a:prstGeom prst="rect">
            <a:avLst/>
          </a:prstGeom>
          <a:solidFill>
            <a:schemeClr val="bg2"/>
          </a:solidFill>
          <a:ln w="9525">
            <a:noFill/>
            <a:miter lim="800000"/>
            <a:headEnd/>
            <a:tailEnd/>
          </a:ln>
        </p:spPr>
        <p:txBody>
          <a:bodyPr/>
          <a:lstStyle/>
          <a:p>
            <a:pPr marL="342900" indent="-342900">
              <a:spcBef>
                <a:spcPct val="30000"/>
              </a:spcBef>
              <a:buClr>
                <a:srgbClr val="FFFF99"/>
              </a:buClr>
              <a:buSzPct val="65000"/>
              <a:buFont typeface="Wingdings" pitchFamily="2" charset="2"/>
              <a:buChar char="n"/>
              <a:defRPr/>
            </a:pPr>
            <a:r>
              <a:rPr lang="en-US" sz="3200" dirty="0">
                <a:solidFill>
                  <a:srgbClr val="FF9900"/>
                </a:solidFill>
                <a:effectLst>
                  <a:outerShdw blurRad="38100" dist="38100" dir="2700000" algn="tl">
                    <a:srgbClr val="000000"/>
                  </a:outerShdw>
                </a:effectLst>
              </a:rPr>
              <a:t>Contaminated</a:t>
            </a:r>
            <a:r>
              <a:rPr lang="en-US" sz="3200" dirty="0">
                <a:effectLst>
                  <a:outerShdw blurRad="38100" dist="38100" dir="2700000" algn="tl">
                    <a:srgbClr val="000000"/>
                  </a:outerShdw>
                </a:effectLst>
              </a:rPr>
              <a:t> </a:t>
            </a:r>
            <a:r>
              <a:rPr lang="en-US" sz="3200" dirty="0"/>
              <a:t>– </a:t>
            </a:r>
            <a:r>
              <a:rPr lang="en-US" sz="3200" dirty="0">
                <a:solidFill>
                  <a:schemeClr val="accent2">
                    <a:lumMod val="75000"/>
                  </a:schemeClr>
                </a:solidFill>
              </a:rPr>
              <a:t>outside front</a:t>
            </a:r>
          </a:p>
          <a:p>
            <a:pPr marL="1201738" lvl="2" indent="-228600">
              <a:spcBef>
                <a:spcPct val="30000"/>
              </a:spcBef>
              <a:buClr>
                <a:srgbClr val="FFFF99"/>
              </a:buClr>
              <a:buSzPct val="65000"/>
              <a:buFont typeface="Wingdings" pitchFamily="2" charset="2"/>
              <a:buChar char="n"/>
              <a:defRPr/>
            </a:pPr>
            <a:r>
              <a:rPr lang="en-US" sz="2400" dirty="0"/>
              <a:t>Areas of PPE that have or are likely to have been in contact with body sites, materials, or environmental surfaces where the infectious organism may reside</a:t>
            </a:r>
          </a:p>
          <a:p>
            <a:pPr marL="342900" indent="-342900">
              <a:spcBef>
                <a:spcPct val="30000"/>
              </a:spcBef>
              <a:buClr>
                <a:srgbClr val="FFFF99"/>
              </a:buClr>
              <a:buSzPct val="65000"/>
              <a:buFont typeface="Wingdings" pitchFamily="2" charset="2"/>
              <a:buChar char="n"/>
              <a:defRPr/>
            </a:pPr>
            <a:r>
              <a:rPr lang="en-US" sz="3200" dirty="0">
                <a:solidFill>
                  <a:srgbClr val="FF9900"/>
                </a:solidFill>
                <a:effectLst>
                  <a:outerShdw blurRad="38100" dist="38100" dir="2700000" algn="tl">
                    <a:srgbClr val="000000"/>
                  </a:outerShdw>
                </a:effectLst>
              </a:rPr>
              <a:t>Clean</a:t>
            </a:r>
            <a:r>
              <a:rPr lang="en-US" sz="3200" dirty="0">
                <a:effectLst>
                  <a:outerShdw blurRad="38100" dist="38100" dir="2700000" algn="tl">
                    <a:srgbClr val="000000"/>
                  </a:outerShdw>
                </a:effectLst>
              </a:rPr>
              <a:t> – </a:t>
            </a:r>
            <a:r>
              <a:rPr lang="en-US" sz="3200" dirty="0">
                <a:solidFill>
                  <a:schemeClr val="accent2">
                    <a:lumMod val="75000"/>
                  </a:schemeClr>
                </a:solidFill>
              </a:rPr>
              <a:t>inside, outside back, ties on head and back</a:t>
            </a:r>
          </a:p>
          <a:p>
            <a:pPr marL="1201738" lvl="2" indent="-228600">
              <a:spcBef>
                <a:spcPct val="30000"/>
              </a:spcBef>
              <a:buClr>
                <a:srgbClr val="FFFF99"/>
              </a:buClr>
              <a:buSzPct val="65000"/>
              <a:buFont typeface="Wingdings" pitchFamily="2" charset="2"/>
              <a:buChar char="n"/>
              <a:defRPr/>
            </a:pPr>
            <a:r>
              <a:rPr lang="en-US" sz="2400" dirty="0"/>
              <a:t>Areas of PPE that are not likely to have been in contact with the infectious organism</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212725"/>
            <a:ext cx="6821488" cy="1057275"/>
          </a:xfrm>
          <a:solidFill>
            <a:srgbClr val="003C69"/>
          </a:solidFill>
        </p:spPr>
        <p:txBody>
          <a:bodyPr/>
          <a:lstStyle/>
          <a:p>
            <a:pPr algn="ctr"/>
            <a:r>
              <a:rPr lang="en-US" smtClean="0">
                <a:solidFill>
                  <a:srgbClr val="FF9900"/>
                </a:solidFill>
              </a:rPr>
              <a:t>Sequence for Removing PPE</a:t>
            </a:r>
            <a:endParaRPr lang="en-IE" smtClean="0"/>
          </a:p>
        </p:txBody>
      </p:sp>
      <p:sp>
        <p:nvSpPr>
          <p:cNvPr id="3" name="Content Placeholder 2"/>
          <p:cNvSpPr>
            <a:spLocks noGrp="1"/>
          </p:cNvSpPr>
          <p:nvPr>
            <p:ph idx="1"/>
          </p:nvPr>
        </p:nvSpPr>
        <p:spPr>
          <a:xfrm>
            <a:off x="628650" y="1544638"/>
            <a:ext cx="6959600" cy="4559300"/>
          </a:xfrm>
          <a:solidFill>
            <a:schemeClr val="accent3">
              <a:lumMod val="40000"/>
              <a:lumOff val="60000"/>
            </a:schemeClr>
          </a:solidFill>
        </p:spPr>
        <p:txBody>
          <a:bodyPr/>
          <a:lstStyle/>
          <a:p>
            <a:pPr marL="342900" indent="-342900" eaLnBrk="1" hangingPunct="1">
              <a:spcBef>
                <a:spcPct val="30000"/>
              </a:spcBef>
              <a:buClr>
                <a:srgbClr val="FFFF99"/>
              </a:buClr>
              <a:buSzPct val="65000"/>
              <a:buFont typeface="Wingdings" pitchFamily="2" charset="2"/>
              <a:buChar char="n"/>
              <a:defRPr/>
            </a:pPr>
            <a:endParaRPr lang="en-US" sz="2400" dirty="0" smtClean="0">
              <a:effectLst>
                <a:outerShdw blurRad="38100" dist="38100" dir="2700000" algn="tl">
                  <a:srgbClr val="000000"/>
                </a:outerShdw>
              </a:effectLst>
            </a:endParaRPr>
          </a:p>
          <a:p>
            <a:pPr marL="342900" indent="-342900" eaLnBrk="1" hangingPunct="1">
              <a:spcBef>
                <a:spcPct val="30000"/>
              </a:spcBef>
              <a:buClr>
                <a:srgbClr val="FFFF99"/>
              </a:buClr>
              <a:buSzPct val="65000"/>
              <a:buFont typeface="Wingdings" pitchFamily="2" charset="2"/>
              <a:buChar char="n"/>
              <a:defRPr/>
            </a:pPr>
            <a:endParaRPr lang="en-US" sz="2400" dirty="0" smtClean="0">
              <a:effectLst>
                <a:outerShdw blurRad="38100" dist="38100" dir="2700000" algn="tl">
                  <a:srgbClr val="000000"/>
                </a:outerShdw>
              </a:effectLst>
            </a:endParaRPr>
          </a:p>
          <a:p>
            <a:pPr marL="342900" indent="-342900" eaLnBrk="1" hangingPunct="1">
              <a:spcBef>
                <a:spcPct val="30000"/>
              </a:spcBef>
              <a:buClr>
                <a:srgbClr val="FFFF99"/>
              </a:buClr>
              <a:buSzPct val="65000"/>
              <a:buFont typeface="Wingdings" pitchFamily="2" charset="2"/>
              <a:buChar char="n"/>
              <a:defRPr/>
            </a:pPr>
            <a:r>
              <a:rPr lang="en-US" sz="2400" dirty="0" smtClean="0"/>
              <a:t>Remove </a:t>
            </a:r>
            <a:r>
              <a:rPr lang="en-US" sz="2400" u="sng" dirty="0" smtClean="0"/>
              <a:t>Gloves</a:t>
            </a:r>
            <a:r>
              <a:rPr lang="en-US" sz="2400" dirty="0" smtClean="0"/>
              <a:t> first – and perform hand hygiene</a:t>
            </a:r>
          </a:p>
          <a:p>
            <a:pPr marL="342900" indent="-342900" eaLnBrk="1" hangingPunct="1">
              <a:spcBef>
                <a:spcPct val="30000"/>
              </a:spcBef>
              <a:buClr>
                <a:srgbClr val="FFFF99"/>
              </a:buClr>
              <a:buSzPct val="65000"/>
              <a:buFont typeface="Wingdings" pitchFamily="2" charset="2"/>
              <a:buChar char="n"/>
              <a:defRPr/>
            </a:pPr>
            <a:endParaRPr lang="en-US" sz="2400" dirty="0" smtClean="0"/>
          </a:p>
          <a:p>
            <a:pPr marL="342900" indent="-342900" eaLnBrk="1" hangingPunct="1">
              <a:spcBef>
                <a:spcPct val="30000"/>
              </a:spcBef>
              <a:buClr>
                <a:srgbClr val="FFFF99"/>
              </a:buClr>
              <a:buSzPct val="65000"/>
              <a:buFont typeface="Wingdings" pitchFamily="2" charset="2"/>
              <a:buChar char="n"/>
              <a:defRPr/>
            </a:pPr>
            <a:r>
              <a:rPr lang="en-US" sz="2400" dirty="0" smtClean="0"/>
              <a:t>Face shield or goggles</a:t>
            </a:r>
          </a:p>
          <a:p>
            <a:pPr marL="342900" indent="-342900" eaLnBrk="1" hangingPunct="1">
              <a:spcBef>
                <a:spcPct val="30000"/>
              </a:spcBef>
              <a:buClr>
                <a:srgbClr val="FFFF99"/>
              </a:buClr>
              <a:buSzPct val="65000"/>
              <a:buFont typeface="Wingdings" pitchFamily="2" charset="2"/>
              <a:buChar char="n"/>
              <a:defRPr/>
            </a:pPr>
            <a:endParaRPr lang="en-US" sz="2400" dirty="0" smtClean="0"/>
          </a:p>
          <a:p>
            <a:pPr marL="342900" indent="-342900" eaLnBrk="1" hangingPunct="1">
              <a:spcBef>
                <a:spcPct val="30000"/>
              </a:spcBef>
              <a:buClr>
                <a:srgbClr val="FFFF99"/>
              </a:buClr>
              <a:buSzPct val="65000"/>
              <a:buFont typeface="Wingdings" pitchFamily="2" charset="2"/>
              <a:buChar char="n"/>
              <a:defRPr/>
            </a:pPr>
            <a:r>
              <a:rPr lang="en-US" sz="2400" dirty="0" smtClean="0"/>
              <a:t>Gown</a:t>
            </a:r>
          </a:p>
          <a:p>
            <a:pPr marL="342900" indent="-342900" eaLnBrk="1" hangingPunct="1">
              <a:spcBef>
                <a:spcPct val="30000"/>
              </a:spcBef>
              <a:buClr>
                <a:srgbClr val="FFFF99"/>
              </a:buClr>
              <a:buSzPct val="65000"/>
              <a:buFont typeface="Wingdings" pitchFamily="2" charset="2"/>
              <a:buChar char="n"/>
              <a:defRPr/>
            </a:pPr>
            <a:endParaRPr lang="en-US" sz="2400" dirty="0" smtClean="0"/>
          </a:p>
          <a:p>
            <a:pPr marL="342900" indent="-342900" eaLnBrk="1" hangingPunct="1">
              <a:spcBef>
                <a:spcPct val="30000"/>
              </a:spcBef>
              <a:buClr>
                <a:srgbClr val="FFFF99"/>
              </a:buClr>
              <a:buSzPct val="65000"/>
              <a:buFont typeface="Wingdings" pitchFamily="2" charset="2"/>
              <a:buChar char="n"/>
              <a:defRPr/>
            </a:pPr>
            <a:r>
              <a:rPr lang="en-US" sz="2400" dirty="0" smtClean="0"/>
              <a:t>Mask or respirator</a:t>
            </a:r>
          </a:p>
          <a:p>
            <a:pPr>
              <a:defRPr/>
            </a:pPr>
            <a:endParaRPr lang="en-I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282575" y="1346200"/>
            <a:ext cx="5881688" cy="5021263"/>
          </a:xfrm>
        </p:spPr>
        <p:txBody>
          <a:bodyPr/>
          <a:lstStyle/>
          <a:p>
            <a:pPr eaLnBrk="1" hangingPunct="1">
              <a:buFont typeface="Arial" charset="0"/>
              <a:buNone/>
            </a:pPr>
            <a:r>
              <a:rPr lang="en-IE" sz="2800" b="1" smtClean="0">
                <a:latin typeface="Constantia" pitchFamily="18" charset="0"/>
              </a:rPr>
              <a:t>   </a:t>
            </a:r>
          </a:p>
          <a:p>
            <a:pPr eaLnBrk="1" hangingPunct="1">
              <a:buFont typeface="Arial" charset="0"/>
              <a:buNone/>
            </a:pPr>
            <a:r>
              <a:rPr lang="en-IE" sz="2800" b="1" smtClean="0">
                <a:latin typeface="Constantia" pitchFamily="18" charset="0"/>
              </a:rPr>
              <a:t>PPE</a:t>
            </a:r>
          </a:p>
          <a:p>
            <a:pPr eaLnBrk="1" hangingPunct="1">
              <a:buFont typeface="Arial" charset="0"/>
              <a:buNone/>
            </a:pPr>
            <a:endParaRPr lang="en-IE" sz="2800" b="1" smtClean="0">
              <a:latin typeface="Constantia" pitchFamily="18" charset="0"/>
            </a:endParaRPr>
          </a:p>
          <a:p>
            <a:pPr lvl="1" eaLnBrk="1" hangingPunct="1"/>
            <a:r>
              <a:rPr lang="en-IE" sz="2000" b="1" smtClean="0">
                <a:latin typeface="Constantia" pitchFamily="18" charset="0"/>
              </a:rPr>
              <a:t>What is PPE?</a:t>
            </a:r>
          </a:p>
          <a:p>
            <a:pPr lvl="1" eaLnBrk="1" hangingPunct="1"/>
            <a:r>
              <a:rPr lang="en-IE" sz="2000" b="1" smtClean="0">
                <a:latin typeface="Constantia" pitchFamily="18" charset="0"/>
              </a:rPr>
              <a:t>Types of PPE</a:t>
            </a:r>
          </a:p>
          <a:p>
            <a:pPr lvl="1" eaLnBrk="1" hangingPunct="1"/>
            <a:r>
              <a:rPr lang="en-IE" sz="2000" b="1" smtClean="0">
                <a:latin typeface="Constantia" pitchFamily="18" charset="0"/>
              </a:rPr>
              <a:t>When do you use PPE?</a:t>
            </a:r>
          </a:p>
          <a:p>
            <a:pPr lvl="1" eaLnBrk="1" hangingPunct="1"/>
            <a:r>
              <a:rPr lang="en-IE" sz="2000" b="1" smtClean="0">
                <a:latin typeface="Constantia" pitchFamily="18" charset="0"/>
              </a:rPr>
              <a:t>PPE for expanded  precautions</a:t>
            </a:r>
          </a:p>
          <a:p>
            <a:pPr lvl="1" eaLnBrk="1" hangingPunct="1"/>
            <a:r>
              <a:rPr lang="en-IE" sz="2000" b="1" smtClean="0">
                <a:latin typeface="Constantia" pitchFamily="18" charset="0"/>
              </a:rPr>
              <a:t>Sequence for putting on PPE</a:t>
            </a:r>
          </a:p>
          <a:p>
            <a:pPr lvl="1" eaLnBrk="1" hangingPunct="1"/>
            <a:r>
              <a:rPr lang="en-IE" sz="2000" b="1" smtClean="0">
                <a:latin typeface="Constantia" pitchFamily="18" charset="0"/>
              </a:rPr>
              <a:t>Sequence for taking off PPE</a:t>
            </a:r>
          </a:p>
          <a:p>
            <a:pPr lvl="1" eaLnBrk="1" hangingPunct="1">
              <a:buFont typeface="Arial" charset="0"/>
              <a:buNone/>
            </a:pPr>
            <a:endParaRPr lang="en-IE" b="1" smtClean="0">
              <a:latin typeface="Constantia" pitchFamily="18" charset="0"/>
            </a:endParaRPr>
          </a:p>
          <a:p>
            <a:pPr lvl="1" eaLnBrk="1" hangingPunct="1">
              <a:buFont typeface="Arial" charset="0"/>
              <a:buNone/>
            </a:pPr>
            <a:endParaRPr lang="en-IE" smtClean="0"/>
          </a:p>
          <a:p>
            <a:pPr lvl="1" eaLnBrk="1" hangingPunct="1">
              <a:buFont typeface="Arial" charset="0"/>
              <a:buNone/>
            </a:pPr>
            <a:endParaRPr lang="en-IE" smtClean="0"/>
          </a:p>
          <a:p>
            <a:pPr lvl="1" eaLnBrk="1" hangingPunct="1">
              <a:buFont typeface="Arial" charset="0"/>
              <a:buNone/>
            </a:pPr>
            <a:endParaRPr lang="en-IE" smtClean="0"/>
          </a:p>
        </p:txBody>
      </p:sp>
      <p:sp>
        <p:nvSpPr>
          <p:cNvPr id="21507" name="Title 2"/>
          <p:cNvSpPr>
            <a:spLocks noGrp="1"/>
          </p:cNvSpPr>
          <p:nvPr>
            <p:ph type="title"/>
          </p:nvPr>
        </p:nvSpPr>
        <p:spPr>
          <a:xfrm>
            <a:off x="428625" y="228600"/>
            <a:ext cx="6823075" cy="1057275"/>
          </a:xfrm>
          <a:solidFill>
            <a:srgbClr val="FFC000"/>
          </a:solidFill>
        </p:spPr>
        <p:txBody>
          <a:bodyPr/>
          <a:lstStyle/>
          <a:p>
            <a:pPr eaLnBrk="1" hangingPunct="1"/>
            <a:r>
              <a:rPr lang="en-IE" sz="6000" smtClean="0">
                <a:solidFill>
                  <a:srgbClr val="002060"/>
                </a:solidFill>
                <a:latin typeface="Constantia" pitchFamily="18" charset="0"/>
              </a:rPr>
              <a:t>Overview</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2438" y="292100"/>
            <a:ext cx="7324725" cy="1143000"/>
          </a:xfrm>
          <a:solidFill>
            <a:srgbClr val="003C69"/>
          </a:solidFill>
        </p:spPr>
        <p:txBody>
          <a:bodyPr/>
          <a:lstStyle/>
          <a:p>
            <a:pPr algn="ctr">
              <a:lnSpc>
                <a:spcPct val="95000"/>
              </a:lnSpc>
            </a:pPr>
            <a:r>
              <a:rPr lang="en-US" smtClean="0">
                <a:solidFill>
                  <a:srgbClr val="FF9900"/>
                </a:solidFill>
              </a:rPr>
              <a:t>Where to Remove PPE</a:t>
            </a:r>
          </a:p>
        </p:txBody>
      </p:sp>
      <p:sp>
        <p:nvSpPr>
          <p:cNvPr id="49155" name="Rectangle 3"/>
          <p:cNvSpPr>
            <a:spLocks noChangeArrowheads="1"/>
          </p:cNvSpPr>
          <p:nvPr/>
        </p:nvSpPr>
        <p:spPr bwMode="auto">
          <a:xfrm>
            <a:off x="306388" y="1847850"/>
            <a:ext cx="7493000" cy="4279900"/>
          </a:xfrm>
          <a:prstGeom prst="rect">
            <a:avLst/>
          </a:prstGeom>
          <a:solidFill>
            <a:schemeClr val="bg2"/>
          </a:solidFill>
          <a:ln w="9525">
            <a:noFill/>
            <a:miter lim="800000"/>
            <a:headEnd/>
            <a:tailEnd/>
          </a:ln>
        </p:spPr>
        <p:txBody>
          <a:bodyPr/>
          <a:lstStyle/>
          <a:p>
            <a:pPr marL="342900" indent="-342900">
              <a:spcBef>
                <a:spcPct val="30000"/>
              </a:spcBef>
              <a:buClr>
                <a:srgbClr val="FFFF99"/>
              </a:buClr>
              <a:buSzPct val="65000"/>
              <a:buFont typeface="Wingdings" pitchFamily="2" charset="2"/>
              <a:buChar char="n"/>
            </a:pPr>
            <a:r>
              <a:rPr lang="en-US" sz="2800"/>
              <a:t>At doorway, before leaving patient room or in anteroom</a:t>
            </a:r>
            <a:r>
              <a:rPr lang="en-US" sz="2800">
                <a:solidFill>
                  <a:srgbClr val="FFB500"/>
                </a:solidFill>
              </a:rPr>
              <a:t>*</a:t>
            </a:r>
          </a:p>
          <a:p>
            <a:pPr marL="342900" indent="-342900">
              <a:spcBef>
                <a:spcPct val="30000"/>
              </a:spcBef>
              <a:buClr>
                <a:srgbClr val="FFFF99"/>
              </a:buClr>
              <a:buSzPct val="65000"/>
              <a:buFont typeface="Wingdings" pitchFamily="2" charset="2"/>
              <a:buChar char="n"/>
            </a:pPr>
            <a:r>
              <a:rPr lang="en-US" sz="2800"/>
              <a:t>Remove respirator outside room, after door has been closed</a:t>
            </a:r>
          </a:p>
        </p:txBody>
      </p:sp>
      <p:sp>
        <p:nvSpPr>
          <p:cNvPr id="49156" name="Text Box 5"/>
          <p:cNvSpPr txBox="1">
            <a:spLocks noChangeArrowheads="1"/>
          </p:cNvSpPr>
          <p:nvPr/>
        </p:nvSpPr>
        <p:spPr bwMode="auto">
          <a:xfrm>
            <a:off x="773113" y="4403725"/>
            <a:ext cx="6699250" cy="769938"/>
          </a:xfrm>
          <a:prstGeom prst="rect">
            <a:avLst/>
          </a:prstGeom>
          <a:solidFill>
            <a:srgbClr val="003C69"/>
          </a:solidFill>
          <a:ln w="9525">
            <a:noFill/>
            <a:miter lim="800000"/>
            <a:headEnd/>
            <a:tailEnd/>
          </a:ln>
        </p:spPr>
        <p:txBody>
          <a:bodyPr>
            <a:spAutoFit/>
          </a:bodyPr>
          <a:lstStyle/>
          <a:p>
            <a:pPr marL="165100" indent="-165100"/>
            <a:r>
              <a:rPr lang="en-US" sz="2400">
                <a:solidFill>
                  <a:srgbClr val="FFB500"/>
                </a:solidFill>
              </a:rPr>
              <a:t>*	</a:t>
            </a:r>
            <a:r>
              <a:rPr lang="en-US" sz="2000">
                <a:solidFill>
                  <a:srgbClr val="FFB500"/>
                </a:solidFill>
              </a:rPr>
              <a:t>Ensure that hand hygiene facilities are available at the point needed, e.g., sink or alcohol-based hand rub</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30200" y="193675"/>
            <a:ext cx="7478713" cy="1143000"/>
          </a:xfrm>
          <a:solidFill>
            <a:srgbClr val="FFC000"/>
          </a:solidFill>
        </p:spPr>
        <p:txBody>
          <a:bodyPr/>
          <a:lstStyle/>
          <a:p>
            <a:pPr>
              <a:lnSpc>
                <a:spcPct val="95000"/>
              </a:lnSpc>
            </a:pPr>
            <a:r>
              <a:rPr lang="en-US" smtClean="0">
                <a:solidFill>
                  <a:srgbClr val="003C69"/>
                </a:solidFill>
              </a:rPr>
              <a:t>How to Remove Gloves -  Step1</a:t>
            </a:r>
          </a:p>
        </p:txBody>
      </p:sp>
      <p:sp>
        <p:nvSpPr>
          <p:cNvPr id="559107" name="Rectangle 3"/>
          <p:cNvSpPr>
            <a:spLocks noChangeArrowheads="1"/>
          </p:cNvSpPr>
          <p:nvPr/>
        </p:nvSpPr>
        <p:spPr bwMode="auto">
          <a:xfrm>
            <a:off x="3121025" y="1544638"/>
            <a:ext cx="4624388" cy="4459287"/>
          </a:xfrm>
          <a:prstGeom prst="rect">
            <a:avLst/>
          </a:prstGeom>
          <a:solidFill>
            <a:schemeClr val="accent5">
              <a:lumMod val="20000"/>
              <a:lumOff val="80000"/>
            </a:schemeClr>
          </a:solidFill>
          <a:ln w="9525">
            <a:noFill/>
            <a:miter lim="800000"/>
            <a:headEnd/>
            <a:tailEnd/>
          </a:ln>
        </p:spPr>
        <p:txBody>
          <a:bodyPr/>
          <a:lstStyle/>
          <a:p>
            <a:pPr marL="342900" indent="-342900">
              <a:spcBef>
                <a:spcPct val="30000"/>
              </a:spcBef>
              <a:buClr>
                <a:srgbClr val="FFFF99"/>
              </a:buClr>
              <a:buSzPct val="65000"/>
              <a:buFont typeface="Wingdings" pitchFamily="2" charset="2"/>
              <a:buChar char="n"/>
              <a:defRPr/>
            </a:pPr>
            <a:endParaRPr lang="en-US" sz="2800" dirty="0"/>
          </a:p>
          <a:p>
            <a:pPr marL="342900" indent="-342900">
              <a:spcBef>
                <a:spcPct val="30000"/>
              </a:spcBef>
              <a:buClr>
                <a:srgbClr val="FFFF99"/>
              </a:buClr>
              <a:buSzPct val="65000"/>
              <a:buFont typeface="Wingdings" pitchFamily="2" charset="2"/>
              <a:buChar char="n"/>
              <a:defRPr/>
            </a:pPr>
            <a:r>
              <a:rPr lang="en-US" sz="2800" dirty="0"/>
              <a:t>Grasp outside edge near wrist</a:t>
            </a:r>
          </a:p>
          <a:p>
            <a:pPr marL="342900" indent="-342900">
              <a:spcBef>
                <a:spcPct val="30000"/>
              </a:spcBef>
              <a:buClr>
                <a:srgbClr val="FFFF99"/>
              </a:buClr>
              <a:buSzPct val="65000"/>
              <a:buFont typeface="Wingdings" pitchFamily="2" charset="2"/>
              <a:buChar char="n"/>
              <a:defRPr/>
            </a:pPr>
            <a:r>
              <a:rPr lang="en-US" sz="2800" dirty="0"/>
              <a:t>Peel away from hand, turning glove inside-out</a:t>
            </a:r>
          </a:p>
          <a:p>
            <a:pPr marL="342900" indent="-342900">
              <a:spcBef>
                <a:spcPct val="30000"/>
              </a:spcBef>
              <a:buClr>
                <a:srgbClr val="FFFF99"/>
              </a:buClr>
              <a:buSzPct val="65000"/>
              <a:buFont typeface="Wingdings" pitchFamily="2" charset="2"/>
              <a:buChar char="n"/>
              <a:defRPr/>
            </a:pPr>
            <a:r>
              <a:rPr lang="en-US" sz="2800" dirty="0"/>
              <a:t>Hold in opposite gloved hand</a:t>
            </a:r>
          </a:p>
        </p:txBody>
      </p:sp>
      <p:pic>
        <p:nvPicPr>
          <p:cNvPr id="50180" name="Picture 4" descr="6A_color"/>
          <p:cNvPicPr>
            <a:picLocks noGrp="1" noChangeAspect="1" noChangeArrowheads="1"/>
          </p:cNvPicPr>
          <p:nvPr>
            <p:ph idx="1"/>
          </p:nvPr>
        </p:nvPicPr>
        <p:blipFill>
          <a:blip r:embed="rId3" cstate="print"/>
          <a:srcRect/>
          <a:stretch>
            <a:fillRect/>
          </a:stretch>
        </p:blipFill>
        <p:spPr>
          <a:xfrm>
            <a:off x="1017588" y="2805113"/>
            <a:ext cx="2084387" cy="3082925"/>
          </a:xfrm>
        </p:spPr>
      </p:pic>
      <p:sp>
        <p:nvSpPr>
          <p:cNvPr id="50181" name="Text Box 12"/>
          <p:cNvSpPr txBox="1">
            <a:spLocks noChangeArrowheads="1"/>
          </p:cNvSpPr>
          <p:nvPr/>
        </p:nvSpPr>
        <p:spPr bwMode="auto">
          <a:xfrm>
            <a:off x="155575" y="6292850"/>
            <a:ext cx="184150" cy="369888"/>
          </a:xfrm>
          <a:prstGeom prst="rect">
            <a:avLst/>
          </a:prstGeom>
          <a:noFill/>
          <a:ln w="9525">
            <a:noFill/>
            <a:miter lim="800000"/>
            <a:headEnd/>
            <a:tailEnd/>
          </a:ln>
        </p:spPr>
        <p:txBody>
          <a:bodyPr wrap="none">
            <a:spAutoFit/>
          </a:bodyPr>
          <a:lstStyle/>
          <a:p>
            <a:endParaRPr lang="en-US" b="1">
              <a:solidFill>
                <a:srgbClr val="CCFFFF"/>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5" name="Rectangle 3"/>
          <p:cNvSpPr>
            <a:spLocks noChangeArrowheads="1"/>
          </p:cNvSpPr>
          <p:nvPr/>
        </p:nvSpPr>
        <p:spPr bwMode="auto">
          <a:xfrm>
            <a:off x="2165350" y="1398588"/>
            <a:ext cx="4246563" cy="4854575"/>
          </a:xfrm>
          <a:prstGeom prst="rect">
            <a:avLst/>
          </a:prstGeom>
          <a:solidFill>
            <a:schemeClr val="accent5">
              <a:lumMod val="20000"/>
              <a:lumOff val="80000"/>
            </a:schemeClr>
          </a:solidFill>
          <a:ln w="9525">
            <a:noFill/>
            <a:miter lim="800000"/>
            <a:headEnd/>
            <a:tailEnd/>
          </a:ln>
        </p:spPr>
        <p:txBody>
          <a:bodyPr/>
          <a:lstStyle/>
          <a:p>
            <a:pPr marL="342900" indent="-342900">
              <a:spcBef>
                <a:spcPct val="30000"/>
              </a:spcBef>
              <a:buClr>
                <a:srgbClr val="FFFF99"/>
              </a:buClr>
              <a:buSzPct val="65000"/>
              <a:buFont typeface="Wingdings" pitchFamily="2" charset="2"/>
              <a:buChar char="n"/>
              <a:defRPr/>
            </a:pPr>
            <a:endParaRPr lang="en-US" sz="2800" dirty="0"/>
          </a:p>
          <a:p>
            <a:pPr marL="342900" indent="-342900">
              <a:spcBef>
                <a:spcPct val="30000"/>
              </a:spcBef>
              <a:buClr>
                <a:srgbClr val="FFFF99"/>
              </a:buClr>
              <a:buSzPct val="65000"/>
              <a:buFont typeface="Wingdings" pitchFamily="2" charset="2"/>
              <a:buChar char="n"/>
              <a:defRPr/>
            </a:pPr>
            <a:r>
              <a:rPr lang="en-US" sz="2800" dirty="0"/>
              <a:t>Slide ungloved finger under the wrist of the remaining glove</a:t>
            </a:r>
          </a:p>
          <a:p>
            <a:pPr marL="342900" indent="-342900">
              <a:spcBef>
                <a:spcPct val="30000"/>
              </a:spcBef>
              <a:buClr>
                <a:srgbClr val="FFFF99"/>
              </a:buClr>
              <a:buSzPct val="65000"/>
              <a:buFont typeface="Wingdings" pitchFamily="2" charset="2"/>
              <a:buChar char="n"/>
              <a:defRPr/>
            </a:pPr>
            <a:r>
              <a:rPr lang="en-US" sz="2800" dirty="0"/>
              <a:t>Peel off from inside, creating a bag for both gloves</a:t>
            </a:r>
          </a:p>
          <a:p>
            <a:pPr marL="342900" indent="-342900">
              <a:spcBef>
                <a:spcPct val="30000"/>
              </a:spcBef>
              <a:buClr>
                <a:srgbClr val="FFFF99"/>
              </a:buClr>
              <a:buSzPct val="65000"/>
              <a:buFont typeface="Wingdings" pitchFamily="2" charset="2"/>
              <a:buChar char="n"/>
              <a:defRPr/>
            </a:pPr>
            <a:r>
              <a:rPr lang="en-US" sz="2800" dirty="0"/>
              <a:t>Discard</a:t>
            </a:r>
          </a:p>
        </p:txBody>
      </p:sp>
      <p:sp>
        <p:nvSpPr>
          <p:cNvPr id="51203" name="Rectangle 2"/>
          <p:cNvSpPr>
            <a:spLocks noGrp="1" noChangeArrowheads="1"/>
          </p:cNvSpPr>
          <p:nvPr>
            <p:ph type="title"/>
          </p:nvPr>
        </p:nvSpPr>
        <p:spPr>
          <a:xfrm>
            <a:off x="382588" y="161925"/>
            <a:ext cx="7469187" cy="1143000"/>
          </a:xfrm>
          <a:solidFill>
            <a:srgbClr val="FFC000"/>
          </a:solidFill>
        </p:spPr>
        <p:txBody>
          <a:bodyPr/>
          <a:lstStyle/>
          <a:p>
            <a:pPr>
              <a:lnSpc>
                <a:spcPct val="95000"/>
              </a:lnSpc>
            </a:pPr>
            <a:r>
              <a:rPr lang="en-US" smtClean="0">
                <a:solidFill>
                  <a:srgbClr val="003C69"/>
                </a:solidFill>
              </a:rPr>
              <a:t>How to Remove Gloves – Step 2</a:t>
            </a:r>
          </a:p>
        </p:txBody>
      </p:sp>
      <p:pic>
        <p:nvPicPr>
          <p:cNvPr id="51204" name="Picture 6" descr="6B_color"/>
          <p:cNvPicPr>
            <a:picLocks noChangeAspect="1" noChangeArrowheads="1"/>
          </p:cNvPicPr>
          <p:nvPr/>
        </p:nvPicPr>
        <p:blipFill>
          <a:blip r:embed="rId3" cstate="print"/>
          <a:srcRect/>
          <a:stretch>
            <a:fillRect/>
          </a:stretch>
        </p:blipFill>
        <p:spPr bwMode="auto">
          <a:xfrm>
            <a:off x="261938" y="1397000"/>
            <a:ext cx="1933575" cy="3492500"/>
          </a:xfrm>
          <a:prstGeom prst="rect">
            <a:avLst/>
          </a:prstGeom>
          <a:noFill/>
          <a:ln w="9525">
            <a:noFill/>
            <a:miter lim="800000"/>
            <a:headEnd/>
            <a:tailEnd/>
          </a:ln>
        </p:spPr>
      </p:pic>
      <p:pic>
        <p:nvPicPr>
          <p:cNvPr id="51205" name="Picture 7" descr="6C_color"/>
          <p:cNvPicPr>
            <a:picLocks noChangeAspect="1" noChangeArrowheads="1"/>
          </p:cNvPicPr>
          <p:nvPr/>
        </p:nvPicPr>
        <p:blipFill>
          <a:blip r:embed="rId4" cstate="print"/>
          <a:srcRect/>
          <a:stretch>
            <a:fillRect/>
          </a:stretch>
        </p:blipFill>
        <p:spPr bwMode="auto">
          <a:xfrm>
            <a:off x="6496050" y="3633788"/>
            <a:ext cx="2009775" cy="24463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66700" y="246063"/>
            <a:ext cx="7542213" cy="1143000"/>
          </a:xfrm>
          <a:solidFill>
            <a:schemeClr val="accent4">
              <a:lumMod val="40000"/>
              <a:lumOff val="60000"/>
            </a:schemeClr>
          </a:solidFill>
        </p:spPr>
        <p:txBody>
          <a:bodyPr/>
          <a:lstStyle/>
          <a:p>
            <a:pPr algn="ctr">
              <a:lnSpc>
                <a:spcPct val="95000"/>
              </a:lnSpc>
              <a:defRPr/>
            </a:pPr>
            <a:r>
              <a:rPr lang="en-US" sz="4000" dirty="0" smtClean="0">
                <a:solidFill>
                  <a:srgbClr val="003C69"/>
                </a:solidFill>
              </a:rPr>
              <a:t>Remove Goggles or Face Shield</a:t>
            </a:r>
          </a:p>
        </p:txBody>
      </p:sp>
      <p:sp>
        <p:nvSpPr>
          <p:cNvPr id="563203" name="Rectangle 3"/>
          <p:cNvSpPr>
            <a:spLocks noChangeArrowheads="1"/>
          </p:cNvSpPr>
          <p:nvPr/>
        </p:nvSpPr>
        <p:spPr bwMode="auto">
          <a:xfrm>
            <a:off x="4314825" y="2074863"/>
            <a:ext cx="4510088" cy="4103687"/>
          </a:xfrm>
          <a:prstGeom prst="rect">
            <a:avLst/>
          </a:prstGeom>
          <a:solidFill>
            <a:schemeClr val="accent5">
              <a:lumMod val="20000"/>
              <a:lumOff val="80000"/>
            </a:schemeClr>
          </a:solidFill>
          <a:ln w="9525">
            <a:noFill/>
            <a:miter lim="800000"/>
            <a:headEnd/>
            <a:tailEnd/>
          </a:ln>
        </p:spPr>
        <p:txBody>
          <a:bodyPr/>
          <a:lstStyle/>
          <a:p>
            <a:pPr marL="342900" indent="-342900">
              <a:spcBef>
                <a:spcPct val="30000"/>
              </a:spcBef>
              <a:buClr>
                <a:srgbClr val="FFFF99"/>
              </a:buClr>
              <a:buSzPct val="65000"/>
              <a:buFont typeface="Wingdings" pitchFamily="2" charset="2"/>
              <a:buChar char="n"/>
              <a:defRPr/>
            </a:pPr>
            <a:r>
              <a:rPr lang="en-US" sz="2800" dirty="0"/>
              <a:t>Grasp ear or head pieces with ungloved hands</a:t>
            </a:r>
          </a:p>
          <a:p>
            <a:pPr marL="342900" indent="-342900">
              <a:spcBef>
                <a:spcPct val="30000"/>
              </a:spcBef>
              <a:buClr>
                <a:srgbClr val="FFFF99"/>
              </a:buClr>
              <a:buSzPct val="65000"/>
              <a:buFont typeface="Wingdings" pitchFamily="2" charset="2"/>
              <a:buChar char="n"/>
              <a:defRPr/>
            </a:pPr>
            <a:r>
              <a:rPr lang="en-US" sz="2800" dirty="0"/>
              <a:t>Lift away from face</a:t>
            </a:r>
          </a:p>
          <a:p>
            <a:pPr marL="342900" indent="-342900">
              <a:spcBef>
                <a:spcPct val="30000"/>
              </a:spcBef>
              <a:buClr>
                <a:srgbClr val="FFFF99"/>
              </a:buClr>
              <a:buSzPct val="65000"/>
              <a:buFont typeface="Wingdings" pitchFamily="2" charset="2"/>
              <a:buChar char="n"/>
              <a:defRPr/>
            </a:pPr>
            <a:r>
              <a:rPr lang="en-US" sz="2800" dirty="0"/>
              <a:t>Place in designated receptacle for reprocessing or disposal</a:t>
            </a:r>
          </a:p>
        </p:txBody>
      </p:sp>
      <p:pic>
        <p:nvPicPr>
          <p:cNvPr id="52228" name="Picture 6" descr="7A_color"/>
          <p:cNvPicPr>
            <a:picLocks noChangeAspect="1" noChangeArrowheads="1"/>
          </p:cNvPicPr>
          <p:nvPr/>
        </p:nvPicPr>
        <p:blipFill>
          <a:blip r:embed="rId3" cstate="print"/>
          <a:srcRect/>
          <a:stretch>
            <a:fillRect/>
          </a:stretch>
        </p:blipFill>
        <p:spPr bwMode="auto">
          <a:xfrm>
            <a:off x="461963" y="2201863"/>
            <a:ext cx="1941512" cy="2262187"/>
          </a:xfrm>
          <a:prstGeom prst="rect">
            <a:avLst/>
          </a:prstGeom>
          <a:noFill/>
          <a:ln w="9525">
            <a:noFill/>
            <a:miter lim="800000"/>
            <a:headEnd/>
            <a:tailEnd/>
          </a:ln>
        </p:spPr>
      </p:pic>
      <p:pic>
        <p:nvPicPr>
          <p:cNvPr id="52229" name="Picture 7" descr="7B_color"/>
          <p:cNvPicPr>
            <a:picLocks noChangeAspect="1" noChangeArrowheads="1"/>
          </p:cNvPicPr>
          <p:nvPr/>
        </p:nvPicPr>
        <p:blipFill>
          <a:blip r:embed="rId4" cstate="print"/>
          <a:srcRect/>
          <a:stretch>
            <a:fillRect/>
          </a:stretch>
        </p:blipFill>
        <p:spPr bwMode="auto">
          <a:xfrm>
            <a:off x="1682750" y="4214813"/>
            <a:ext cx="2628900" cy="2120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03200" y="182563"/>
            <a:ext cx="7669213" cy="1143000"/>
          </a:xfrm>
          <a:solidFill>
            <a:schemeClr val="accent4">
              <a:lumMod val="40000"/>
              <a:lumOff val="60000"/>
            </a:schemeClr>
          </a:solidFill>
        </p:spPr>
        <p:txBody>
          <a:bodyPr/>
          <a:lstStyle/>
          <a:p>
            <a:pPr>
              <a:lnSpc>
                <a:spcPct val="95000"/>
              </a:lnSpc>
              <a:defRPr/>
            </a:pPr>
            <a:r>
              <a:rPr lang="en-US" dirty="0" smtClean="0">
                <a:solidFill>
                  <a:srgbClr val="003C69"/>
                </a:solidFill>
              </a:rPr>
              <a:t>Removing Isolation Gown</a:t>
            </a:r>
          </a:p>
        </p:txBody>
      </p:sp>
      <p:sp>
        <p:nvSpPr>
          <p:cNvPr id="565251" name="Rectangle 3"/>
          <p:cNvSpPr>
            <a:spLocks noChangeArrowheads="1"/>
          </p:cNvSpPr>
          <p:nvPr/>
        </p:nvSpPr>
        <p:spPr bwMode="auto">
          <a:xfrm>
            <a:off x="4195763" y="1617663"/>
            <a:ext cx="4510087" cy="4930775"/>
          </a:xfrm>
          <a:prstGeom prst="rect">
            <a:avLst/>
          </a:prstGeom>
          <a:solidFill>
            <a:schemeClr val="accent5">
              <a:lumMod val="20000"/>
              <a:lumOff val="80000"/>
            </a:schemeClr>
          </a:solidFill>
          <a:ln w="9525">
            <a:noFill/>
            <a:miter lim="800000"/>
            <a:headEnd/>
            <a:tailEnd/>
          </a:ln>
        </p:spPr>
        <p:txBody>
          <a:bodyPr/>
          <a:lstStyle/>
          <a:p>
            <a:pPr marL="342900" indent="-342900">
              <a:spcBef>
                <a:spcPct val="30000"/>
              </a:spcBef>
              <a:buClr>
                <a:srgbClr val="FFFF99"/>
              </a:buClr>
              <a:buSzPct val="65000"/>
              <a:buFont typeface="Wingdings" pitchFamily="2" charset="2"/>
              <a:buChar char="n"/>
              <a:defRPr/>
            </a:pPr>
            <a:r>
              <a:rPr lang="en-US" sz="2800" dirty="0"/>
              <a:t>Unfasten ties</a:t>
            </a:r>
          </a:p>
          <a:p>
            <a:pPr marL="342900" indent="-342900">
              <a:spcBef>
                <a:spcPct val="30000"/>
              </a:spcBef>
              <a:buClr>
                <a:srgbClr val="FFFF99"/>
              </a:buClr>
              <a:buSzPct val="65000"/>
              <a:buFont typeface="Wingdings" pitchFamily="2" charset="2"/>
              <a:buChar char="n"/>
              <a:defRPr/>
            </a:pPr>
            <a:r>
              <a:rPr lang="en-US" sz="2800" dirty="0"/>
              <a:t>Peel gown away from neck and shoulder</a:t>
            </a:r>
          </a:p>
          <a:p>
            <a:pPr marL="342900" indent="-342900">
              <a:spcBef>
                <a:spcPct val="30000"/>
              </a:spcBef>
              <a:buClr>
                <a:srgbClr val="FFFF99"/>
              </a:buClr>
              <a:buSzPct val="65000"/>
              <a:buFont typeface="Wingdings" pitchFamily="2" charset="2"/>
              <a:buChar char="n"/>
              <a:defRPr/>
            </a:pPr>
            <a:r>
              <a:rPr lang="en-US" sz="2800" dirty="0"/>
              <a:t>Turn contaminated outside toward the inside</a:t>
            </a:r>
          </a:p>
          <a:p>
            <a:pPr marL="342900" indent="-342900">
              <a:spcBef>
                <a:spcPct val="30000"/>
              </a:spcBef>
              <a:buClr>
                <a:srgbClr val="FFFF99"/>
              </a:buClr>
              <a:buSzPct val="65000"/>
              <a:buFont typeface="Wingdings" pitchFamily="2" charset="2"/>
              <a:buChar char="n"/>
              <a:defRPr/>
            </a:pPr>
            <a:r>
              <a:rPr lang="en-US" sz="2800" dirty="0"/>
              <a:t>Fold or roll into a bundle</a:t>
            </a:r>
          </a:p>
          <a:p>
            <a:pPr marL="342900" indent="-342900">
              <a:spcBef>
                <a:spcPct val="30000"/>
              </a:spcBef>
              <a:buClr>
                <a:srgbClr val="FFFF99"/>
              </a:buClr>
              <a:buSzPct val="65000"/>
              <a:buFont typeface="Wingdings" pitchFamily="2" charset="2"/>
              <a:buChar char="n"/>
              <a:defRPr/>
            </a:pPr>
            <a:r>
              <a:rPr lang="en-US" sz="2800" dirty="0"/>
              <a:t>Discard in Healthcare risk waste stream</a:t>
            </a:r>
          </a:p>
        </p:txBody>
      </p:sp>
      <p:grpSp>
        <p:nvGrpSpPr>
          <p:cNvPr id="53252" name="Group 9"/>
          <p:cNvGrpSpPr>
            <a:grpSpLocks/>
          </p:cNvGrpSpPr>
          <p:nvPr/>
        </p:nvGrpSpPr>
        <p:grpSpPr bwMode="auto">
          <a:xfrm>
            <a:off x="371475" y="2503488"/>
            <a:ext cx="2225675" cy="2466975"/>
            <a:chOff x="601" y="1084"/>
            <a:chExt cx="1577" cy="1554"/>
          </a:xfrm>
        </p:grpSpPr>
        <p:pic>
          <p:nvPicPr>
            <p:cNvPr id="53254" name="Picture 6" descr="8A_color"/>
            <p:cNvPicPr>
              <a:picLocks noChangeAspect="1" noChangeArrowheads="1"/>
            </p:cNvPicPr>
            <p:nvPr/>
          </p:nvPicPr>
          <p:blipFill>
            <a:blip r:embed="rId3" cstate="print"/>
            <a:srcRect/>
            <a:stretch>
              <a:fillRect/>
            </a:stretch>
          </p:blipFill>
          <p:spPr bwMode="auto">
            <a:xfrm>
              <a:off x="601" y="1084"/>
              <a:ext cx="880" cy="1554"/>
            </a:xfrm>
            <a:prstGeom prst="rect">
              <a:avLst/>
            </a:prstGeom>
            <a:noFill/>
            <a:ln w="9525">
              <a:noFill/>
              <a:miter lim="800000"/>
              <a:headEnd/>
              <a:tailEnd/>
            </a:ln>
          </p:spPr>
        </p:pic>
        <p:pic>
          <p:nvPicPr>
            <p:cNvPr id="53255" name="Picture 7" descr="8B_color"/>
            <p:cNvPicPr>
              <a:picLocks noChangeAspect="1" noChangeArrowheads="1"/>
            </p:cNvPicPr>
            <p:nvPr/>
          </p:nvPicPr>
          <p:blipFill>
            <a:blip r:embed="rId4" cstate="print"/>
            <a:srcRect/>
            <a:stretch>
              <a:fillRect/>
            </a:stretch>
          </p:blipFill>
          <p:spPr bwMode="auto">
            <a:xfrm>
              <a:off x="1535" y="1084"/>
              <a:ext cx="643" cy="1554"/>
            </a:xfrm>
            <a:prstGeom prst="rect">
              <a:avLst/>
            </a:prstGeom>
            <a:noFill/>
            <a:ln w="9525">
              <a:noFill/>
              <a:miter lim="800000"/>
              <a:headEnd/>
              <a:tailEnd/>
            </a:ln>
          </p:spPr>
        </p:pic>
      </p:grpSp>
      <p:pic>
        <p:nvPicPr>
          <p:cNvPr id="53253" name="Picture 8" descr="8C_color"/>
          <p:cNvPicPr>
            <a:picLocks noChangeAspect="1" noChangeArrowheads="1"/>
          </p:cNvPicPr>
          <p:nvPr/>
        </p:nvPicPr>
        <p:blipFill>
          <a:blip r:embed="rId5" cstate="print"/>
          <a:srcRect/>
          <a:stretch>
            <a:fillRect/>
          </a:stretch>
        </p:blipFill>
        <p:spPr bwMode="auto">
          <a:xfrm>
            <a:off x="2679700" y="2503488"/>
            <a:ext cx="1495425" cy="24495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50838" y="298450"/>
            <a:ext cx="7448550" cy="1143000"/>
          </a:xfrm>
          <a:solidFill>
            <a:schemeClr val="accent4">
              <a:lumMod val="40000"/>
              <a:lumOff val="60000"/>
            </a:schemeClr>
          </a:solidFill>
        </p:spPr>
        <p:txBody>
          <a:bodyPr/>
          <a:lstStyle/>
          <a:p>
            <a:pPr>
              <a:lnSpc>
                <a:spcPct val="95000"/>
              </a:lnSpc>
              <a:defRPr/>
            </a:pPr>
            <a:r>
              <a:rPr lang="en-US" dirty="0" smtClean="0">
                <a:solidFill>
                  <a:srgbClr val="003C69"/>
                </a:solidFill>
              </a:rPr>
              <a:t>Removing a Mask</a:t>
            </a:r>
          </a:p>
        </p:txBody>
      </p:sp>
      <p:sp>
        <p:nvSpPr>
          <p:cNvPr id="567299" name="Rectangle 3"/>
          <p:cNvSpPr>
            <a:spLocks noChangeArrowheads="1"/>
          </p:cNvSpPr>
          <p:nvPr/>
        </p:nvSpPr>
        <p:spPr bwMode="auto">
          <a:xfrm>
            <a:off x="2827338" y="1639888"/>
            <a:ext cx="4652962" cy="4656137"/>
          </a:xfrm>
          <a:prstGeom prst="rect">
            <a:avLst/>
          </a:prstGeom>
          <a:solidFill>
            <a:schemeClr val="accent5">
              <a:lumMod val="20000"/>
              <a:lumOff val="80000"/>
            </a:schemeClr>
          </a:solidFill>
          <a:ln w="9525">
            <a:noFill/>
            <a:miter lim="800000"/>
            <a:headEnd/>
            <a:tailEnd/>
          </a:ln>
        </p:spPr>
        <p:txBody>
          <a:bodyPr/>
          <a:lstStyle/>
          <a:p>
            <a:pPr marL="342900" indent="-342900">
              <a:spcBef>
                <a:spcPct val="30000"/>
              </a:spcBef>
              <a:buClr>
                <a:srgbClr val="FFFF99"/>
              </a:buClr>
              <a:buSzPct val="65000"/>
              <a:buFont typeface="Wingdings" pitchFamily="2" charset="2"/>
              <a:buChar char="n"/>
              <a:defRPr/>
            </a:pPr>
            <a:r>
              <a:rPr lang="en-US" sz="3200" dirty="0"/>
              <a:t>Untie the bottom, then top, tie</a:t>
            </a:r>
          </a:p>
          <a:p>
            <a:pPr marL="342900" indent="-342900">
              <a:spcBef>
                <a:spcPct val="30000"/>
              </a:spcBef>
              <a:buClr>
                <a:srgbClr val="FFFF99"/>
              </a:buClr>
              <a:buSzPct val="65000"/>
              <a:buFont typeface="Wingdings" pitchFamily="2" charset="2"/>
              <a:buChar char="n"/>
              <a:defRPr/>
            </a:pPr>
            <a:r>
              <a:rPr lang="en-US" sz="3200" dirty="0"/>
              <a:t>Remove from face</a:t>
            </a:r>
          </a:p>
          <a:p>
            <a:pPr marL="342900" indent="-342900">
              <a:spcBef>
                <a:spcPct val="30000"/>
              </a:spcBef>
              <a:buClr>
                <a:srgbClr val="FFFF99"/>
              </a:buClr>
              <a:buSzPct val="65000"/>
              <a:buFont typeface="Wingdings" pitchFamily="2" charset="2"/>
              <a:buChar char="n"/>
              <a:defRPr/>
            </a:pPr>
            <a:r>
              <a:rPr lang="en-US" sz="3200" dirty="0"/>
              <a:t>Discard</a:t>
            </a:r>
          </a:p>
        </p:txBody>
      </p:sp>
      <p:pic>
        <p:nvPicPr>
          <p:cNvPr id="54276" name="Picture 8" descr="9A"/>
          <p:cNvPicPr>
            <a:picLocks noChangeAspect="1" noChangeArrowheads="1"/>
          </p:cNvPicPr>
          <p:nvPr/>
        </p:nvPicPr>
        <p:blipFill>
          <a:blip r:embed="rId3" cstate="print"/>
          <a:srcRect/>
          <a:stretch>
            <a:fillRect/>
          </a:stretch>
        </p:blipFill>
        <p:spPr bwMode="auto">
          <a:xfrm>
            <a:off x="157163" y="2265363"/>
            <a:ext cx="2681287" cy="2387600"/>
          </a:xfrm>
          <a:prstGeom prst="rect">
            <a:avLst/>
          </a:prstGeom>
          <a:noFill/>
          <a:ln w="9525">
            <a:noFill/>
            <a:miter lim="800000"/>
            <a:headEnd/>
            <a:tailEnd/>
          </a:ln>
        </p:spPr>
      </p:pic>
      <p:pic>
        <p:nvPicPr>
          <p:cNvPr id="49157" name="Picture 12"/>
          <p:cNvPicPr>
            <a:picLocks noGrp="1" noChangeAspect="1" noChangeArrowheads="1"/>
          </p:cNvPicPr>
          <p:nvPr>
            <p:ph idx="1"/>
          </p:nvPr>
        </p:nvPicPr>
        <p:blipFill>
          <a:blip r:embed="rId4" cstate="print"/>
          <a:srcRect/>
          <a:stretch>
            <a:fillRect/>
          </a:stretch>
        </p:blipFill>
        <p:spPr>
          <a:xfrm>
            <a:off x="5387975" y="3678238"/>
            <a:ext cx="2047875" cy="2455862"/>
          </a:xfrm>
          <a:solidFill>
            <a:schemeClr val="accent5">
              <a:lumMod val="20000"/>
              <a:lumOff val="80000"/>
            </a:schemeClr>
          </a:solid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2725"/>
            <a:ext cx="6821488" cy="1057275"/>
          </a:xfrm>
          <a:solidFill>
            <a:schemeClr val="accent4">
              <a:lumMod val="40000"/>
              <a:lumOff val="60000"/>
            </a:schemeClr>
          </a:solidFill>
        </p:spPr>
        <p:txBody>
          <a:bodyPr/>
          <a:lstStyle/>
          <a:p>
            <a:pPr>
              <a:defRPr/>
            </a:pPr>
            <a:r>
              <a:rPr lang="en-US" sz="3600" dirty="0" smtClean="0">
                <a:solidFill>
                  <a:srgbClr val="003C69"/>
                </a:solidFill>
              </a:rPr>
              <a:t>Removing a Particulate Respirator</a:t>
            </a:r>
            <a:endParaRPr lang="en-IE" dirty="0">
              <a:solidFill>
                <a:srgbClr val="003C69"/>
              </a:solidFill>
            </a:endParaRPr>
          </a:p>
        </p:txBody>
      </p:sp>
      <p:sp>
        <p:nvSpPr>
          <p:cNvPr id="3" name="Content Placeholder 2"/>
          <p:cNvSpPr>
            <a:spLocks noGrp="1"/>
          </p:cNvSpPr>
          <p:nvPr>
            <p:ph idx="1"/>
          </p:nvPr>
        </p:nvSpPr>
        <p:spPr>
          <a:xfrm>
            <a:off x="628650" y="1727200"/>
            <a:ext cx="6821488" cy="4376738"/>
          </a:xfrm>
          <a:solidFill>
            <a:schemeClr val="accent5">
              <a:lumMod val="20000"/>
              <a:lumOff val="80000"/>
            </a:schemeClr>
          </a:solidFill>
        </p:spPr>
        <p:txBody>
          <a:bodyPr/>
          <a:lstStyle/>
          <a:p>
            <a:pPr>
              <a:buClr>
                <a:srgbClr val="FFFF99"/>
              </a:buClr>
              <a:defRPr/>
            </a:pPr>
            <a:r>
              <a:rPr lang="en-US" sz="2800" dirty="0" smtClean="0"/>
              <a:t>Lift the bottom elastic over your head first</a:t>
            </a:r>
          </a:p>
          <a:p>
            <a:pPr>
              <a:buClr>
                <a:srgbClr val="FFFF99"/>
              </a:buClr>
              <a:defRPr/>
            </a:pPr>
            <a:endParaRPr lang="en-US" sz="2800" dirty="0" smtClean="0"/>
          </a:p>
          <a:p>
            <a:pPr>
              <a:buClr>
                <a:srgbClr val="FFFF99"/>
              </a:buClr>
              <a:defRPr/>
            </a:pPr>
            <a:r>
              <a:rPr lang="en-US" sz="2800" dirty="0" smtClean="0"/>
              <a:t>Then lift off the top elastic</a:t>
            </a:r>
          </a:p>
          <a:p>
            <a:pPr>
              <a:buClr>
                <a:srgbClr val="FFFF99"/>
              </a:buClr>
              <a:defRPr/>
            </a:pPr>
            <a:endParaRPr lang="en-US" sz="2800" dirty="0" smtClean="0"/>
          </a:p>
          <a:p>
            <a:pPr>
              <a:buClr>
                <a:srgbClr val="FFFF99"/>
              </a:buClr>
              <a:defRPr/>
            </a:pPr>
            <a:r>
              <a:rPr lang="en-US" sz="2800" dirty="0" smtClean="0"/>
              <a:t>Discard</a:t>
            </a:r>
          </a:p>
          <a:p>
            <a:pPr>
              <a:buFont typeface="Arial" charset="0"/>
              <a:buNone/>
              <a:defRPr/>
            </a:pPr>
            <a:endParaRPr lang="en-IE" dirty="0"/>
          </a:p>
        </p:txBody>
      </p:sp>
      <p:pic>
        <p:nvPicPr>
          <p:cNvPr id="55300" name="Picture 6"/>
          <p:cNvPicPr>
            <a:picLocks noChangeAspect="1" noChangeArrowheads="1"/>
          </p:cNvPicPr>
          <p:nvPr/>
        </p:nvPicPr>
        <p:blipFill>
          <a:blip r:embed="rId2" cstate="print"/>
          <a:srcRect/>
          <a:stretch>
            <a:fillRect/>
          </a:stretch>
        </p:blipFill>
        <p:spPr bwMode="auto">
          <a:xfrm>
            <a:off x="5591175" y="2395538"/>
            <a:ext cx="3141663" cy="316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28650" y="212725"/>
            <a:ext cx="6821488" cy="1057275"/>
          </a:xfrm>
          <a:solidFill>
            <a:schemeClr val="accent4">
              <a:lumMod val="40000"/>
              <a:lumOff val="60000"/>
            </a:schemeClr>
          </a:solidFill>
        </p:spPr>
        <p:txBody>
          <a:bodyPr/>
          <a:lstStyle/>
          <a:p>
            <a:pPr>
              <a:defRPr/>
            </a:pPr>
            <a:r>
              <a:rPr lang="en-IE" sz="3600" b="1" dirty="0" smtClean="0"/>
              <a:t/>
            </a:r>
            <a:br>
              <a:rPr lang="en-IE" sz="3600" b="1" dirty="0" smtClean="0"/>
            </a:br>
            <a:r>
              <a:rPr lang="en-IE" sz="3600" dirty="0" smtClean="0"/>
              <a:t>Disposal of PPE</a:t>
            </a:r>
            <a:r>
              <a:rPr lang="en-IE" sz="3600" b="1" dirty="0" smtClean="0"/>
              <a:t/>
            </a:r>
            <a:br>
              <a:rPr lang="en-IE" sz="3600" b="1" dirty="0" smtClean="0"/>
            </a:br>
            <a:endParaRPr lang="en-IE" dirty="0" smtClean="0"/>
          </a:p>
        </p:txBody>
      </p:sp>
      <p:sp>
        <p:nvSpPr>
          <p:cNvPr id="56323" name="Content Placeholder 2"/>
          <p:cNvSpPr>
            <a:spLocks noGrp="1"/>
          </p:cNvSpPr>
          <p:nvPr>
            <p:ph idx="1"/>
          </p:nvPr>
        </p:nvSpPr>
        <p:spPr>
          <a:xfrm>
            <a:off x="533400" y="1370013"/>
            <a:ext cx="7065963" cy="4978400"/>
          </a:xfrm>
          <a:solidFill>
            <a:schemeClr val="accent5">
              <a:lumMod val="20000"/>
              <a:lumOff val="80000"/>
            </a:schemeClr>
          </a:solidFill>
        </p:spPr>
        <p:txBody>
          <a:bodyPr/>
          <a:lstStyle/>
          <a:p>
            <a:pPr>
              <a:defRPr/>
            </a:pPr>
            <a:endParaRPr lang="en-IE" sz="1800" dirty="0" smtClean="0"/>
          </a:p>
          <a:p>
            <a:pPr>
              <a:buFont typeface="Arial" charset="0"/>
              <a:buNone/>
              <a:defRPr/>
            </a:pPr>
            <a:r>
              <a:rPr lang="en-IE" sz="2000" dirty="0" smtClean="0"/>
              <a:t>It is vital that PPE is disposed of correctly:</a:t>
            </a:r>
          </a:p>
          <a:p>
            <a:pPr>
              <a:defRPr/>
            </a:pPr>
            <a:endParaRPr lang="en-IE" sz="2000" dirty="0" smtClean="0"/>
          </a:p>
          <a:p>
            <a:pPr>
              <a:defRPr/>
            </a:pPr>
            <a:r>
              <a:rPr lang="en-IE" sz="2000" dirty="0" smtClean="0"/>
              <a:t>PPE from non-infectious patients can be disposed of in “offensive” waste -  Domestic waste stream</a:t>
            </a:r>
          </a:p>
          <a:p>
            <a:pPr>
              <a:buFont typeface="Arial" charset="0"/>
              <a:buNone/>
              <a:defRPr/>
            </a:pPr>
            <a:endParaRPr lang="en-IE" sz="2000" dirty="0" smtClean="0"/>
          </a:p>
          <a:p>
            <a:pPr>
              <a:defRPr/>
            </a:pPr>
            <a:r>
              <a:rPr lang="en-IE" sz="2000" dirty="0" smtClean="0"/>
              <a:t>PPE from patients who are infectious must go into clinical infectious waste streams  - Yellow bin</a:t>
            </a:r>
          </a:p>
          <a:p>
            <a:pPr>
              <a:buFont typeface="Arial" charset="0"/>
              <a:buNone/>
              <a:defRPr/>
            </a:pPr>
            <a:endParaRPr lang="en-IE" sz="2000" dirty="0" smtClean="0"/>
          </a:p>
          <a:p>
            <a:pPr>
              <a:defRPr/>
            </a:pPr>
            <a:r>
              <a:rPr lang="en-IE" sz="2000" dirty="0" smtClean="0"/>
              <a:t>PPE from </a:t>
            </a:r>
            <a:r>
              <a:rPr lang="en-IE" sz="2000" dirty="0" err="1" smtClean="0"/>
              <a:t>cyto</a:t>
            </a:r>
            <a:r>
              <a:rPr lang="en-IE" sz="2000" dirty="0" smtClean="0"/>
              <a:t>-toxic management must go into the </a:t>
            </a:r>
            <a:r>
              <a:rPr lang="en-IE" sz="2000" dirty="0" err="1" smtClean="0"/>
              <a:t>cyto</a:t>
            </a:r>
            <a:r>
              <a:rPr lang="en-IE" sz="2000" dirty="0" smtClean="0"/>
              <a:t>-toxic waste stream  - Purple bin</a:t>
            </a:r>
          </a:p>
          <a:p>
            <a:pPr>
              <a:defRPr/>
            </a:pPr>
            <a:endParaRPr lang="en-IE"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2725"/>
            <a:ext cx="6821488" cy="1057275"/>
          </a:xfrm>
          <a:solidFill>
            <a:schemeClr val="accent4">
              <a:lumMod val="20000"/>
              <a:lumOff val="80000"/>
            </a:schemeClr>
          </a:solidFill>
        </p:spPr>
        <p:txBody>
          <a:bodyPr/>
          <a:lstStyle/>
          <a:p>
            <a:pPr>
              <a:defRPr/>
            </a:pPr>
            <a:r>
              <a:rPr lang="en-IE" dirty="0" smtClean="0"/>
              <a:t/>
            </a:r>
            <a:br>
              <a:rPr lang="en-IE" dirty="0" smtClean="0"/>
            </a:br>
            <a:r>
              <a:rPr lang="en-IE" dirty="0" smtClean="0"/>
              <a:t>Enhanced PPE</a:t>
            </a:r>
            <a:r>
              <a:rPr lang="en-IE" b="1" dirty="0" smtClean="0"/>
              <a:t/>
            </a:r>
            <a:br>
              <a:rPr lang="en-IE" b="1" dirty="0" smtClean="0"/>
            </a:br>
            <a:endParaRPr lang="en-IE" dirty="0"/>
          </a:p>
        </p:txBody>
      </p:sp>
      <p:sp>
        <p:nvSpPr>
          <p:cNvPr id="3" name="Content Placeholder 2"/>
          <p:cNvSpPr>
            <a:spLocks noGrp="1"/>
          </p:cNvSpPr>
          <p:nvPr>
            <p:ph idx="1"/>
          </p:nvPr>
        </p:nvSpPr>
        <p:spPr>
          <a:xfrm>
            <a:off x="628650" y="1492250"/>
            <a:ext cx="6970713" cy="4676775"/>
          </a:xfrm>
          <a:solidFill>
            <a:schemeClr val="accent5">
              <a:lumMod val="20000"/>
              <a:lumOff val="80000"/>
            </a:schemeClr>
          </a:solidFill>
        </p:spPr>
        <p:txBody>
          <a:bodyPr/>
          <a:lstStyle/>
          <a:p>
            <a:pPr>
              <a:defRPr/>
            </a:pPr>
            <a:r>
              <a:rPr lang="en-IE" dirty="0" smtClean="0"/>
              <a:t>Enhanced PPE must be used with high-risk patients  - e.g.  </a:t>
            </a:r>
            <a:r>
              <a:rPr lang="en-IE" dirty="0" err="1" smtClean="0"/>
              <a:t>ebola</a:t>
            </a:r>
            <a:r>
              <a:rPr lang="en-IE" dirty="0" smtClean="0"/>
              <a:t> virus disease (EVD)</a:t>
            </a:r>
          </a:p>
          <a:p>
            <a:pPr>
              <a:defRPr/>
            </a:pPr>
            <a:r>
              <a:rPr lang="en-IE" dirty="0" smtClean="0"/>
              <a:t>Expert guidance on </a:t>
            </a:r>
            <a:r>
              <a:rPr lang="en-IE" dirty="0" err="1" smtClean="0"/>
              <a:t>ebola</a:t>
            </a:r>
            <a:r>
              <a:rPr lang="en-IE" dirty="0" smtClean="0"/>
              <a:t> is continually being updated </a:t>
            </a:r>
          </a:p>
          <a:p>
            <a:pPr>
              <a:defRPr/>
            </a:pPr>
            <a:r>
              <a:rPr lang="en-IE" dirty="0" smtClean="0"/>
              <a:t> A buddy is essential in high-risk care situations such as EVD</a:t>
            </a:r>
          </a:p>
          <a:p>
            <a:pPr>
              <a:defRPr/>
            </a:pPr>
            <a:r>
              <a:rPr lang="en-IE" dirty="0" smtClean="0"/>
              <a:t>The most up-to-date guidance information on what PPE should be considered for use in caring for patients with suspected or confirmed </a:t>
            </a:r>
            <a:r>
              <a:rPr lang="en-IE" dirty="0" err="1" smtClean="0"/>
              <a:t>ebola</a:t>
            </a:r>
            <a:r>
              <a:rPr lang="en-IE" dirty="0" smtClean="0"/>
              <a:t> infection available on HPSC website</a:t>
            </a:r>
          </a:p>
          <a:p>
            <a:pPr>
              <a:defRPr/>
            </a:pPr>
            <a:r>
              <a:rPr lang="en-IE" dirty="0" smtClean="0"/>
              <a:t>Consult local policies and procedures in their own organisations for further information.</a:t>
            </a:r>
          </a:p>
          <a:p>
            <a:pPr>
              <a:defRPr/>
            </a:pPr>
            <a:endParaRPr lang="en-I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28650" y="212725"/>
            <a:ext cx="6821488" cy="1057275"/>
          </a:xfrm>
        </p:spPr>
        <p:txBody>
          <a:bodyPr/>
          <a:lstStyle/>
          <a:p>
            <a:r>
              <a:rPr lang="en-IE" b="1" smtClean="0"/>
              <a:t/>
            </a:r>
            <a:br>
              <a:rPr lang="en-IE" b="1" smtClean="0"/>
            </a:br>
            <a:r>
              <a:rPr lang="en-IE" smtClean="0"/>
              <a:t>Conclusion</a:t>
            </a:r>
            <a:r>
              <a:rPr lang="en-IE" b="1" smtClean="0"/>
              <a:t/>
            </a:r>
            <a:br>
              <a:rPr lang="en-IE" b="1" smtClean="0"/>
            </a:br>
            <a:endParaRPr lang="en-IE" smtClean="0"/>
          </a:p>
        </p:txBody>
      </p:sp>
      <p:sp>
        <p:nvSpPr>
          <p:cNvPr id="3" name="Content Placeholder 2"/>
          <p:cNvSpPr>
            <a:spLocks noGrp="1"/>
          </p:cNvSpPr>
          <p:nvPr>
            <p:ph idx="1"/>
          </p:nvPr>
        </p:nvSpPr>
        <p:spPr>
          <a:xfrm>
            <a:off x="628650" y="1460500"/>
            <a:ext cx="6821488" cy="4643438"/>
          </a:xfrm>
          <a:solidFill>
            <a:schemeClr val="accent5">
              <a:lumMod val="20000"/>
              <a:lumOff val="80000"/>
            </a:schemeClr>
          </a:solidFill>
        </p:spPr>
        <p:txBody>
          <a:bodyPr/>
          <a:lstStyle/>
          <a:p>
            <a:pPr>
              <a:defRPr/>
            </a:pPr>
            <a:endParaRPr lang="en-IE" dirty="0" smtClean="0"/>
          </a:p>
          <a:p>
            <a:pPr>
              <a:defRPr/>
            </a:pPr>
            <a:r>
              <a:rPr lang="en-IE" b="1" dirty="0" smtClean="0"/>
              <a:t>PPE</a:t>
            </a:r>
            <a:r>
              <a:rPr lang="en-IE" dirty="0" smtClean="0"/>
              <a:t> is part of Standard Precautions and part everyday healthcare  </a:t>
            </a:r>
          </a:p>
          <a:p>
            <a:pPr>
              <a:defRPr/>
            </a:pPr>
            <a:r>
              <a:rPr lang="en-IE" dirty="0" smtClean="0"/>
              <a:t>Minimises the risks of cross-contamination between patients and between patients and staff – protects you….</a:t>
            </a:r>
          </a:p>
          <a:p>
            <a:pPr>
              <a:defRPr/>
            </a:pPr>
            <a:r>
              <a:rPr lang="en-IE" dirty="0" smtClean="0"/>
              <a:t>Donning and doffing  </a:t>
            </a:r>
            <a:r>
              <a:rPr lang="en-IE" b="1" dirty="0" smtClean="0"/>
              <a:t>PPE </a:t>
            </a:r>
            <a:r>
              <a:rPr lang="en-IE" dirty="0" smtClean="0"/>
              <a:t>correctly protects you….</a:t>
            </a:r>
          </a:p>
          <a:p>
            <a:pPr>
              <a:defRPr/>
            </a:pPr>
            <a:r>
              <a:rPr lang="en-IE" dirty="0" smtClean="0"/>
              <a:t>Hand hygiene remains the cornerstone of infection prevention and all health workers must be aware that wearing PPE does not replace the need to carry out safe, hand-hygiene practices and hand decontamination</a:t>
            </a:r>
          </a:p>
          <a:p>
            <a:pPr>
              <a:defRPr/>
            </a:pPr>
            <a:endParaRPr lang="en-I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28650" y="212725"/>
            <a:ext cx="6821488" cy="1057275"/>
          </a:xfrm>
          <a:solidFill>
            <a:srgbClr val="FFC000"/>
          </a:solidFill>
        </p:spPr>
        <p:txBody>
          <a:bodyPr/>
          <a:lstStyle/>
          <a:p>
            <a:pPr algn="ctr"/>
            <a:r>
              <a:rPr lang="en-US" sz="3600" smtClean="0">
                <a:solidFill>
                  <a:srgbClr val="002060"/>
                </a:solidFill>
              </a:rPr>
              <a:t>Personal Protective Equipment (PPE)</a:t>
            </a:r>
            <a:endParaRPr lang="en-IE" smtClean="0"/>
          </a:p>
        </p:txBody>
      </p:sp>
      <p:sp>
        <p:nvSpPr>
          <p:cNvPr id="3" name="Content Placeholder 2"/>
          <p:cNvSpPr>
            <a:spLocks noGrp="1"/>
          </p:cNvSpPr>
          <p:nvPr>
            <p:ph idx="1"/>
          </p:nvPr>
        </p:nvSpPr>
        <p:spPr>
          <a:xfrm>
            <a:off x="628650" y="1727200"/>
            <a:ext cx="6821488" cy="4376738"/>
          </a:xfrm>
        </p:spPr>
        <p:txBody>
          <a:bodyPr/>
          <a:lstStyle/>
          <a:p>
            <a:pPr eaLnBrk="1" fontAlgn="auto" hangingPunct="1">
              <a:spcAft>
                <a:spcPts val="0"/>
              </a:spcAft>
              <a:buFont typeface="Arial" panose="020B0604020202020204" pitchFamily="34" charset="0"/>
              <a:buNone/>
              <a:defRPr/>
            </a:pPr>
            <a:r>
              <a:rPr lang="en-US" sz="2400" dirty="0" smtClean="0">
                <a:solidFill>
                  <a:srgbClr val="002060"/>
                </a:solidFill>
              </a:rPr>
              <a:t>Definition:</a:t>
            </a:r>
            <a:endParaRPr lang="en-US" sz="2400" dirty="0" smtClean="0">
              <a:solidFill>
                <a:srgbClr val="002060"/>
              </a:solidFill>
              <a:effectLst>
                <a:outerShdw blurRad="38100" dist="38100" dir="2700000" algn="tl">
                  <a:srgbClr val="000000"/>
                </a:outerShdw>
              </a:effectLst>
            </a:endParaRPr>
          </a:p>
          <a:p>
            <a:pPr eaLnBrk="1" fontAlgn="auto" hangingPunct="1">
              <a:spcAft>
                <a:spcPts val="0"/>
              </a:spcAft>
              <a:buFont typeface="Arial" panose="020B0604020202020204" pitchFamily="34" charset="0"/>
              <a:buChar char="•"/>
              <a:defRPr/>
            </a:pPr>
            <a:endParaRPr lang="en-US" sz="2400" dirty="0" smtClean="0">
              <a:effectLst>
                <a:outerShdw blurRad="38100" dist="38100" dir="2700000" algn="tl">
                  <a:srgbClr val="000000"/>
                </a:outerShdw>
              </a:effectLst>
              <a:latin typeface="Constantia" pitchFamily="18" charset="0"/>
            </a:endParaRPr>
          </a:p>
          <a:p>
            <a:pPr eaLnBrk="1" fontAlgn="auto" hangingPunct="1">
              <a:spcAft>
                <a:spcPts val="0"/>
              </a:spcAft>
              <a:buFont typeface="Arial" panose="020B0604020202020204" pitchFamily="34" charset="0"/>
              <a:buNone/>
              <a:defRPr/>
            </a:pPr>
            <a:r>
              <a:rPr lang="en-US" sz="2400" b="1" dirty="0" smtClean="0">
                <a:latin typeface="Constantia" pitchFamily="18" charset="0"/>
              </a:rPr>
              <a:t>“</a:t>
            </a:r>
            <a:r>
              <a:rPr lang="en-US" sz="2800" b="1" dirty="0" smtClean="0">
                <a:latin typeface="Constantia" pitchFamily="18" charset="0"/>
              </a:rPr>
              <a:t>specialized clothing or equipment worn by an employee for protection against infectious materials”  (OSHA)</a:t>
            </a:r>
          </a:p>
          <a:p>
            <a:pPr>
              <a:buFont typeface="Arial" charset="0"/>
              <a:buNone/>
              <a:defRPr/>
            </a:pPr>
            <a:endParaRPr lang="en-I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28650" y="212725"/>
            <a:ext cx="6821488" cy="1057275"/>
          </a:xfrm>
          <a:solidFill>
            <a:srgbClr val="FFC000"/>
          </a:solidFill>
        </p:spPr>
        <p:txBody>
          <a:bodyPr/>
          <a:lstStyle/>
          <a:p>
            <a:pPr algn="ctr"/>
            <a:r>
              <a:rPr lang="en-US" smtClean="0">
                <a:solidFill>
                  <a:srgbClr val="003C69"/>
                </a:solidFill>
              </a:rPr>
              <a:t>Factors Influencing PPE Selection</a:t>
            </a:r>
            <a:endParaRPr lang="en-IE" smtClean="0">
              <a:solidFill>
                <a:srgbClr val="003C69"/>
              </a:solidFill>
            </a:endParaRPr>
          </a:p>
        </p:txBody>
      </p:sp>
      <p:sp>
        <p:nvSpPr>
          <p:cNvPr id="3" name="Content Placeholder 2"/>
          <p:cNvSpPr>
            <a:spLocks noGrp="1"/>
          </p:cNvSpPr>
          <p:nvPr>
            <p:ph idx="1"/>
          </p:nvPr>
        </p:nvSpPr>
        <p:spPr>
          <a:xfrm>
            <a:off x="628650" y="1565275"/>
            <a:ext cx="6821488" cy="4538663"/>
          </a:xfrm>
          <a:solidFill>
            <a:schemeClr val="accent3">
              <a:lumMod val="20000"/>
              <a:lumOff val="80000"/>
            </a:schemeClr>
          </a:solidFill>
        </p:spPr>
        <p:txBody>
          <a:bodyPr/>
          <a:lstStyle/>
          <a:p>
            <a:pPr marL="342900" indent="-342900" eaLnBrk="1" fontAlgn="auto" hangingPunct="1">
              <a:spcBef>
                <a:spcPct val="30000"/>
              </a:spcBef>
              <a:spcAft>
                <a:spcPts val="0"/>
              </a:spcAft>
              <a:buClr>
                <a:srgbClr val="FFFF99"/>
              </a:buClr>
              <a:buSzPct val="65000"/>
              <a:buFont typeface="Wingdings" pitchFamily="2" charset="2"/>
              <a:buChar char="n"/>
              <a:defRPr/>
            </a:pPr>
            <a:r>
              <a:rPr lang="en-US" sz="2800" b="1" dirty="0" smtClean="0">
                <a:solidFill>
                  <a:srgbClr val="003C69"/>
                </a:solidFill>
              </a:rPr>
              <a:t>Type of exposure anticipated</a:t>
            </a:r>
          </a:p>
          <a:p>
            <a:pPr marL="742950" lvl="1" indent="-285750" eaLnBrk="1" fontAlgn="auto" hangingPunct="1">
              <a:spcBef>
                <a:spcPct val="30000"/>
              </a:spcBef>
              <a:spcAft>
                <a:spcPts val="0"/>
              </a:spcAft>
              <a:buClr>
                <a:srgbClr val="FFFF99"/>
              </a:buClr>
              <a:buSzPct val="65000"/>
              <a:buFont typeface="Wingdings" pitchFamily="2" charset="2"/>
              <a:buChar char="n"/>
              <a:defRPr/>
            </a:pPr>
            <a:r>
              <a:rPr lang="en-US" sz="2400" dirty="0" smtClean="0">
                <a:solidFill>
                  <a:srgbClr val="003C69"/>
                </a:solidFill>
                <a:effectLst>
                  <a:outerShdw blurRad="38100" dist="38100" dir="2700000" algn="tl">
                    <a:srgbClr val="000000"/>
                  </a:outerShdw>
                </a:effectLst>
              </a:rPr>
              <a:t>Splash/spray </a:t>
            </a:r>
            <a:r>
              <a:rPr lang="en-US" sz="2400" dirty="0" smtClean="0">
                <a:solidFill>
                  <a:srgbClr val="003C69"/>
                </a:solidFill>
                <a:effectLst>
                  <a:outerShdw blurRad="38100" dist="38100" dir="2700000" algn="tl">
                    <a:srgbClr val="000000">
                      <a:alpha val="43137"/>
                    </a:srgbClr>
                  </a:outerShdw>
                </a:effectLst>
              </a:rPr>
              <a:t>versus</a:t>
            </a:r>
            <a:r>
              <a:rPr lang="en-US" sz="2400" dirty="0" smtClean="0">
                <a:solidFill>
                  <a:srgbClr val="003C69"/>
                </a:solidFill>
                <a:effectLst>
                  <a:outerShdw blurRad="38100" dist="38100" dir="2700000" algn="tl">
                    <a:srgbClr val="000000"/>
                  </a:outerShdw>
                </a:effectLst>
              </a:rPr>
              <a:t> touch</a:t>
            </a:r>
          </a:p>
          <a:p>
            <a:pPr marL="742950" lvl="1" indent="-285750" eaLnBrk="1" fontAlgn="auto" hangingPunct="1">
              <a:spcBef>
                <a:spcPct val="30000"/>
              </a:spcBef>
              <a:spcAft>
                <a:spcPts val="0"/>
              </a:spcAft>
              <a:buClr>
                <a:srgbClr val="FFFF99"/>
              </a:buClr>
              <a:buSzPct val="65000"/>
              <a:buFont typeface="Wingdings" pitchFamily="2" charset="2"/>
              <a:buChar char="n"/>
              <a:defRPr/>
            </a:pPr>
            <a:r>
              <a:rPr lang="en-US" sz="2400" dirty="0" smtClean="0">
                <a:solidFill>
                  <a:srgbClr val="003C69"/>
                </a:solidFill>
                <a:effectLst>
                  <a:outerShdw blurRad="38100" dist="38100" dir="2700000" algn="tl">
                    <a:srgbClr val="000000"/>
                  </a:outerShdw>
                </a:effectLst>
              </a:rPr>
              <a:t>Category of isolation precautions</a:t>
            </a:r>
          </a:p>
          <a:p>
            <a:pPr marL="742950" lvl="1" indent="-285750" eaLnBrk="1" fontAlgn="auto" hangingPunct="1">
              <a:spcBef>
                <a:spcPct val="30000"/>
              </a:spcBef>
              <a:spcAft>
                <a:spcPts val="0"/>
              </a:spcAft>
              <a:buClr>
                <a:srgbClr val="FFFF99"/>
              </a:buClr>
              <a:buSzPct val="65000"/>
              <a:buFont typeface="Wingdings" pitchFamily="2" charset="2"/>
              <a:buChar char="n"/>
              <a:defRPr/>
            </a:pPr>
            <a:endParaRPr lang="en-US" sz="2800" dirty="0" smtClean="0">
              <a:solidFill>
                <a:srgbClr val="003C69"/>
              </a:solidFill>
              <a:effectLst>
                <a:outerShdw blurRad="38100" dist="38100" dir="2700000" algn="tl">
                  <a:srgbClr val="000000"/>
                </a:outerShdw>
              </a:effectLst>
            </a:endParaRPr>
          </a:p>
          <a:p>
            <a:pPr marL="342900" indent="-342900" eaLnBrk="1" fontAlgn="auto" hangingPunct="1">
              <a:spcBef>
                <a:spcPct val="30000"/>
              </a:spcBef>
              <a:spcAft>
                <a:spcPts val="0"/>
              </a:spcAft>
              <a:buClr>
                <a:srgbClr val="FFFF99"/>
              </a:buClr>
              <a:buSzPct val="65000"/>
              <a:buFont typeface="Wingdings" pitchFamily="2" charset="2"/>
              <a:buChar char="n"/>
              <a:defRPr/>
            </a:pPr>
            <a:r>
              <a:rPr lang="en-US" sz="2800" b="1" dirty="0" smtClean="0">
                <a:solidFill>
                  <a:srgbClr val="003C69"/>
                </a:solidFill>
              </a:rPr>
              <a:t>Durability and appropriateness for the task</a:t>
            </a:r>
          </a:p>
          <a:p>
            <a:pPr marL="342900" indent="-342900" eaLnBrk="1" fontAlgn="auto" hangingPunct="1">
              <a:spcBef>
                <a:spcPct val="30000"/>
              </a:spcBef>
              <a:spcAft>
                <a:spcPts val="0"/>
              </a:spcAft>
              <a:buClr>
                <a:srgbClr val="FFFF99"/>
              </a:buClr>
              <a:buSzPct val="65000"/>
              <a:buFont typeface="Arial" panose="020B0604020202020204" pitchFamily="34" charset="0"/>
              <a:buNone/>
              <a:defRPr/>
            </a:pPr>
            <a:endParaRPr lang="en-US" sz="2800" b="1" dirty="0" smtClean="0">
              <a:solidFill>
                <a:srgbClr val="003C69"/>
              </a:solidFill>
            </a:endParaRPr>
          </a:p>
          <a:p>
            <a:pPr marL="342900" indent="-342900" eaLnBrk="1" fontAlgn="auto" hangingPunct="1">
              <a:spcBef>
                <a:spcPct val="30000"/>
              </a:spcBef>
              <a:spcAft>
                <a:spcPts val="0"/>
              </a:spcAft>
              <a:buClr>
                <a:srgbClr val="FFFF99"/>
              </a:buClr>
              <a:buSzPct val="65000"/>
              <a:buFont typeface="Wingdings" pitchFamily="2" charset="2"/>
              <a:buChar char="n"/>
              <a:defRPr/>
            </a:pPr>
            <a:r>
              <a:rPr lang="en-US" sz="2800" b="1" dirty="0" smtClean="0">
                <a:solidFill>
                  <a:srgbClr val="003C69"/>
                </a:solidFill>
              </a:rPr>
              <a:t>Fit</a:t>
            </a:r>
            <a:endParaRPr lang="en-IE" sz="2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66700" y="212725"/>
            <a:ext cx="7431088" cy="1057275"/>
          </a:xfrm>
          <a:solidFill>
            <a:srgbClr val="FFC000"/>
          </a:solidFill>
        </p:spPr>
        <p:txBody>
          <a:bodyPr/>
          <a:lstStyle/>
          <a:p>
            <a:pPr algn="ctr" eaLnBrk="1" hangingPunct="1"/>
            <a:r>
              <a:rPr lang="en-US" smtClean="0">
                <a:solidFill>
                  <a:srgbClr val="002060"/>
                </a:solidFill>
              </a:rPr>
              <a:t>Types of PPE Used in Healthcare Settings</a:t>
            </a:r>
            <a:endParaRPr lang="en-IE" smtClean="0">
              <a:solidFill>
                <a:srgbClr val="002060"/>
              </a:solidFill>
            </a:endParaRPr>
          </a:p>
        </p:txBody>
      </p:sp>
      <p:sp>
        <p:nvSpPr>
          <p:cNvPr id="3" name="Content Placeholder 2"/>
          <p:cNvSpPr>
            <a:spLocks noGrp="1"/>
          </p:cNvSpPr>
          <p:nvPr>
            <p:ph idx="1"/>
          </p:nvPr>
        </p:nvSpPr>
        <p:spPr>
          <a:xfrm>
            <a:off x="315913" y="1279525"/>
            <a:ext cx="7493000" cy="5300663"/>
          </a:xfrm>
          <a:solidFill>
            <a:schemeClr val="bg1">
              <a:lumMod val="95000"/>
            </a:schemeClr>
          </a:solidFill>
        </p:spPr>
        <p:txBody>
          <a:bodyPr rtlCol="0">
            <a:noAutofit/>
          </a:bodyPr>
          <a:lstStyle/>
          <a:p>
            <a:pPr marL="338138" indent="-338138" eaLnBrk="1" fontAlgn="auto" hangingPunct="1">
              <a:spcBef>
                <a:spcPct val="20000"/>
              </a:spcBef>
              <a:spcAft>
                <a:spcPts val="0"/>
              </a:spcAft>
              <a:buClr>
                <a:srgbClr val="FFFF99"/>
              </a:buClr>
              <a:buSzPct val="65000"/>
              <a:buFont typeface="Wingdings" pitchFamily="2" charset="2"/>
              <a:buChar char="n"/>
              <a:defRPr/>
            </a:pPr>
            <a:r>
              <a:rPr lang="en-US" sz="2800" b="1" dirty="0" smtClean="0">
                <a:solidFill>
                  <a:srgbClr val="7030A0"/>
                </a:solidFill>
                <a:latin typeface="Century Gothic" pitchFamily="34" charset="0"/>
              </a:rPr>
              <a:t>Gloves</a:t>
            </a:r>
            <a:r>
              <a:rPr lang="en-US" sz="2400" dirty="0" smtClean="0">
                <a:solidFill>
                  <a:srgbClr val="0070C0"/>
                </a:solidFill>
                <a:effectLst>
                  <a:outerShdw blurRad="38100" dist="38100" dir="2700000" algn="tl">
                    <a:srgbClr val="000000"/>
                  </a:outerShdw>
                </a:effectLst>
                <a:latin typeface="Century Gothic" pitchFamily="34" charset="0"/>
              </a:rPr>
              <a:t> – protect hands</a:t>
            </a:r>
          </a:p>
          <a:p>
            <a:pPr marL="338138" indent="-338138" eaLnBrk="1" fontAlgn="auto" hangingPunct="1">
              <a:spcBef>
                <a:spcPct val="20000"/>
              </a:spcBef>
              <a:spcAft>
                <a:spcPts val="0"/>
              </a:spcAft>
              <a:buClr>
                <a:srgbClr val="FFFF99"/>
              </a:buClr>
              <a:buSzPct val="65000"/>
              <a:buFont typeface="Arial" panose="020B0604020202020204" pitchFamily="34" charset="0"/>
              <a:buNone/>
              <a:defRPr/>
            </a:pPr>
            <a:endParaRPr lang="en-US" sz="2400" dirty="0" smtClean="0">
              <a:solidFill>
                <a:srgbClr val="0070C0"/>
              </a:solidFill>
              <a:effectLst>
                <a:outerShdw blurRad="38100" dist="38100" dir="2700000" algn="tl">
                  <a:srgbClr val="000000"/>
                </a:outerShdw>
              </a:effectLst>
              <a:latin typeface="Century Gothic" pitchFamily="34" charset="0"/>
            </a:endParaRPr>
          </a:p>
          <a:p>
            <a:pPr marL="338138" indent="-338138" eaLnBrk="1" fontAlgn="auto" hangingPunct="1">
              <a:spcBef>
                <a:spcPct val="20000"/>
              </a:spcBef>
              <a:spcAft>
                <a:spcPts val="0"/>
              </a:spcAft>
              <a:buClr>
                <a:srgbClr val="FFFF99"/>
              </a:buClr>
              <a:buSzPct val="65000"/>
              <a:buFont typeface="Wingdings" pitchFamily="2" charset="2"/>
              <a:buChar char="n"/>
              <a:defRPr/>
            </a:pPr>
            <a:r>
              <a:rPr lang="en-US" sz="2800" b="1" dirty="0" smtClean="0">
                <a:solidFill>
                  <a:srgbClr val="7030A0"/>
                </a:solidFill>
                <a:latin typeface="Century Gothic" pitchFamily="34" charset="0"/>
              </a:rPr>
              <a:t>Gowns/aprons</a:t>
            </a:r>
            <a:r>
              <a:rPr lang="en-US" sz="2400" dirty="0" smtClean="0">
                <a:solidFill>
                  <a:srgbClr val="0070C0"/>
                </a:solidFill>
                <a:effectLst>
                  <a:outerShdw blurRad="38100" dist="38100" dir="2700000" algn="tl">
                    <a:srgbClr val="000000"/>
                  </a:outerShdw>
                </a:effectLst>
                <a:latin typeface="Century Gothic" pitchFamily="34" charset="0"/>
              </a:rPr>
              <a:t> – </a:t>
            </a:r>
            <a:r>
              <a:rPr lang="en-US" sz="2000" dirty="0" smtClean="0">
                <a:solidFill>
                  <a:srgbClr val="0070C0"/>
                </a:solidFill>
                <a:effectLst>
                  <a:outerShdw blurRad="38100" dist="38100" dir="2700000" algn="tl">
                    <a:srgbClr val="000000"/>
                  </a:outerShdw>
                </a:effectLst>
                <a:latin typeface="Century Gothic" pitchFamily="34" charset="0"/>
              </a:rPr>
              <a:t>protect skin and/or clothing </a:t>
            </a:r>
          </a:p>
          <a:p>
            <a:pPr marL="338138" indent="-338138" eaLnBrk="1" fontAlgn="auto" hangingPunct="1">
              <a:spcBef>
                <a:spcPct val="20000"/>
              </a:spcBef>
              <a:spcAft>
                <a:spcPts val="0"/>
              </a:spcAft>
              <a:buClr>
                <a:srgbClr val="FFFF99"/>
              </a:buClr>
              <a:buSzPct val="65000"/>
              <a:buFont typeface="Arial" panose="020B0604020202020204" pitchFamily="34" charset="0"/>
              <a:buNone/>
              <a:defRPr/>
            </a:pPr>
            <a:endParaRPr lang="en-US" sz="2400" dirty="0" smtClean="0">
              <a:solidFill>
                <a:srgbClr val="0070C0"/>
              </a:solidFill>
              <a:effectLst>
                <a:outerShdw blurRad="38100" dist="38100" dir="2700000" algn="tl">
                  <a:srgbClr val="000000"/>
                </a:outerShdw>
              </a:effectLst>
              <a:latin typeface="Century Gothic" pitchFamily="34" charset="0"/>
            </a:endParaRPr>
          </a:p>
          <a:p>
            <a:pPr marL="338138" indent="-338138" eaLnBrk="1" fontAlgn="auto" hangingPunct="1">
              <a:spcBef>
                <a:spcPct val="20000"/>
              </a:spcBef>
              <a:spcAft>
                <a:spcPts val="0"/>
              </a:spcAft>
              <a:buClr>
                <a:srgbClr val="FFFF99"/>
              </a:buClr>
              <a:buSzPct val="65000"/>
              <a:buFont typeface="Wingdings" pitchFamily="2" charset="2"/>
              <a:buChar char="n"/>
              <a:defRPr/>
            </a:pPr>
            <a:r>
              <a:rPr lang="en-US" sz="2800" b="1" dirty="0" smtClean="0">
                <a:solidFill>
                  <a:srgbClr val="7030A0"/>
                </a:solidFill>
                <a:latin typeface="Century Gothic" pitchFamily="34" charset="0"/>
              </a:rPr>
              <a:t>Masks and respirators </a:t>
            </a:r>
            <a:r>
              <a:rPr lang="en-US" sz="2400" dirty="0" smtClean="0">
                <a:solidFill>
                  <a:srgbClr val="0070C0"/>
                </a:solidFill>
                <a:effectLst>
                  <a:outerShdw blurRad="38100" dist="38100" dir="2700000" algn="tl">
                    <a:srgbClr val="000000"/>
                  </a:outerShdw>
                </a:effectLst>
                <a:latin typeface="Century Gothic" pitchFamily="34" charset="0"/>
              </a:rPr>
              <a:t>– </a:t>
            </a:r>
            <a:r>
              <a:rPr lang="en-US" sz="2000" dirty="0" smtClean="0">
                <a:solidFill>
                  <a:srgbClr val="0070C0"/>
                </a:solidFill>
                <a:effectLst>
                  <a:outerShdw blurRad="38100" dist="38100" dir="2700000" algn="tl">
                    <a:srgbClr val="000000"/>
                  </a:outerShdw>
                </a:effectLst>
                <a:latin typeface="Century Gothic" pitchFamily="34" charset="0"/>
              </a:rPr>
              <a:t>protect mouth/nose </a:t>
            </a:r>
          </a:p>
          <a:p>
            <a:pPr marL="742950" lvl="1" indent="-285750" eaLnBrk="1" fontAlgn="auto" hangingPunct="1">
              <a:spcBef>
                <a:spcPct val="20000"/>
              </a:spcBef>
              <a:spcAft>
                <a:spcPts val="0"/>
              </a:spcAft>
              <a:buClr>
                <a:srgbClr val="FFFF99"/>
              </a:buClr>
              <a:buSzPct val="65000"/>
              <a:buFont typeface="Wingdings" pitchFamily="2" charset="2"/>
              <a:buChar char="n"/>
              <a:defRPr/>
            </a:pPr>
            <a:r>
              <a:rPr lang="en-US" sz="2400" dirty="0" smtClean="0">
                <a:solidFill>
                  <a:srgbClr val="0070C0"/>
                </a:solidFill>
                <a:effectLst>
                  <a:outerShdw blurRad="38100" dist="38100" dir="2700000" algn="tl">
                    <a:srgbClr val="000000"/>
                  </a:outerShdw>
                </a:effectLst>
                <a:latin typeface="Century Gothic" pitchFamily="34" charset="0"/>
              </a:rPr>
              <a:t>Respirators – </a:t>
            </a:r>
            <a:r>
              <a:rPr lang="en-US" sz="2000" dirty="0" smtClean="0">
                <a:solidFill>
                  <a:srgbClr val="0070C0"/>
                </a:solidFill>
                <a:effectLst>
                  <a:outerShdw blurRad="38100" dist="38100" dir="2700000" algn="tl">
                    <a:srgbClr val="000000"/>
                  </a:outerShdw>
                </a:effectLst>
                <a:latin typeface="Century Gothic" pitchFamily="34" charset="0"/>
              </a:rPr>
              <a:t>protect respiratory tract from airborne infectious agents</a:t>
            </a:r>
          </a:p>
          <a:p>
            <a:pPr marL="742950" lvl="1" indent="-285750" eaLnBrk="1" fontAlgn="auto" hangingPunct="1">
              <a:spcBef>
                <a:spcPct val="20000"/>
              </a:spcBef>
              <a:spcAft>
                <a:spcPts val="0"/>
              </a:spcAft>
              <a:buClr>
                <a:srgbClr val="FFFF99"/>
              </a:buClr>
              <a:buSzPct val="65000"/>
              <a:buFont typeface="Arial" charset="0"/>
              <a:buNone/>
              <a:defRPr/>
            </a:pPr>
            <a:endParaRPr lang="en-US" sz="2000" dirty="0" smtClean="0">
              <a:solidFill>
                <a:srgbClr val="0070C0"/>
              </a:solidFill>
              <a:effectLst>
                <a:outerShdw blurRad="38100" dist="38100" dir="2700000" algn="tl">
                  <a:srgbClr val="000000"/>
                </a:outerShdw>
              </a:effectLst>
              <a:latin typeface="Century Gothic" pitchFamily="34" charset="0"/>
            </a:endParaRPr>
          </a:p>
          <a:p>
            <a:pPr marL="338138" indent="-338138" eaLnBrk="1" fontAlgn="auto" hangingPunct="1">
              <a:spcBef>
                <a:spcPct val="20000"/>
              </a:spcBef>
              <a:spcAft>
                <a:spcPts val="0"/>
              </a:spcAft>
              <a:buClr>
                <a:srgbClr val="FFFF99"/>
              </a:buClr>
              <a:buSzPct val="65000"/>
              <a:buFont typeface="Wingdings" pitchFamily="2" charset="2"/>
              <a:buChar char="n"/>
              <a:defRPr/>
            </a:pPr>
            <a:r>
              <a:rPr lang="en-US" sz="2800" b="1" dirty="0" smtClean="0">
                <a:solidFill>
                  <a:srgbClr val="7030A0"/>
                </a:solidFill>
                <a:latin typeface="Century Gothic" pitchFamily="34" charset="0"/>
              </a:rPr>
              <a:t>Goggles</a:t>
            </a:r>
            <a:r>
              <a:rPr lang="en-US" sz="2400" dirty="0" smtClean="0">
                <a:solidFill>
                  <a:srgbClr val="0070C0"/>
                </a:solidFill>
                <a:effectLst>
                  <a:outerShdw blurRad="38100" dist="38100" dir="2700000" algn="tl">
                    <a:srgbClr val="000000"/>
                  </a:outerShdw>
                </a:effectLst>
                <a:latin typeface="Century Gothic" pitchFamily="34" charset="0"/>
              </a:rPr>
              <a:t> – protect eyes</a:t>
            </a:r>
          </a:p>
          <a:p>
            <a:pPr marL="338138" indent="-338138" eaLnBrk="1" fontAlgn="auto" hangingPunct="1">
              <a:spcBef>
                <a:spcPct val="20000"/>
              </a:spcBef>
              <a:spcAft>
                <a:spcPts val="0"/>
              </a:spcAft>
              <a:buClr>
                <a:srgbClr val="FFFF99"/>
              </a:buClr>
              <a:buSzPct val="65000"/>
              <a:buFont typeface="Wingdings" pitchFamily="2" charset="2"/>
              <a:buChar char="n"/>
              <a:defRPr/>
            </a:pPr>
            <a:endParaRPr lang="en-US" sz="2400" b="1" dirty="0" smtClean="0">
              <a:solidFill>
                <a:srgbClr val="7030A0"/>
              </a:solidFill>
              <a:effectLst>
                <a:outerShdw blurRad="38100" dist="38100" dir="2700000" algn="tl">
                  <a:srgbClr val="000000"/>
                </a:outerShdw>
              </a:effectLst>
              <a:latin typeface="Century Gothic" pitchFamily="34" charset="0"/>
            </a:endParaRPr>
          </a:p>
          <a:p>
            <a:pPr marL="338138" indent="-338138" eaLnBrk="1" fontAlgn="auto" hangingPunct="1">
              <a:spcBef>
                <a:spcPct val="20000"/>
              </a:spcBef>
              <a:spcAft>
                <a:spcPts val="0"/>
              </a:spcAft>
              <a:buClr>
                <a:srgbClr val="FFFF99"/>
              </a:buClr>
              <a:buSzPct val="65000"/>
              <a:buFont typeface="Wingdings" pitchFamily="2" charset="2"/>
              <a:buChar char="n"/>
              <a:defRPr/>
            </a:pPr>
            <a:r>
              <a:rPr lang="en-US" sz="2800" b="1" dirty="0" smtClean="0">
                <a:solidFill>
                  <a:srgbClr val="7030A0"/>
                </a:solidFill>
                <a:latin typeface="Century Gothic" pitchFamily="34" charset="0"/>
              </a:rPr>
              <a:t>Face shields </a:t>
            </a:r>
            <a:r>
              <a:rPr lang="en-US" sz="2400" dirty="0" smtClean="0">
                <a:solidFill>
                  <a:srgbClr val="0070C0"/>
                </a:solidFill>
                <a:effectLst>
                  <a:outerShdw blurRad="38100" dist="38100" dir="2700000" algn="tl">
                    <a:srgbClr val="000000"/>
                  </a:outerShdw>
                </a:effectLst>
                <a:latin typeface="Century Gothic" pitchFamily="34" charset="0"/>
              </a:rPr>
              <a:t>– </a:t>
            </a:r>
            <a:r>
              <a:rPr lang="en-US" sz="2000" dirty="0" smtClean="0">
                <a:solidFill>
                  <a:srgbClr val="0070C0"/>
                </a:solidFill>
                <a:effectLst>
                  <a:outerShdw blurRad="38100" dist="38100" dir="2700000" algn="tl">
                    <a:srgbClr val="000000"/>
                  </a:outerShdw>
                </a:effectLst>
                <a:latin typeface="Century Gothic" pitchFamily="34" charset="0"/>
              </a:rPr>
              <a:t>protect face, mouth, nose, and eyes</a:t>
            </a:r>
            <a:endParaRPr lang="en-US" sz="2000" dirty="0">
              <a:solidFill>
                <a:srgbClr val="0070C0"/>
              </a:solidFill>
              <a:effectLst>
                <a:outerShdw blurRad="38100" dist="38100" dir="2700000" algn="tl">
                  <a:srgbClr val="000000"/>
                </a:outerShdw>
              </a:effectLst>
              <a:latin typeface="Century Gothic"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28650" y="212725"/>
            <a:ext cx="6821488" cy="1057275"/>
          </a:xfrm>
          <a:solidFill>
            <a:srgbClr val="FFC000"/>
          </a:solidFill>
        </p:spPr>
        <p:txBody>
          <a:bodyPr/>
          <a:lstStyle/>
          <a:p>
            <a:pPr algn="ctr"/>
            <a:r>
              <a:rPr lang="en-IE" b="1" smtClean="0">
                <a:solidFill>
                  <a:srgbClr val="002060"/>
                </a:solidFill>
              </a:rPr>
              <a:t>When to use PPE?</a:t>
            </a:r>
            <a:endParaRPr lang="en-IE" smtClean="0"/>
          </a:p>
        </p:txBody>
      </p:sp>
      <p:sp>
        <p:nvSpPr>
          <p:cNvPr id="25603" name="Content Placeholder 2"/>
          <p:cNvSpPr>
            <a:spLocks noGrp="1"/>
          </p:cNvSpPr>
          <p:nvPr>
            <p:ph idx="1"/>
          </p:nvPr>
        </p:nvSpPr>
        <p:spPr>
          <a:xfrm>
            <a:off x="628650" y="1727200"/>
            <a:ext cx="6821488" cy="4525963"/>
          </a:xfrm>
          <a:solidFill>
            <a:srgbClr val="EFEFF0"/>
          </a:solidFill>
        </p:spPr>
        <p:txBody>
          <a:bodyPr/>
          <a:lstStyle/>
          <a:p>
            <a:endParaRPr lang="en-IE" sz="2000" smtClean="0"/>
          </a:p>
          <a:p>
            <a:r>
              <a:rPr lang="en-IE" sz="2400" smtClean="0"/>
              <a:t>PPE creates a barrier between a potential infectious material and the healthcare worker</a:t>
            </a:r>
          </a:p>
          <a:p>
            <a:endParaRPr lang="en-IE" sz="2400" smtClean="0"/>
          </a:p>
          <a:p>
            <a:r>
              <a:rPr lang="en-IE" sz="2400" smtClean="0"/>
              <a:t>Intended to promote patient safety and increase the safety of the healthcare work environment </a:t>
            </a:r>
          </a:p>
          <a:p>
            <a:pPr>
              <a:buFont typeface="Arial" charset="0"/>
              <a:buNone/>
            </a:pPr>
            <a:endParaRPr lang="en-IE" sz="2400" smtClean="0"/>
          </a:p>
          <a:p>
            <a:r>
              <a:rPr lang="en-IE" sz="2400" b="1" smtClean="0">
                <a:solidFill>
                  <a:srgbClr val="C00000"/>
                </a:solidFill>
              </a:rPr>
              <a:t>Risk Assessment!!!</a:t>
            </a:r>
          </a:p>
          <a:p>
            <a:pPr>
              <a:buFont typeface="Arial" charset="0"/>
              <a:buNone/>
            </a:pPr>
            <a:endParaRPr lang="en-IE" sz="2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28650" y="212725"/>
            <a:ext cx="6821488" cy="1057275"/>
          </a:xfrm>
        </p:spPr>
        <p:txBody>
          <a:bodyPr/>
          <a:lstStyle/>
          <a:p>
            <a:r>
              <a:rPr lang="en-US" sz="3200" b="1" smtClean="0">
                <a:solidFill>
                  <a:srgbClr val="7030A0"/>
                </a:solidFill>
              </a:rPr>
              <a:t>STANDARD PRECAUTIONS</a:t>
            </a:r>
            <a:endParaRPr lang="en-IE" sz="3200" smtClean="0"/>
          </a:p>
        </p:txBody>
      </p:sp>
      <p:sp>
        <p:nvSpPr>
          <p:cNvPr id="3" name="Content Placeholder 2"/>
          <p:cNvSpPr>
            <a:spLocks noGrp="1"/>
          </p:cNvSpPr>
          <p:nvPr>
            <p:ph idx="1"/>
          </p:nvPr>
        </p:nvSpPr>
        <p:spPr>
          <a:xfrm>
            <a:off x="628650" y="1727200"/>
            <a:ext cx="6821488" cy="4376738"/>
          </a:xfrm>
          <a:solidFill>
            <a:schemeClr val="accent5">
              <a:lumMod val="20000"/>
              <a:lumOff val="80000"/>
            </a:schemeClr>
          </a:solidFill>
        </p:spPr>
        <p:txBody>
          <a:bodyPr/>
          <a:lstStyle/>
          <a:p>
            <a:pPr marL="342900" indent="-342900" algn="ctr">
              <a:spcBef>
                <a:spcPct val="30000"/>
              </a:spcBef>
              <a:buClr>
                <a:srgbClr val="FFFF99"/>
              </a:buClr>
              <a:buSzPct val="65000"/>
              <a:buFont typeface="Arial" charset="0"/>
              <a:buNone/>
              <a:defRPr/>
            </a:pPr>
            <a:r>
              <a:rPr lang="en-IE" sz="3200" dirty="0" smtClean="0"/>
              <a:t>  </a:t>
            </a:r>
          </a:p>
          <a:p>
            <a:pPr marL="342900" indent="-342900">
              <a:spcBef>
                <a:spcPct val="30000"/>
              </a:spcBef>
              <a:buClr>
                <a:srgbClr val="FFFF99"/>
              </a:buClr>
              <a:buSzPct val="65000"/>
              <a:buFont typeface="Arial" charset="0"/>
              <a:buNone/>
              <a:defRPr/>
            </a:pPr>
            <a:r>
              <a:rPr lang="en-IE" sz="2400" b="1" dirty="0" smtClean="0"/>
              <a:t>    </a:t>
            </a:r>
            <a:r>
              <a:rPr lang="en-IE" sz="2400" i="1" dirty="0" smtClean="0"/>
              <a:t>….infection control practices used to prevent transmission of diseases that can be acquired by contact with blood, body fluids, non-intact skin (including rashes), and mucous membranes……</a:t>
            </a:r>
          </a:p>
          <a:p>
            <a:pPr>
              <a:defRPr/>
            </a:pPr>
            <a:endParaRPr lang="en-I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28650" y="212725"/>
            <a:ext cx="6821488" cy="1057275"/>
          </a:xfrm>
          <a:solidFill>
            <a:srgbClr val="FFB500"/>
          </a:solidFill>
        </p:spPr>
        <p:txBody>
          <a:bodyPr/>
          <a:lstStyle/>
          <a:p>
            <a:pPr algn="ctr"/>
            <a:r>
              <a:rPr lang="en-US" sz="3600" smtClean="0">
                <a:solidFill>
                  <a:srgbClr val="003C69"/>
                </a:solidFill>
              </a:rPr>
              <a:t>PPE for Standard Precautions </a:t>
            </a:r>
            <a:endParaRPr lang="en-IE" smtClean="0"/>
          </a:p>
        </p:txBody>
      </p:sp>
      <p:sp>
        <p:nvSpPr>
          <p:cNvPr id="3" name="Content Placeholder 2"/>
          <p:cNvSpPr>
            <a:spLocks noGrp="1"/>
          </p:cNvSpPr>
          <p:nvPr>
            <p:ph idx="1"/>
          </p:nvPr>
        </p:nvSpPr>
        <p:spPr>
          <a:xfrm>
            <a:off x="628650" y="1544638"/>
            <a:ext cx="6821488" cy="4559300"/>
          </a:xfrm>
          <a:solidFill>
            <a:schemeClr val="accent3">
              <a:lumMod val="20000"/>
              <a:lumOff val="80000"/>
            </a:schemeClr>
          </a:solidFill>
        </p:spPr>
        <p:txBody>
          <a:bodyPr/>
          <a:lstStyle/>
          <a:p>
            <a:pPr marL="342900" indent="-342900">
              <a:spcBef>
                <a:spcPct val="30000"/>
              </a:spcBef>
              <a:buClr>
                <a:srgbClr val="FFFF99"/>
              </a:buClr>
              <a:buSzPct val="65000"/>
              <a:buFont typeface="Wingdings" pitchFamily="2" charset="2"/>
              <a:buChar char="n"/>
              <a:defRPr/>
            </a:pPr>
            <a:r>
              <a:rPr lang="en-US" sz="2400" b="1" dirty="0" smtClean="0">
                <a:solidFill>
                  <a:srgbClr val="7030A0"/>
                </a:solidFill>
              </a:rPr>
              <a:t>Gloves</a:t>
            </a:r>
            <a:r>
              <a:rPr lang="en-US" sz="2400" dirty="0" smtClean="0"/>
              <a:t> </a:t>
            </a:r>
            <a:r>
              <a:rPr lang="en-US" sz="2400" dirty="0" smtClean="0">
                <a:effectLst>
                  <a:outerShdw blurRad="38100" dist="38100" dir="2700000" algn="tl">
                    <a:srgbClr val="000000"/>
                  </a:outerShdw>
                </a:effectLst>
              </a:rPr>
              <a:t>– </a:t>
            </a:r>
            <a:r>
              <a:rPr lang="en-US" sz="1800" dirty="0" smtClean="0"/>
              <a:t>Touching, or where there is a risk touching, </a:t>
            </a:r>
            <a:r>
              <a:rPr lang="en-US" sz="1800" i="1" dirty="0" smtClean="0"/>
              <a:t>blood, body fluids, secretions, excretions, contaminated items; for touching mucus membranes and non-intact skin</a:t>
            </a:r>
          </a:p>
          <a:p>
            <a:pPr marL="342900" indent="-342900">
              <a:spcBef>
                <a:spcPct val="30000"/>
              </a:spcBef>
              <a:buClr>
                <a:srgbClr val="FFFF99"/>
              </a:buClr>
              <a:buSzPct val="65000"/>
              <a:buFont typeface="Arial" charset="0"/>
              <a:buNone/>
              <a:defRPr/>
            </a:pPr>
            <a:endParaRPr lang="en-US" sz="2400" dirty="0" smtClean="0">
              <a:effectLst>
                <a:outerShdw blurRad="38100" dist="38100" dir="2700000" algn="tl">
                  <a:srgbClr val="000000"/>
                </a:outerShdw>
              </a:effectLst>
            </a:endParaRPr>
          </a:p>
          <a:p>
            <a:pPr marL="342900" indent="-342900">
              <a:spcBef>
                <a:spcPct val="30000"/>
              </a:spcBef>
              <a:buClr>
                <a:srgbClr val="FFFF99"/>
              </a:buClr>
              <a:buSzPct val="65000"/>
              <a:buFont typeface="Wingdings" pitchFamily="2" charset="2"/>
              <a:buChar char="n"/>
              <a:defRPr/>
            </a:pPr>
            <a:r>
              <a:rPr lang="en-US" sz="2400" b="1" dirty="0" smtClean="0">
                <a:solidFill>
                  <a:srgbClr val="7030A0"/>
                </a:solidFill>
              </a:rPr>
              <a:t>Gowns/Aprons</a:t>
            </a:r>
            <a:r>
              <a:rPr lang="en-US" sz="2400" dirty="0" smtClean="0">
                <a:solidFill>
                  <a:srgbClr val="7030A0"/>
                </a:solidFill>
              </a:rPr>
              <a:t> </a:t>
            </a:r>
            <a:r>
              <a:rPr lang="en-US" sz="2400" dirty="0" smtClean="0"/>
              <a:t>– </a:t>
            </a:r>
            <a:r>
              <a:rPr lang="en-US" sz="1800" dirty="0" smtClean="0"/>
              <a:t>Use during procedures and patient care activities when contact of clothing/ exposed skin with blood/body fluids, secretions, or excretions is anticipated</a:t>
            </a:r>
          </a:p>
          <a:p>
            <a:pPr marL="342900" indent="-342900">
              <a:spcBef>
                <a:spcPct val="30000"/>
              </a:spcBef>
              <a:buClr>
                <a:srgbClr val="FFFF99"/>
              </a:buClr>
              <a:buSzPct val="65000"/>
              <a:buFont typeface="Arial" charset="0"/>
              <a:buNone/>
              <a:defRPr/>
            </a:pPr>
            <a:endParaRPr lang="en-US" sz="1800" dirty="0" smtClean="0"/>
          </a:p>
          <a:p>
            <a:pPr marL="342900" indent="-342900">
              <a:spcBef>
                <a:spcPct val="30000"/>
              </a:spcBef>
              <a:buClr>
                <a:srgbClr val="FFFF99"/>
              </a:buClr>
              <a:buSzPct val="65000"/>
              <a:buFont typeface="Wingdings" pitchFamily="2" charset="2"/>
              <a:buChar char="n"/>
              <a:defRPr/>
            </a:pPr>
            <a:r>
              <a:rPr lang="en-US" sz="2000" b="1" dirty="0" smtClean="0">
                <a:solidFill>
                  <a:srgbClr val="7030A0"/>
                </a:solidFill>
              </a:rPr>
              <a:t>Mask and goggles or a face shield</a:t>
            </a:r>
            <a:r>
              <a:rPr lang="en-US" sz="2000" dirty="0" smtClean="0">
                <a:solidFill>
                  <a:srgbClr val="7030A0"/>
                </a:solidFill>
              </a:rPr>
              <a:t> - </a:t>
            </a:r>
            <a:r>
              <a:rPr lang="en-US" sz="2000" dirty="0" smtClean="0"/>
              <a:t>  </a:t>
            </a:r>
            <a:r>
              <a:rPr lang="en-US" sz="1800" dirty="0" smtClean="0"/>
              <a:t>Use during activities likely to generate </a:t>
            </a:r>
            <a:r>
              <a:rPr lang="en-US" sz="1800" b="1" dirty="0" smtClean="0"/>
              <a:t>splashes or sprays </a:t>
            </a:r>
            <a:r>
              <a:rPr lang="en-US" sz="1800" dirty="0" smtClean="0"/>
              <a:t>of blood, body fluids, secretions, or excretions</a:t>
            </a:r>
          </a:p>
          <a:p>
            <a:pPr>
              <a:buFont typeface="Arial" charset="0"/>
              <a:buNone/>
              <a:defRPr/>
            </a:pPr>
            <a:endParaRPr lang="en-I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CC Branded Template Traditional Ratio2013">
  <a:themeElements>
    <a:clrScheme name="UCC">
      <a:dk1>
        <a:sysClr val="windowText" lastClr="000000"/>
      </a:dk1>
      <a:lt1>
        <a:sysClr val="window" lastClr="FFFFFF"/>
      </a:lt1>
      <a:dk2>
        <a:srgbClr val="44546A"/>
      </a:dk2>
      <a:lt2>
        <a:srgbClr val="E7E6E6"/>
      </a:lt2>
      <a:accent1>
        <a:srgbClr val="003C69"/>
      </a:accent1>
      <a:accent2>
        <a:srgbClr val="CE222C"/>
      </a:accent2>
      <a:accent3>
        <a:srgbClr val="BBBCBC"/>
      </a:accent3>
      <a:accent4>
        <a:srgbClr val="FFB500"/>
      </a:accent4>
      <a:accent5>
        <a:srgbClr val="69B3E7"/>
      </a:accent5>
      <a:accent6>
        <a:srgbClr val="74AA50"/>
      </a:accent6>
      <a:hlink>
        <a:srgbClr val="C6893F"/>
      </a:hlink>
      <a:folHlink>
        <a:srgbClr val="7566DC"/>
      </a:folHlink>
    </a:clrScheme>
    <a:fontScheme name="UCC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ADAA851-3C50-435C-8D35-7A3FE90B677A}" vid="{C90C547B-2A2A-4A95-AA93-3E36506A6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UCC Branded Template Traditional Ratio2013</Template>
  <TotalTime>889</TotalTime>
  <Words>3534</Words>
  <Application>Microsoft Office PowerPoint</Application>
  <PresentationFormat>On-screen Show (4:3)</PresentationFormat>
  <Paragraphs>314</Paragraphs>
  <Slides>39</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Arial Narrow</vt:lpstr>
      <vt:lpstr>Calibri</vt:lpstr>
      <vt:lpstr>Century Gothic</vt:lpstr>
      <vt:lpstr>Constantia</vt:lpstr>
      <vt:lpstr>Verdana</vt:lpstr>
      <vt:lpstr>Wingdings</vt:lpstr>
      <vt:lpstr>UCC Branded Template Traditional Ratio2013</vt:lpstr>
      <vt:lpstr>Infection Prevention and Control  A Foundation Course</vt:lpstr>
      <vt:lpstr>Standard Precautions</vt:lpstr>
      <vt:lpstr>Overview</vt:lpstr>
      <vt:lpstr>Personal Protective Equipment (PPE)</vt:lpstr>
      <vt:lpstr>Factors Influencing PPE Selection</vt:lpstr>
      <vt:lpstr>Types of PPE Used in Healthcare Settings</vt:lpstr>
      <vt:lpstr>When to use PPE?</vt:lpstr>
      <vt:lpstr>STANDARD PRECAUTIONS</vt:lpstr>
      <vt:lpstr>PPE for Standard Precautions </vt:lpstr>
      <vt:lpstr>PPE for Expanded Precautions</vt:lpstr>
      <vt:lpstr>Use of PPE for Expanded Precautions</vt:lpstr>
      <vt:lpstr>PPE Use in Healthcare Settings:</vt:lpstr>
      <vt:lpstr>Hand Hygiene</vt:lpstr>
      <vt:lpstr>Key Points About PPE</vt:lpstr>
      <vt:lpstr>Sequence* for Donning PPE</vt:lpstr>
      <vt:lpstr>How to Don a Gown</vt:lpstr>
      <vt:lpstr>Face Protection</vt:lpstr>
      <vt:lpstr>Face Protection</vt:lpstr>
      <vt:lpstr>How to Don a Mask</vt:lpstr>
      <vt:lpstr>Respiratory Protection</vt:lpstr>
      <vt:lpstr>How to Don a Particulate Respirator</vt:lpstr>
      <vt:lpstr>How to Don Eye and Face Protection</vt:lpstr>
      <vt:lpstr>How to Don Gloves</vt:lpstr>
      <vt:lpstr>Do’s and Don’ts of Glove Use</vt:lpstr>
      <vt:lpstr>How to Safely Use Gloves</vt:lpstr>
      <vt:lpstr>PPE Use in Healthcare Settings:</vt:lpstr>
      <vt:lpstr>The challenge.....</vt:lpstr>
      <vt:lpstr>“Contaminated” and “Clean” Areas of PPE</vt:lpstr>
      <vt:lpstr>Sequence for Removing PPE</vt:lpstr>
      <vt:lpstr>Where to Remove PPE</vt:lpstr>
      <vt:lpstr>How to Remove Gloves -  Step1</vt:lpstr>
      <vt:lpstr>How to Remove Gloves – Step 2</vt:lpstr>
      <vt:lpstr>Remove Goggles or Face Shield</vt:lpstr>
      <vt:lpstr>Removing Isolation Gown</vt:lpstr>
      <vt:lpstr>Removing a Mask</vt:lpstr>
      <vt:lpstr>Removing a Particulate Respirator</vt:lpstr>
      <vt:lpstr> Disposal of PPE </vt:lpstr>
      <vt:lpstr> Enhanced PPE </vt:lpstr>
      <vt:lpstr> Conclusion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msmiddy</dc:creator>
  <cp:lastModifiedBy>O'Meara, Marian</cp:lastModifiedBy>
  <cp:revision>100</cp:revision>
  <dcterms:created xsi:type="dcterms:W3CDTF">2014-07-14T10:03:10Z</dcterms:created>
  <dcterms:modified xsi:type="dcterms:W3CDTF">2015-09-01T11:23:50Z</dcterms:modified>
</cp:coreProperties>
</file>