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308" r:id="rId2"/>
  </p:sldMasterIdLst>
  <p:notesMasterIdLst>
    <p:notesMasterId r:id="rId10"/>
  </p:notesMasterIdLst>
  <p:sldIdLst>
    <p:sldId id="296" r:id="rId3"/>
    <p:sldId id="292" r:id="rId4"/>
    <p:sldId id="313" r:id="rId5"/>
    <p:sldId id="316" r:id="rId6"/>
    <p:sldId id="317" r:id="rId7"/>
    <p:sldId id="318" r:id="rId8"/>
    <p:sldId id="30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93569" autoAdjust="0"/>
  </p:normalViewPr>
  <p:slideViewPr>
    <p:cSldViewPr snapToGrid="0">
      <p:cViewPr>
        <p:scale>
          <a:sx n="110" d="100"/>
          <a:sy n="110" d="100"/>
        </p:scale>
        <p:origin x="456" y="24"/>
      </p:cViewPr>
      <p:guideLst/>
    </p:cSldViewPr>
  </p:slideViewPr>
  <p:outlineViewPr>
    <p:cViewPr>
      <p:scale>
        <a:sx n="33" d="100"/>
        <a:sy n="33" d="100"/>
      </p:scale>
      <p:origin x="0" y="-37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FC9A1-1680-40F1-B49D-6F92743A0123}" type="datetimeFigureOut">
              <a:rPr lang="en-IE" smtClean="0"/>
              <a:t>24/09/2020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1B304-2628-4213-B6BB-6C1A75D393C7}" type="slidenum">
              <a:rPr lang="en-IE" smtClean="0"/>
              <a:t>‹#›</a:t>
            </a:fld>
            <a:endParaRPr lang="en-IE"/>
          </a:p>
        </p:txBody>
      </p:sp>
    </p:spTree>
    <p:extLst>
      <p:ext uri="{BB962C8B-B14F-4D97-AF65-F5344CB8AC3E}">
        <p14:creationId xmlns:p14="http://schemas.microsoft.com/office/powerpoint/2010/main" val="169127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C1B304-2628-4213-B6BB-6C1A75D393C7}" type="slidenum">
              <a:rPr lang="en-IE" smtClean="0"/>
              <a:t>1</a:t>
            </a:fld>
            <a:endParaRPr lang="en-IE"/>
          </a:p>
        </p:txBody>
      </p:sp>
    </p:spTree>
    <p:extLst>
      <p:ext uri="{BB962C8B-B14F-4D97-AF65-F5344CB8AC3E}">
        <p14:creationId xmlns:p14="http://schemas.microsoft.com/office/powerpoint/2010/main" val="297672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microbiome comprises all of the genetic material within a microbiota (the entire collection of microorganisms in a specific niche, such as the human gut).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 bi-directional communication high-way exists between the brain and the gut. The gut microbiota play essential roles in this communication. Other pathways that are involved include endocrine, immune, and neural (vagus and enteric nervous system). Harnessing such pathways may provide a novel approach to treat various disorders.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Some studies have shown association between visceral pain and the microbiome but very few studies have investigated somatic pain and the microbiome. </a:t>
            </a:r>
          </a:p>
          <a:p>
            <a:endParaRPr lang="en-GB" dirty="0"/>
          </a:p>
          <a:p>
            <a:r>
              <a:rPr lang="en-US" sz="1200" dirty="0"/>
              <a:t>Some of the pathways and regulators of visceral pain are also critical in somatic pain.</a:t>
            </a:r>
            <a:r>
              <a:rPr lang="en-US" sz="1200" baseline="0" dirty="0"/>
              <a:t> </a:t>
            </a:r>
            <a:r>
              <a:rPr lang="en-US" sz="1200" dirty="0"/>
              <a:t>These include peripheral sensitization of primary sensory afferents, central sensitization, spinal ascending neurons and alteration of descending inhibitory pathways</a:t>
            </a:r>
          </a:p>
          <a:p>
            <a:r>
              <a:rPr lang="en-US" sz="1200" dirty="0"/>
              <a:t>Well documented in PPSP pain.</a:t>
            </a:r>
            <a:r>
              <a:rPr lang="en-US" sz="1200" baseline="0" dirty="0"/>
              <a:t> </a:t>
            </a:r>
            <a:r>
              <a:rPr lang="en-US" sz="1200" dirty="0"/>
              <a:t>(Burke and Shorten, 2009).</a:t>
            </a:r>
          </a:p>
          <a:p>
            <a:endParaRPr lang="en-US" sz="1200" dirty="0"/>
          </a:p>
          <a:p>
            <a:r>
              <a:rPr lang="en-US" sz="1200" dirty="0"/>
              <a:t>Explain PPSP….</a:t>
            </a:r>
          </a:p>
          <a:p>
            <a:endParaRPr lang="en-US" sz="1200" dirty="0"/>
          </a:p>
          <a:p>
            <a:r>
              <a:rPr lang="en-US" sz="1200" dirty="0"/>
              <a:t>Explain objective of the study….</a:t>
            </a:r>
          </a:p>
          <a:p>
            <a:endParaRPr lang="en-US" sz="1200" dirty="0"/>
          </a:p>
          <a:p>
            <a:r>
              <a:rPr lang="en-US" sz="1200" dirty="0"/>
              <a:t>This study if the first to investigate the potential of pre-operative gut microbiome composition and diversity and PPSP using state of the art microbiome analysis. </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0C1B304-2628-4213-B6BB-6C1A75D393C7}" type="slidenum">
              <a:rPr lang="en-IE" smtClean="0"/>
              <a:t>2</a:t>
            </a:fld>
            <a:endParaRPr lang="en-IE"/>
          </a:p>
        </p:txBody>
      </p:sp>
    </p:spTree>
    <p:extLst>
      <p:ext uri="{BB962C8B-B14F-4D97-AF65-F5344CB8AC3E}">
        <p14:creationId xmlns:p14="http://schemas.microsoft.com/office/powerpoint/2010/main" val="173442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E" sz="1200" dirty="0"/>
          </a:p>
          <a:p>
            <a:pPr marL="0" indent="0">
              <a:buNone/>
            </a:pPr>
            <a:r>
              <a:rPr lang="en-IE" sz="1200" dirty="0"/>
              <a:t> </a:t>
            </a:r>
            <a:r>
              <a:rPr lang="en-IE" sz="1400" b="1" dirty="0"/>
              <a:t>We hypothesize manipulation of  gut microbiota (composition and diversity) in patients with somatic pain postoperatively may offer a means of providing analgesia. </a:t>
            </a:r>
          </a:p>
          <a:p>
            <a:pPr marL="0" indent="0">
              <a:buNone/>
            </a:pPr>
            <a:r>
              <a:rPr lang="en-IE" sz="1400" b="1" dirty="0"/>
              <a:t>Explain the significance of Shot Gun sequencing and what analysis was done. </a:t>
            </a:r>
          </a:p>
          <a:p>
            <a:pPr marL="0" indent="0">
              <a:buNone/>
            </a:pPr>
            <a:r>
              <a:rPr lang="en-IE" sz="2000" b="0" i="0" dirty="0">
                <a:solidFill>
                  <a:srgbClr val="201F1E"/>
                </a:solidFill>
                <a:effectLst/>
                <a:latin typeface="Calibri" panose="020F0502020204030204" pitchFamily="34" charset="0"/>
              </a:rPr>
              <a:t>This eliminated the biases of the PCR.  This is the first study of its kind-most studies to date have used 16S ribosomal gene expression analysis. It allows assignment at a bacterial species level and also the functional capacity of the bacteria present.  </a:t>
            </a:r>
            <a:endParaRPr lang="en-GB" dirty="0"/>
          </a:p>
        </p:txBody>
      </p:sp>
      <p:sp>
        <p:nvSpPr>
          <p:cNvPr id="4" name="Slide Number Placeholder 3"/>
          <p:cNvSpPr>
            <a:spLocks noGrp="1"/>
          </p:cNvSpPr>
          <p:nvPr>
            <p:ph type="sldNum" sz="quarter" idx="5"/>
          </p:nvPr>
        </p:nvSpPr>
        <p:spPr/>
        <p:txBody>
          <a:bodyPr/>
          <a:lstStyle/>
          <a:p>
            <a:fld id="{60C1B304-2628-4213-B6BB-6C1A75D393C7}" type="slidenum">
              <a:rPr lang="en-IE" smtClean="0"/>
              <a:t>3</a:t>
            </a:fld>
            <a:endParaRPr lang="en-IE"/>
          </a:p>
        </p:txBody>
      </p:sp>
    </p:spTree>
    <p:extLst>
      <p:ext uri="{BB962C8B-B14F-4D97-AF65-F5344CB8AC3E}">
        <p14:creationId xmlns:p14="http://schemas.microsoft.com/office/powerpoint/2010/main" val="12547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Describe Taxonomic figure-variation in human population, most prevalent bacteria</a:t>
            </a:r>
          </a:p>
          <a:p>
            <a:r>
              <a:rPr lang="en-GB" dirty="0"/>
              <a:t>Describe alpha diversity and what it means, that increased diversity is associated with health and a reduction is seen in disease states. </a:t>
            </a:r>
          </a:p>
          <a:p>
            <a:r>
              <a:rPr lang="en-GB" dirty="0"/>
              <a:t>Describe that you see a reduction at 60 minutes and 12 weeks post surgery in those individuals that report severe pain using the McGill. This is at the family level. </a:t>
            </a:r>
          </a:p>
          <a:p>
            <a:r>
              <a:rPr lang="en-GB" dirty="0"/>
              <a:t>We did no see a difference in those that reported PPSP</a:t>
            </a:r>
          </a:p>
        </p:txBody>
      </p:sp>
      <p:sp>
        <p:nvSpPr>
          <p:cNvPr id="4" name="Slide Number Placeholder 3"/>
          <p:cNvSpPr>
            <a:spLocks noGrp="1"/>
          </p:cNvSpPr>
          <p:nvPr>
            <p:ph type="sldNum" sz="quarter" idx="5"/>
          </p:nvPr>
        </p:nvSpPr>
        <p:spPr/>
        <p:txBody>
          <a:bodyPr/>
          <a:lstStyle/>
          <a:p>
            <a:fld id="{60C1B304-2628-4213-B6BB-6C1A75D393C7}" type="slidenum">
              <a:rPr lang="en-IE" smtClean="0"/>
              <a:t>4</a:t>
            </a:fld>
            <a:endParaRPr lang="en-IE"/>
          </a:p>
        </p:txBody>
      </p:sp>
    </p:spTree>
    <p:extLst>
      <p:ext uri="{BB962C8B-B14F-4D97-AF65-F5344CB8AC3E}">
        <p14:creationId xmlns:p14="http://schemas.microsoft.com/office/powerpoint/2010/main" val="204316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Describe what these figures show-what they mean, then the actual bacteria-what is their role/function in pain</a:t>
            </a:r>
          </a:p>
        </p:txBody>
      </p:sp>
      <p:sp>
        <p:nvSpPr>
          <p:cNvPr id="4" name="Slide Number Placeholder 3"/>
          <p:cNvSpPr>
            <a:spLocks noGrp="1"/>
          </p:cNvSpPr>
          <p:nvPr>
            <p:ph type="sldNum" sz="quarter" idx="5"/>
          </p:nvPr>
        </p:nvSpPr>
        <p:spPr/>
        <p:txBody>
          <a:bodyPr/>
          <a:lstStyle/>
          <a:p>
            <a:fld id="{60C1B304-2628-4213-B6BB-6C1A75D393C7}" type="slidenum">
              <a:rPr lang="en-IE" smtClean="0"/>
              <a:t>5</a:t>
            </a:fld>
            <a:endParaRPr lang="en-IE"/>
          </a:p>
        </p:txBody>
      </p:sp>
    </p:spTree>
    <p:extLst>
      <p:ext uri="{BB962C8B-B14F-4D97-AF65-F5344CB8AC3E}">
        <p14:creationId xmlns:p14="http://schemas.microsoft.com/office/powerpoint/2010/main" val="4176436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9255346" y="2750337"/>
            <a:ext cx="1171888" cy="1356442"/>
          </a:xfrm>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364256526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10729455" y="4711309"/>
            <a:ext cx="1154151" cy="1090789"/>
          </a:xfrm>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115633473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10729455" y="4711615"/>
            <a:ext cx="1154151" cy="1090789"/>
          </a:xfrm>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71323603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10729455" y="4709925"/>
            <a:ext cx="1154151" cy="1090789"/>
          </a:xfrm>
        </p:spPr>
        <p:txBody>
          <a:bodyPr/>
          <a:lstStyle/>
          <a:p>
            <a:fld id="{7CA26525-FE88-4E3F-A975-41AF2A73D788}" type="slidenum">
              <a:rPr lang="en-IE" smtClean="0"/>
              <a:t>‹#›</a:t>
            </a:fld>
            <a:endParaRPr lang="en-IE"/>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1357044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10729455" y="4709925"/>
            <a:ext cx="1154151" cy="1090789"/>
          </a:xfrm>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273386382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72B6E89-AA11-4808-AF28-920A223344BB}" type="datetimeFigureOut">
              <a:rPr lang="en-IE" smtClean="0"/>
              <a:t>24/09/2020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375153300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72B6E89-AA11-4808-AF28-920A223344BB}" type="datetimeFigureOut">
              <a:rPr lang="en-IE" smtClean="0"/>
              <a:t>24/09/2020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13821423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219182944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a:xfrm>
            <a:off x="680321" y="5936188"/>
            <a:ext cx="6126805" cy="365125"/>
          </a:xfrm>
        </p:spPr>
        <p:txBody>
          <a:bodyPr/>
          <a:lstStyle/>
          <a:p>
            <a:endParaRPr lang="en-IE"/>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CA26525-FE88-4E3F-A975-41AF2A73D788}" type="slidenum">
              <a:rPr lang="en-IE" smtClean="0"/>
              <a:t>‹#›</a:t>
            </a:fld>
            <a:endParaRPr lang="en-IE"/>
          </a:p>
        </p:txBody>
      </p:sp>
    </p:spTree>
    <p:extLst>
      <p:ext uri="{BB962C8B-B14F-4D97-AF65-F5344CB8AC3E}">
        <p14:creationId xmlns:p14="http://schemas.microsoft.com/office/powerpoint/2010/main" val="14010029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61326545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236254403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418896555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CA26525-FE88-4E3F-A975-41AF2A73D788}" type="slidenum">
              <a:rPr lang="en-IE" smtClean="0"/>
              <a:t>‹#›</a:t>
            </a:fld>
            <a:endParaRPr lang="en-IE"/>
          </a:p>
        </p:txBody>
      </p:sp>
    </p:spTree>
    <p:extLst>
      <p:ext uri="{BB962C8B-B14F-4D97-AF65-F5344CB8AC3E}">
        <p14:creationId xmlns:p14="http://schemas.microsoft.com/office/powerpoint/2010/main" val="599086462"/>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73249262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2B6E89-AA11-4808-AF28-920A223344BB}" type="datetimeFigureOut">
              <a:rPr lang="en-IE" smtClean="0"/>
              <a:t>24/09/2020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1823294186"/>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2B6E89-AA11-4808-AF28-920A223344BB}" type="datetimeFigureOut">
              <a:rPr lang="en-IE" smtClean="0"/>
              <a:t>24/09/2020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401603221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B6E89-AA11-4808-AF28-920A223344BB}" type="datetimeFigureOut">
              <a:rPr lang="en-IE" smtClean="0"/>
              <a:t>24/09/2020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12188402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432600620"/>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318688401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3224194935"/>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a:xfrm>
            <a:off x="3776135" y="6422854"/>
            <a:ext cx="4279669" cy="365125"/>
          </a:xfrm>
        </p:spPr>
        <p:txBody>
          <a:bodyPr/>
          <a:lstStyle/>
          <a:p>
            <a:endParaRPr lang="en-IE"/>
          </a:p>
        </p:txBody>
      </p:sp>
      <p:sp>
        <p:nvSpPr>
          <p:cNvPr id="6" name="Slide Number Placeholder 5"/>
          <p:cNvSpPr>
            <a:spLocks noGrp="1"/>
          </p:cNvSpPr>
          <p:nvPr>
            <p:ph type="sldNum" sz="quarter" idx="12"/>
          </p:nvPr>
        </p:nvSpPr>
        <p:spPr>
          <a:xfrm>
            <a:off x="8073048" y="6422854"/>
            <a:ext cx="879759" cy="365125"/>
          </a:xfrm>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391096663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2B6E89-AA11-4808-AF28-920A223344BB}" type="datetimeFigureOut">
              <a:rPr lang="en-IE" smtClean="0"/>
              <a:t>24/09/2020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10729455" y="2869895"/>
            <a:ext cx="1154151" cy="1090789"/>
          </a:xfrm>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19241851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3564546095"/>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2B6E89-AA11-4808-AF28-920A223344BB}" type="datetimeFigureOut">
              <a:rPr lang="en-IE" smtClean="0"/>
              <a:t>24/09/2020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397945994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2B6E89-AA11-4808-AF28-920A223344BB}" type="datetimeFigureOut">
              <a:rPr lang="en-IE" smtClean="0"/>
              <a:t>24/09/2020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275982325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72B6E89-AA11-4808-AF28-920A223344BB}" type="datetimeFigureOut">
              <a:rPr lang="en-IE" smtClean="0"/>
              <a:t>24/09/2020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25423481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2734749274"/>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B6E89-AA11-4808-AF28-920A223344BB}" type="datetimeFigureOut">
              <a:rPr lang="en-IE" smtClean="0"/>
              <a:t>24/09/2020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CA26525-FE88-4E3F-A975-41AF2A73D788}" type="slidenum">
              <a:rPr lang="en-IE" smtClean="0"/>
              <a:t>‹#›</a:t>
            </a:fld>
            <a:endParaRPr lang="en-IE"/>
          </a:p>
        </p:txBody>
      </p:sp>
    </p:spTree>
    <p:extLst>
      <p:ext uri="{BB962C8B-B14F-4D97-AF65-F5344CB8AC3E}">
        <p14:creationId xmlns:p14="http://schemas.microsoft.com/office/powerpoint/2010/main" val="44202938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2B6E89-AA11-4808-AF28-920A223344BB}" type="datetimeFigureOut">
              <a:rPr lang="en-IE" smtClean="0"/>
              <a:t>24/09/2020</a:t>
            </a:fld>
            <a:endParaRPr lang="en-IE"/>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CA26525-FE88-4E3F-A975-41AF2A73D788}" type="slidenum">
              <a:rPr lang="en-IE" smtClean="0"/>
              <a:t>‹#›</a:t>
            </a:fld>
            <a:endParaRPr lang="en-IE"/>
          </a:p>
        </p:txBody>
      </p:sp>
    </p:spTree>
    <p:extLst>
      <p:ext uri="{BB962C8B-B14F-4D97-AF65-F5344CB8AC3E}">
        <p14:creationId xmlns:p14="http://schemas.microsoft.com/office/powerpoint/2010/main" val="2404281049"/>
      </p:ext>
    </p:extLst>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Lst>
  <p:transition spd="slow">
    <p:push dir="u"/>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72B6E89-AA11-4808-AF28-920A223344BB}" type="datetimeFigureOut">
              <a:rPr lang="en-IE" smtClean="0"/>
              <a:t>24/09/2020</a:t>
            </a:fld>
            <a:endParaRPr lang="en-IE"/>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IE"/>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CA26525-FE88-4E3F-A975-41AF2A73D788}" type="slidenum">
              <a:rPr lang="en-IE" smtClean="0"/>
              <a:t>‹#›</a:t>
            </a:fld>
            <a:endParaRPr lang="en-IE"/>
          </a:p>
        </p:txBody>
      </p:sp>
    </p:spTree>
    <p:extLst>
      <p:ext uri="{BB962C8B-B14F-4D97-AF65-F5344CB8AC3E}">
        <p14:creationId xmlns:p14="http://schemas.microsoft.com/office/powerpoint/2010/main" val="3133346991"/>
      </p:ext>
    </p:extLst>
  </p:cSld>
  <p:clrMap bg1="dk1" tx1="lt1" bg2="dk2" tx2="lt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ransition spd="slow">
    <p:push dir="u"/>
  </p:transition>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4.tmp"/></Relationships>
</file>

<file path=ppt/slides/_rels/slide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jpg"/><Relationship Id="rId1" Type="http://schemas.openxmlformats.org/officeDocument/2006/relationships/slideLayout" Target="../slideLayouts/slideLayout2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713E-C29E-446F-8E78-AD5C920F6333}"/>
              </a:ext>
            </a:extLst>
          </p:cNvPr>
          <p:cNvSpPr>
            <a:spLocks noGrp="1"/>
          </p:cNvSpPr>
          <p:nvPr>
            <p:ph type="title"/>
          </p:nvPr>
        </p:nvSpPr>
        <p:spPr>
          <a:xfrm>
            <a:off x="58189" y="779369"/>
            <a:ext cx="7908861" cy="1080938"/>
          </a:xfrm>
        </p:spPr>
        <p:txBody>
          <a:bodyPr>
            <a:noAutofit/>
          </a:bodyPr>
          <a:lstStyle/>
          <a:p>
            <a:pPr algn="ctr"/>
            <a:r>
              <a:rPr lang="en-US" sz="2400" b="1" cap="all" dirty="0"/>
              <a:t>The Potential of the Gut Microbiome to Predict Persistent Postsurgical Pain-Paving the Way for Pain Prevention</a:t>
            </a:r>
            <a:r>
              <a:rPr lang="en-GB" sz="2400" dirty="0"/>
              <a:t/>
            </a:r>
            <a:br>
              <a:rPr lang="en-GB" sz="2400" dirty="0"/>
            </a:br>
            <a:endParaRPr lang="en-GB" sz="1600" dirty="0"/>
          </a:p>
        </p:txBody>
      </p:sp>
      <p:sp>
        <p:nvSpPr>
          <p:cNvPr id="5" name="Content Placeholder 4"/>
          <p:cNvSpPr>
            <a:spLocks noGrp="1"/>
          </p:cNvSpPr>
          <p:nvPr>
            <p:ph idx="1"/>
          </p:nvPr>
        </p:nvSpPr>
        <p:spPr>
          <a:xfrm>
            <a:off x="264326" y="2166601"/>
            <a:ext cx="6784458" cy="3599316"/>
          </a:xfrm>
        </p:spPr>
        <p:txBody>
          <a:bodyPr>
            <a:normAutofit/>
          </a:bodyPr>
          <a:lstStyle/>
          <a:p>
            <a:pPr marL="0" indent="0" algn="ctr">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GB" u="sng" dirty="0"/>
              <a:t>Khaled Masaud</a:t>
            </a:r>
            <a:r>
              <a:rPr lang="en-GB" u="sng" baseline="30000" dirty="0"/>
              <a:t>1</a:t>
            </a:r>
            <a:r>
              <a:rPr lang="en-GB" dirty="0"/>
              <a:t>, Ra</a:t>
            </a:r>
            <a:r>
              <a:rPr lang="el-GR" dirty="0"/>
              <a:t>ύ</a:t>
            </a:r>
            <a:r>
              <a:rPr lang="en-GB" dirty="0"/>
              <a:t>l Cabrera Rubio</a:t>
            </a:r>
            <a:r>
              <a:rPr lang="en-GB" baseline="30000" dirty="0"/>
              <a:t>2,3</a:t>
            </a:r>
            <a:r>
              <a:rPr lang="en-GB" dirty="0"/>
              <a:t>, Paul D. Cotter</a:t>
            </a:r>
            <a:r>
              <a:rPr lang="en-GB" baseline="30000" dirty="0"/>
              <a:t>2,3</a:t>
            </a:r>
            <a:r>
              <a:rPr lang="en-GB" dirty="0"/>
              <a:t>, </a:t>
            </a:r>
            <a:r>
              <a:rPr lang="hu-HU" dirty="0"/>
              <a:t>Niall O’Brien</a:t>
            </a:r>
            <a:r>
              <a:rPr lang="en-GB" baseline="30000" dirty="0"/>
              <a:t>1</a:t>
            </a:r>
            <a:r>
              <a:rPr lang="hu-HU" dirty="0"/>
              <a:t>, Ronan Bluett</a:t>
            </a:r>
            <a:r>
              <a:rPr lang="en-GB" baseline="30000" dirty="0"/>
              <a:t>1</a:t>
            </a:r>
            <a:r>
              <a:rPr lang="hu-HU" dirty="0"/>
              <a:t>, Clare Keaveney Jimenez</a:t>
            </a:r>
            <a:r>
              <a:rPr lang="en-GB" baseline="30000" dirty="0"/>
              <a:t>1</a:t>
            </a:r>
            <a:r>
              <a:rPr lang="hu-HU" dirty="0"/>
              <a:t>, Mark Corrigan</a:t>
            </a:r>
            <a:r>
              <a:rPr lang="hu-HU" baseline="30000" dirty="0"/>
              <a:t>5</a:t>
            </a:r>
            <a:r>
              <a:rPr lang="hu-HU" dirty="0"/>
              <a:t>, </a:t>
            </a:r>
            <a:r>
              <a:rPr lang="en-GB" dirty="0"/>
              <a:t>George Shorten</a:t>
            </a:r>
            <a:r>
              <a:rPr lang="en-GB" baseline="30000" dirty="0"/>
              <a:t>1</a:t>
            </a:r>
            <a:r>
              <a:rPr lang="en-GB" dirty="0"/>
              <a:t>,</a:t>
            </a:r>
            <a:r>
              <a:rPr lang="en-GB" baseline="30000" dirty="0"/>
              <a:t> </a:t>
            </a:r>
            <a:r>
              <a:rPr lang="en-GB" dirty="0"/>
              <a:t>Siobhain M. O’ Mahony</a:t>
            </a:r>
            <a:r>
              <a:rPr lang="en-GB" baseline="30000" dirty="0"/>
              <a:t>3,6</a:t>
            </a:r>
            <a:endParaRPr lang="en-GB" dirty="0"/>
          </a:p>
          <a:p>
            <a:pPr marL="0" indent="0" algn="ctr">
              <a:buNone/>
            </a:pPr>
            <a:r>
              <a:rPr lang="en-GB" sz="1400" baseline="30000" dirty="0"/>
              <a:t> </a:t>
            </a:r>
            <a:endParaRPr lang="en-GB" sz="1400" dirty="0"/>
          </a:p>
          <a:p>
            <a:pPr marL="0" indent="0" algn="ctr">
              <a:buNone/>
            </a:pPr>
            <a:r>
              <a:rPr lang="en-GB" sz="1100" baseline="30000" dirty="0"/>
              <a:t>1</a:t>
            </a:r>
            <a:r>
              <a:rPr lang="en-GB" sz="1100" dirty="0"/>
              <a:t>Department of Anaesthesia and Intensive Care Medicine, Cork University Hospital and University College Cork,</a:t>
            </a:r>
            <a:r>
              <a:rPr lang="en-GB" sz="1100" baseline="30000" dirty="0"/>
              <a:t> 2</a:t>
            </a:r>
            <a:r>
              <a:rPr lang="en-GB" sz="1100" dirty="0"/>
              <a:t>Teagasc Food Research Centre, </a:t>
            </a:r>
            <a:r>
              <a:rPr lang="en-GB" sz="1100" dirty="0" err="1"/>
              <a:t>Moorepark</a:t>
            </a:r>
            <a:r>
              <a:rPr lang="en-GB" sz="1100" dirty="0"/>
              <a:t>, Fermoy, County Cork, Ireland, </a:t>
            </a:r>
            <a:r>
              <a:rPr lang="en-GB" sz="1100" baseline="30000" dirty="0"/>
              <a:t>3</a:t>
            </a:r>
            <a:r>
              <a:rPr lang="en-GB" sz="1100" dirty="0"/>
              <a:t>APC Microbiome Ireland, University College Cork, </a:t>
            </a:r>
            <a:r>
              <a:rPr lang="en-GB" sz="1100" baseline="30000" dirty="0"/>
              <a:t>4</a:t>
            </a:r>
            <a:r>
              <a:rPr lang="en-GB" sz="1100" dirty="0"/>
              <a:t>Department of Clinical Neurophysiology Cork University Hospital, </a:t>
            </a:r>
            <a:r>
              <a:rPr lang="en-GB" sz="1100" baseline="30000" dirty="0"/>
              <a:t>5 </a:t>
            </a:r>
            <a:r>
              <a:rPr lang="en-GB" sz="1100" dirty="0"/>
              <a:t>Department of Surgery, Cork University Hospital and University College Cork, </a:t>
            </a:r>
            <a:r>
              <a:rPr lang="en-GB" sz="1100" baseline="30000" dirty="0"/>
              <a:t>6</a:t>
            </a:r>
            <a:r>
              <a:rPr lang="en-GB" sz="1100" dirty="0"/>
              <a:t>Department of Anatomy and Neuroscience University College Cork </a:t>
            </a:r>
          </a:p>
          <a:p>
            <a:pPr marL="0" indent="0" algn="ctr">
              <a:buNone/>
            </a:pPr>
            <a:endParaRPr lang="en-GB" sz="2000" dirty="0">
              <a:latin typeface="Calibri" panose="020F0502020204030204" pitchFamily="34" charset="0"/>
              <a:ea typeface="Calibri" panose="020F0502020204030204" pitchFamily="34" charset="0"/>
              <a:cs typeface="Arial" panose="020B0604020202020204" pitchFamily="34" charset="0"/>
            </a:endParaRPr>
          </a:p>
          <a:p>
            <a:pPr algn="ctr"/>
            <a:endParaRPr lang="en-GB" sz="2000" dirty="0"/>
          </a:p>
        </p:txBody>
      </p:sp>
      <p:pic>
        <p:nvPicPr>
          <p:cNvPr id="4" name="Content Placeholder 4" descr="A picture containing ball, clock&#10;&#10;Description automatically generated">
            <a:extLst>
              <a:ext uri="{FF2B5EF4-FFF2-40B4-BE49-F238E27FC236}">
                <a16:creationId xmlns:a16="http://schemas.microsoft.com/office/drawing/2014/main" id="{4F889818-E2DB-4AF6-9C48-7AAB71BA0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370" y="641918"/>
            <a:ext cx="2626215" cy="262621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5224C777-EB58-4D18-A047-4F36A2E60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450" y="3556615"/>
            <a:ext cx="2628054" cy="2628054"/>
          </a:xfrm>
          <a:prstGeom prst="rect">
            <a:avLst/>
          </a:prstGeom>
        </p:spPr>
      </p:pic>
      <p:pic>
        <p:nvPicPr>
          <p:cNvPr id="13" name="Picture 1">
            <a:extLst>
              <a:ext uri="{FF2B5EF4-FFF2-40B4-BE49-F238E27FC236}">
                <a16:creationId xmlns:a16="http://schemas.microsoft.com/office/drawing/2014/main" id="{2D14F2D6-FEC7-444F-90FC-D1D81AFC0DA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349346" y="5797545"/>
            <a:ext cx="1515350" cy="7955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091" y="5774473"/>
            <a:ext cx="1702019" cy="84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stretch>
            <a:fillRect/>
          </a:stretch>
        </p:blipFill>
        <p:spPr>
          <a:xfrm>
            <a:off x="2484587" y="5781015"/>
            <a:ext cx="2576375" cy="828618"/>
          </a:xfrm>
          <a:prstGeom prst="rect">
            <a:avLst/>
          </a:prstGeom>
        </p:spPr>
      </p:pic>
    </p:spTree>
    <p:extLst>
      <p:ext uri="{BB962C8B-B14F-4D97-AF65-F5344CB8AC3E}">
        <p14:creationId xmlns:p14="http://schemas.microsoft.com/office/powerpoint/2010/main" val="6558413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F71C67-9B18-41AD-B6A2-C59A7E30CE02}"/>
              </a:ext>
            </a:extLst>
          </p:cNvPr>
          <p:cNvSpPr>
            <a:spLocks noGrp="1"/>
          </p:cNvSpPr>
          <p:nvPr>
            <p:ph type="title"/>
          </p:nvPr>
        </p:nvSpPr>
        <p:spPr>
          <a:xfrm>
            <a:off x="124646" y="729471"/>
            <a:ext cx="11023999" cy="1080938"/>
          </a:xfrm>
        </p:spPr>
        <p:txBody>
          <a:bodyPr vert="horz" lIns="91440" tIns="45720" rIns="91440" bIns="45720" rtlCol="0" anchor="ctr">
            <a:normAutofit/>
          </a:bodyPr>
          <a:lstStyle/>
          <a:p>
            <a:r>
              <a:rPr lang="en-US" dirty="0"/>
              <a:t>Microbiome-Gut-Brain Axis-Implications for Pain </a:t>
            </a:r>
          </a:p>
        </p:txBody>
      </p:sp>
      <p:sp>
        <p:nvSpPr>
          <p:cNvPr id="4" name="Content Placeholder 3">
            <a:extLst>
              <a:ext uri="{FF2B5EF4-FFF2-40B4-BE49-F238E27FC236}">
                <a16:creationId xmlns:a16="http://schemas.microsoft.com/office/drawing/2014/main" id="{BE0A9100-783F-4E4A-B12C-699B9580D062}"/>
              </a:ext>
            </a:extLst>
          </p:cNvPr>
          <p:cNvSpPr>
            <a:spLocks noGrp="1"/>
          </p:cNvSpPr>
          <p:nvPr>
            <p:ph sz="half" idx="1"/>
          </p:nvPr>
        </p:nvSpPr>
        <p:spPr>
          <a:xfrm>
            <a:off x="83551" y="2043369"/>
            <a:ext cx="7236909" cy="3599316"/>
          </a:xfrm>
        </p:spPr>
        <p:txBody>
          <a:bodyPr vert="horz" lIns="91440" tIns="45720" rIns="91440" bIns="45720" rtlCol="0">
            <a:noAutofit/>
          </a:bodyPr>
          <a:lstStyle/>
          <a:p>
            <a:r>
              <a:rPr lang="en-US" sz="1400" dirty="0"/>
              <a:t>Microbiome-</a:t>
            </a:r>
            <a:r>
              <a:rPr lang="en-GB" sz="1400" dirty="0"/>
              <a:t>all of the genetic material within a microbiota (the entire collection of microorganisms in a specific niche, such as the human gut</a:t>
            </a:r>
          </a:p>
          <a:p>
            <a:endParaRPr lang="en-US" sz="1400" dirty="0"/>
          </a:p>
          <a:p>
            <a:r>
              <a:rPr lang="en-US" sz="1400" dirty="0"/>
              <a:t>Bi-directional communication system between our microbiome and the central nervous system </a:t>
            </a:r>
          </a:p>
          <a:p>
            <a:pPr lvl="1"/>
            <a:r>
              <a:rPr lang="en-US" sz="1200" dirty="0"/>
              <a:t>Visceral pain is associated with alterations in microbiome</a:t>
            </a:r>
          </a:p>
          <a:p>
            <a:pPr lvl="1"/>
            <a:r>
              <a:rPr lang="en-US" sz="1200" dirty="0"/>
              <a:t>Some of the pathways and regulators of visceral pain are also critical in somatic pain</a:t>
            </a:r>
          </a:p>
          <a:p>
            <a:pPr lvl="1"/>
            <a:r>
              <a:rPr lang="en-US" sz="1200" dirty="0"/>
              <a:t>Implications for somatic pain processing</a:t>
            </a:r>
          </a:p>
          <a:p>
            <a:pPr lvl="1"/>
            <a:endParaRPr lang="en-US" sz="1200" dirty="0"/>
          </a:p>
          <a:p>
            <a:r>
              <a:rPr lang="en-GB" sz="1400" dirty="0"/>
              <a:t>Per</a:t>
            </a:r>
            <a:r>
              <a:rPr lang="hu-HU" sz="1400" dirty="0"/>
              <a:t>sistent postsurgical pain (PPSP) poses a significant health problem</a:t>
            </a:r>
            <a:endParaRPr lang="en-IE" sz="1400" dirty="0"/>
          </a:p>
          <a:p>
            <a:pPr lvl="1"/>
            <a:r>
              <a:rPr lang="hu-HU" sz="1100" dirty="0"/>
              <a:t>Women are more likely to develop PPSP with </a:t>
            </a:r>
            <a:r>
              <a:rPr lang="en-US" sz="1100" dirty="0"/>
              <a:t>up to 50% of women undergoing mastectomy developing PPSP</a:t>
            </a:r>
            <a:endParaRPr lang="en-GB" sz="1100" dirty="0"/>
          </a:p>
          <a:p>
            <a:pPr marL="0" indent="0">
              <a:buNone/>
            </a:pPr>
            <a:endParaRPr lang="en-US" sz="1100" dirty="0"/>
          </a:p>
          <a:p>
            <a:pPr marL="0" indent="0">
              <a:buNone/>
            </a:pPr>
            <a:r>
              <a:rPr lang="en-IE" sz="2000" b="1" dirty="0">
                <a:solidFill>
                  <a:schemeClr val="bg1"/>
                </a:solidFill>
              </a:rPr>
              <a:t>Objective of the study</a:t>
            </a:r>
            <a:endParaRPr lang="en-GB" sz="2000" b="1" dirty="0">
              <a:solidFill>
                <a:schemeClr val="bg1"/>
              </a:solidFill>
            </a:endParaRPr>
          </a:p>
          <a:p>
            <a:pPr marL="0" indent="0">
              <a:buNone/>
            </a:pPr>
            <a:endParaRPr lang="en-GB" sz="900" dirty="0"/>
          </a:p>
          <a:p>
            <a:r>
              <a:rPr lang="hu-HU" sz="1400" dirty="0"/>
              <a:t>To determine </a:t>
            </a:r>
            <a:r>
              <a:rPr lang="en-IE" sz="1400" dirty="0"/>
              <a:t>if pre-operative gut microbiome composition and diversity  is associated with the </a:t>
            </a:r>
            <a:r>
              <a:rPr lang="hu-HU" sz="1400" dirty="0"/>
              <a:t>incidence and magnitude of PPSP</a:t>
            </a:r>
            <a:r>
              <a:rPr lang="en-IE" sz="1400" dirty="0"/>
              <a:t>, along with </a:t>
            </a:r>
            <a:r>
              <a:rPr lang="en-IE" sz="1400" dirty="0" err="1"/>
              <a:t>with</a:t>
            </a:r>
            <a:r>
              <a:rPr lang="en-IE" sz="1400" dirty="0"/>
              <a:t> </a:t>
            </a:r>
            <a:r>
              <a:rPr lang="hu-HU" sz="1400" dirty="0"/>
              <a:t>psychological and mood parameters</a:t>
            </a:r>
            <a:endParaRPr lang="en-IE" sz="1400" dirty="0"/>
          </a:p>
          <a:p>
            <a:pPr lvl="1"/>
            <a:r>
              <a:rPr lang="en-IE" sz="1200" b="1" i="1" u="sng" dirty="0"/>
              <a:t>This may provide a targetable pre-operative predictive measure of PPSP</a:t>
            </a:r>
            <a:endParaRPr lang="en-US" sz="1200" b="1" i="1" u="sng" dirty="0"/>
          </a:p>
          <a:p>
            <a:endParaRPr lang="en-GB" sz="1400" dirty="0"/>
          </a:p>
          <a:p>
            <a:endParaRPr lang="en-US" sz="1200" dirty="0"/>
          </a:p>
          <a:p>
            <a:pPr marL="0"/>
            <a:endParaRPr lang="en-US" sz="1200" dirty="0"/>
          </a:p>
        </p:txBody>
      </p:sp>
      <p:sp>
        <p:nvSpPr>
          <p:cNvPr id="17" name="Content Placeholder 2">
            <a:extLst>
              <a:ext uri="{FF2B5EF4-FFF2-40B4-BE49-F238E27FC236}">
                <a16:creationId xmlns:a16="http://schemas.microsoft.com/office/drawing/2014/main" id="{F6E13D1B-7ED1-4690-963E-5D63787E3003}"/>
              </a:ext>
            </a:extLst>
          </p:cNvPr>
          <p:cNvSpPr txBox="1">
            <a:spLocks/>
          </p:cNvSpPr>
          <p:nvPr/>
        </p:nvSpPr>
        <p:spPr>
          <a:xfrm>
            <a:off x="490401" y="5756144"/>
            <a:ext cx="6423211" cy="4521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GB" sz="1400" dirty="0"/>
          </a:p>
          <a:p>
            <a:endParaRPr lang="en-GB" sz="1400" dirty="0"/>
          </a:p>
          <a:p>
            <a:endParaRPr lang="en-GB" sz="1400" dirty="0"/>
          </a:p>
          <a:p>
            <a:endParaRPr lang="en-GB" sz="1000" dirty="0"/>
          </a:p>
        </p:txBody>
      </p:sp>
      <p:pic>
        <p:nvPicPr>
          <p:cNvPr id="2050" name="Picture 2" descr="https://ars.els-cdn.com/content/image/1-s2.0-S2468867319301415-gr1.jpg"/>
          <p:cNvPicPr>
            <a:picLocks noChangeAspect="1" noChangeArrowheads="1"/>
          </p:cNvPicPr>
          <p:nvPr/>
        </p:nvPicPr>
        <p:blipFill rotWithShape="1">
          <a:blip r:embed="rId3">
            <a:extLst>
              <a:ext uri="{28A0092B-C50C-407E-A947-70E740481C1C}">
                <a14:useLocalDpi xmlns:a14="http://schemas.microsoft.com/office/drawing/2010/main" val="0"/>
              </a:ext>
            </a:extLst>
          </a:blip>
          <a:srcRect r="10004"/>
          <a:stretch/>
        </p:blipFill>
        <p:spPr bwMode="auto">
          <a:xfrm>
            <a:off x="7368023" y="3002310"/>
            <a:ext cx="4506199" cy="3515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l="12537" t="24590" r="38877" b="54154"/>
          <a:stretch/>
        </p:blipFill>
        <p:spPr>
          <a:xfrm>
            <a:off x="7892937" y="2043369"/>
            <a:ext cx="3456370" cy="850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5740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16B523-33C3-4536-9BF9-98BD148EAD4E}"/>
              </a:ext>
            </a:extLst>
          </p:cNvPr>
          <p:cNvSpPr/>
          <p:nvPr/>
        </p:nvSpPr>
        <p:spPr>
          <a:xfrm>
            <a:off x="0" y="-16933"/>
            <a:ext cx="1574801" cy="1825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Recruitment</a:t>
            </a:r>
          </a:p>
        </p:txBody>
      </p:sp>
      <p:sp>
        <p:nvSpPr>
          <p:cNvPr id="3" name="Rectangle 2">
            <a:extLst>
              <a:ext uri="{FF2B5EF4-FFF2-40B4-BE49-F238E27FC236}">
                <a16:creationId xmlns:a16="http://schemas.microsoft.com/office/drawing/2014/main" id="{DBD39B19-6AD2-4F18-A17B-40DC05DFA9C2}"/>
              </a:ext>
            </a:extLst>
          </p:cNvPr>
          <p:cNvSpPr/>
          <p:nvPr/>
        </p:nvSpPr>
        <p:spPr>
          <a:xfrm>
            <a:off x="25409" y="2962685"/>
            <a:ext cx="1557867" cy="856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Surgery</a:t>
            </a:r>
          </a:p>
        </p:txBody>
      </p:sp>
      <p:sp>
        <p:nvSpPr>
          <p:cNvPr id="4" name="Rectangle 3">
            <a:extLst>
              <a:ext uri="{FF2B5EF4-FFF2-40B4-BE49-F238E27FC236}">
                <a16:creationId xmlns:a16="http://schemas.microsoft.com/office/drawing/2014/main" id="{3CE04B8F-1787-4F43-A140-727308B74EA9}"/>
              </a:ext>
            </a:extLst>
          </p:cNvPr>
          <p:cNvSpPr/>
          <p:nvPr/>
        </p:nvSpPr>
        <p:spPr>
          <a:xfrm>
            <a:off x="16935" y="3929638"/>
            <a:ext cx="1557866" cy="8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60 mins Post operative</a:t>
            </a:r>
          </a:p>
        </p:txBody>
      </p:sp>
      <p:sp>
        <p:nvSpPr>
          <p:cNvPr id="5" name="Rectangle 4">
            <a:extLst>
              <a:ext uri="{FF2B5EF4-FFF2-40B4-BE49-F238E27FC236}">
                <a16:creationId xmlns:a16="http://schemas.microsoft.com/office/drawing/2014/main" id="{EFB743EA-21CF-492F-9DD3-CD8F81F7094A}"/>
              </a:ext>
            </a:extLst>
          </p:cNvPr>
          <p:cNvSpPr/>
          <p:nvPr/>
        </p:nvSpPr>
        <p:spPr>
          <a:xfrm>
            <a:off x="16935" y="5979369"/>
            <a:ext cx="1557866" cy="8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At 12 </a:t>
            </a:r>
            <a:r>
              <a:rPr lang="en-GB" b="1" dirty="0" err="1"/>
              <a:t>wks</a:t>
            </a:r>
            <a:r>
              <a:rPr lang="en-GB" b="1" dirty="0"/>
              <a:t> Post operative</a:t>
            </a:r>
          </a:p>
        </p:txBody>
      </p:sp>
      <p:sp>
        <p:nvSpPr>
          <p:cNvPr id="6" name="Rectangle: Rounded Corners 5">
            <a:extLst>
              <a:ext uri="{FF2B5EF4-FFF2-40B4-BE49-F238E27FC236}">
                <a16:creationId xmlns:a16="http://schemas.microsoft.com/office/drawing/2014/main" id="{0F9E0E90-5496-47B3-83CA-042062D8FFEC}"/>
              </a:ext>
            </a:extLst>
          </p:cNvPr>
          <p:cNvSpPr/>
          <p:nvPr/>
        </p:nvSpPr>
        <p:spPr>
          <a:xfrm>
            <a:off x="6062131" y="20068"/>
            <a:ext cx="1964267" cy="1163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Enrolled after assessed for eligibility </a:t>
            </a:r>
            <a:r>
              <a:rPr lang="en-US" sz="1800" dirty="0">
                <a:solidFill>
                  <a:schemeClr val="tx1"/>
                </a:solidFill>
              </a:rPr>
              <a:t>(n=68</a:t>
            </a:r>
            <a:r>
              <a:rPr lang="en-US" sz="1800" dirty="0"/>
              <a:t>)</a:t>
            </a:r>
            <a:endParaRPr lang="en-GB" dirty="0"/>
          </a:p>
        </p:txBody>
      </p:sp>
      <p:sp>
        <p:nvSpPr>
          <p:cNvPr id="7" name="Oval 6">
            <a:extLst>
              <a:ext uri="{FF2B5EF4-FFF2-40B4-BE49-F238E27FC236}">
                <a16:creationId xmlns:a16="http://schemas.microsoft.com/office/drawing/2014/main" id="{F8A55A22-64FC-4C05-B33E-7CDB8AB4B1FC}"/>
              </a:ext>
            </a:extLst>
          </p:cNvPr>
          <p:cNvSpPr/>
          <p:nvPr/>
        </p:nvSpPr>
        <p:spPr>
          <a:xfrm>
            <a:off x="9025846" y="-42762"/>
            <a:ext cx="2946401" cy="1456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Declined to continue after consent (n=16)</a:t>
            </a:r>
          </a:p>
        </p:txBody>
      </p:sp>
      <p:sp>
        <p:nvSpPr>
          <p:cNvPr id="8" name="Rectangle: Rounded Corners 7">
            <a:extLst>
              <a:ext uri="{FF2B5EF4-FFF2-40B4-BE49-F238E27FC236}">
                <a16:creationId xmlns:a16="http://schemas.microsoft.com/office/drawing/2014/main" id="{0D73A861-0DC6-4123-8E64-38DAF2BB6188}"/>
              </a:ext>
            </a:extLst>
          </p:cNvPr>
          <p:cNvSpPr/>
          <p:nvPr/>
        </p:nvSpPr>
        <p:spPr>
          <a:xfrm>
            <a:off x="9641828" y="2091431"/>
            <a:ext cx="2414184" cy="1636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Followed and provided </a:t>
            </a:r>
            <a:r>
              <a:rPr lang="en-GB" b="1" dirty="0"/>
              <a:t>Pre-operative stool sample</a:t>
            </a:r>
            <a:r>
              <a:rPr lang="en-GB" dirty="0"/>
              <a:t> on the day of surgery</a:t>
            </a:r>
            <a:r>
              <a:rPr lang="en-GB" b="1" dirty="0"/>
              <a:t>(n=45)</a:t>
            </a:r>
          </a:p>
        </p:txBody>
      </p:sp>
      <p:sp>
        <p:nvSpPr>
          <p:cNvPr id="9" name="Rectangle: Rounded Corners 8">
            <a:extLst>
              <a:ext uri="{FF2B5EF4-FFF2-40B4-BE49-F238E27FC236}">
                <a16:creationId xmlns:a16="http://schemas.microsoft.com/office/drawing/2014/main" id="{C5F969BE-5BBE-4903-AF20-44026EC9FB0A}"/>
              </a:ext>
            </a:extLst>
          </p:cNvPr>
          <p:cNvSpPr/>
          <p:nvPr/>
        </p:nvSpPr>
        <p:spPr>
          <a:xfrm>
            <a:off x="6062131" y="1776764"/>
            <a:ext cx="2116670" cy="880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Followed but did not provide stool sample (n=7)</a:t>
            </a:r>
          </a:p>
        </p:txBody>
      </p:sp>
      <p:cxnSp>
        <p:nvCxnSpPr>
          <p:cNvPr id="11" name="Straight Arrow Connector 10">
            <a:extLst>
              <a:ext uri="{FF2B5EF4-FFF2-40B4-BE49-F238E27FC236}">
                <a16:creationId xmlns:a16="http://schemas.microsoft.com/office/drawing/2014/main" id="{F8EDEBDD-7D83-4747-90C5-0F0F1732498F}"/>
              </a:ext>
            </a:extLst>
          </p:cNvPr>
          <p:cNvCxnSpPr>
            <a:cxnSpLocks/>
          </p:cNvCxnSpPr>
          <p:nvPr/>
        </p:nvCxnSpPr>
        <p:spPr>
          <a:xfrm>
            <a:off x="1519776" y="859010"/>
            <a:ext cx="386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74C6CA2-9B01-4C55-825A-D6F70224A0E9}"/>
              </a:ext>
            </a:extLst>
          </p:cNvPr>
          <p:cNvCxnSpPr>
            <a:cxnSpLocks/>
          </p:cNvCxnSpPr>
          <p:nvPr/>
        </p:nvCxnSpPr>
        <p:spPr>
          <a:xfrm>
            <a:off x="7044264" y="1122676"/>
            <a:ext cx="0" cy="55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4E0388-0F5E-48D1-8356-360974EBE8BB}"/>
              </a:ext>
            </a:extLst>
          </p:cNvPr>
          <p:cNvCxnSpPr>
            <a:cxnSpLocks/>
          </p:cNvCxnSpPr>
          <p:nvPr/>
        </p:nvCxnSpPr>
        <p:spPr>
          <a:xfrm>
            <a:off x="7349067" y="1209145"/>
            <a:ext cx="2603825" cy="776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lowchart: Delay 25">
            <a:extLst>
              <a:ext uri="{FF2B5EF4-FFF2-40B4-BE49-F238E27FC236}">
                <a16:creationId xmlns:a16="http://schemas.microsoft.com/office/drawing/2014/main" id="{138BBEAD-A2F7-44BD-80FA-F009D50B808D}"/>
              </a:ext>
            </a:extLst>
          </p:cNvPr>
          <p:cNvSpPr/>
          <p:nvPr/>
        </p:nvSpPr>
        <p:spPr>
          <a:xfrm>
            <a:off x="2048934" y="2965014"/>
            <a:ext cx="3344334" cy="85090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WLE/Mastectomy and Axillary clearance or SLNB</a:t>
            </a:r>
          </a:p>
        </p:txBody>
      </p:sp>
      <p:sp>
        <p:nvSpPr>
          <p:cNvPr id="31" name="Flowchart: Delay 30">
            <a:extLst>
              <a:ext uri="{FF2B5EF4-FFF2-40B4-BE49-F238E27FC236}">
                <a16:creationId xmlns:a16="http://schemas.microsoft.com/office/drawing/2014/main" id="{4E670777-633B-4F7C-A18A-AB404EE2A5DB}"/>
              </a:ext>
            </a:extLst>
          </p:cNvPr>
          <p:cNvSpPr/>
          <p:nvPr/>
        </p:nvSpPr>
        <p:spPr>
          <a:xfrm>
            <a:off x="5943612" y="2962685"/>
            <a:ext cx="3249474" cy="85669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Standardized Anesthesia and surgical technique</a:t>
            </a:r>
          </a:p>
        </p:txBody>
      </p:sp>
      <p:sp>
        <p:nvSpPr>
          <p:cNvPr id="33" name="Rectangle 32">
            <a:extLst>
              <a:ext uri="{FF2B5EF4-FFF2-40B4-BE49-F238E27FC236}">
                <a16:creationId xmlns:a16="http://schemas.microsoft.com/office/drawing/2014/main" id="{D032625D-1EFF-4B86-A890-F71E1733FFD0}"/>
              </a:ext>
            </a:extLst>
          </p:cNvPr>
          <p:cNvSpPr/>
          <p:nvPr/>
        </p:nvSpPr>
        <p:spPr>
          <a:xfrm flipH="1">
            <a:off x="2023528" y="15086"/>
            <a:ext cx="1413939" cy="179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Inclusion &amp; exclusion criteria check</a:t>
            </a:r>
          </a:p>
        </p:txBody>
      </p:sp>
      <p:sp>
        <p:nvSpPr>
          <p:cNvPr id="42" name="Rectangle 41">
            <a:extLst>
              <a:ext uri="{FF2B5EF4-FFF2-40B4-BE49-F238E27FC236}">
                <a16:creationId xmlns:a16="http://schemas.microsoft.com/office/drawing/2014/main" id="{E4C1D059-CEF8-4CCA-977C-25E5E55144C0}"/>
              </a:ext>
            </a:extLst>
          </p:cNvPr>
          <p:cNvSpPr/>
          <p:nvPr/>
        </p:nvSpPr>
        <p:spPr>
          <a:xfrm>
            <a:off x="3793065" y="15084"/>
            <a:ext cx="1811874" cy="1793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Informed consent</a:t>
            </a:r>
          </a:p>
          <a:p>
            <a:pPr algn="ctr"/>
            <a:r>
              <a:rPr lang="en-GB" dirty="0"/>
              <a:t>Filled </a:t>
            </a:r>
            <a:r>
              <a:rPr lang="en-GB" dirty="0" err="1"/>
              <a:t>STAI,Cohen,PCS</a:t>
            </a:r>
            <a:r>
              <a:rPr lang="en-GB" dirty="0"/>
              <a:t> and Food Questionnaires</a:t>
            </a:r>
          </a:p>
        </p:txBody>
      </p:sp>
      <p:sp>
        <p:nvSpPr>
          <p:cNvPr id="60" name="Rectangle 59">
            <a:extLst>
              <a:ext uri="{FF2B5EF4-FFF2-40B4-BE49-F238E27FC236}">
                <a16:creationId xmlns:a16="http://schemas.microsoft.com/office/drawing/2014/main" id="{300B93C9-490C-4921-8FC2-9B77EE62462C}"/>
              </a:ext>
            </a:extLst>
          </p:cNvPr>
          <p:cNvSpPr/>
          <p:nvPr/>
        </p:nvSpPr>
        <p:spPr>
          <a:xfrm>
            <a:off x="16934" y="4946289"/>
            <a:ext cx="1557865" cy="8566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 </a:t>
            </a:r>
            <a:r>
              <a:rPr lang="en-GB" b="1" dirty="0" err="1"/>
              <a:t>wk</a:t>
            </a:r>
            <a:r>
              <a:rPr lang="en-GB" b="1" dirty="0"/>
              <a:t> to 12 </a:t>
            </a:r>
            <a:r>
              <a:rPr lang="en-GB" b="1" dirty="0" err="1"/>
              <a:t>wks</a:t>
            </a:r>
            <a:r>
              <a:rPr lang="en-GB" b="1" dirty="0"/>
              <a:t> Post operative</a:t>
            </a:r>
          </a:p>
        </p:txBody>
      </p:sp>
      <p:sp>
        <p:nvSpPr>
          <p:cNvPr id="61" name="Flowchart: Delay 60">
            <a:extLst>
              <a:ext uri="{FF2B5EF4-FFF2-40B4-BE49-F238E27FC236}">
                <a16:creationId xmlns:a16="http://schemas.microsoft.com/office/drawing/2014/main" id="{FEA77427-0CD8-45DE-BD40-106352001452}"/>
              </a:ext>
            </a:extLst>
          </p:cNvPr>
          <p:cNvSpPr/>
          <p:nvPr/>
        </p:nvSpPr>
        <p:spPr>
          <a:xfrm>
            <a:off x="2048934" y="3936312"/>
            <a:ext cx="3344334" cy="87195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Filled short form McGill</a:t>
            </a:r>
          </a:p>
        </p:txBody>
      </p:sp>
      <p:sp>
        <p:nvSpPr>
          <p:cNvPr id="62" name="Flowchart: Delay 61">
            <a:extLst>
              <a:ext uri="{FF2B5EF4-FFF2-40B4-BE49-F238E27FC236}">
                <a16:creationId xmlns:a16="http://schemas.microsoft.com/office/drawing/2014/main" id="{52B60420-0D3B-4910-A88A-169142B44221}"/>
              </a:ext>
            </a:extLst>
          </p:cNvPr>
          <p:cNvSpPr/>
          <p:nvPr/>
        </p:nvSpPr>
        <p:spPr>
          <a:xfrm>
            <a:off x="2048926" y="4959395"/>
            <a:ext cx="3344334" cy="84214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phone calls at 1 </a:t>
            </a:r>
            <a:r>
              <a:rPr lang="en-GB" dirty="0" err="1"/>
              <a:t>wk</a:t>
            </a:r>
            <a:r>
              <a:rPr lang="en-GB" dirty="0"/>
              <a:t>, 6 </a:t>
            </a:r>
            <a:r>
              <a:rPr lang="en-GB" dirty="0" err="1"/>
              <a:t>wks</a:t>
            </a:r>
            <a:endParaRPr lang="en-GB" dirty="0"/>
          </a:p>
        </p:txBody>
      </p:sp>
      <p:sp>
        <p:nvSpPr>
          <p:cNvPr id="63" name="Flowchart: Delay 62">
            <a:extLst>
              <a:ext uri="{FF2B5EF4-FFF2-40B4-BE49-F238E27FC236}">
                <a16:creationId xmlns:a16="http://schemas.microsoft.com/office/drawing/2014/main" id="{2C5429B2-8004-4BBF-8DBB-CB41A2FE33D9}"/>
              </a:ext>
            </a:extLst>
          </p:cNvPr>
          <p:cNvSpPr/>
          <p:nvPr/>
        </p:nvSpPr>
        <p:spPr>
          <a:xfrm>
            <a:off x="2048927" y="5979369"/>
            <a:ext cx="3344334" cy="85991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Reminder-forms by post; PPSP question as per criteria</a:t>
            </a:r>
          </a:p>
        </p:txBody>
      </p:sp>
      <p:sp>
        <p:nvSpPr>
          <p:cNvPr id="64" name="Flowchart: Delay 63">
            <a:extLst>
              <a:ext uri="{FF2B5EF4-FFF2-40B4-BE49-F238E27FC236}">
                <a16:creationId xmlns:a16="http://schemas.microsoft.com/office/drawing/2014/main" id="{C21EDD16-E133-4D63-907D-6CC220346BE7}"/>
              </a:ext>
            </a:extLst>
          </p:cNvPr>
          <p:cNvSpPr/>
          <p:nvPr/>
        </p:nvSpPr>
        <p:spPr>
          <a:xfrm>
            <a:off x="5943607" y="3980943"/>
            <a:ext cx="3249472" cy="77602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Post op pack ,</a:t>
            </a:r>
            <a:r>
              <a:rPr lang="en-GB" dirty="0" err="1"/>
              <a:t>STAI,Cohen,PCS</a:t>
            </a:r>
            <a:r>
              <a:rPr lang="en-GB" dirty="0"/>
              <a:t>, Pain diary and </a:t>
            </a:r>
            <a:r>
              <a:rPr lang="en-GB" dirty="0" err="1"/>
              <a:t>Mcgill</a:t>
            </a:r>
            <a:r>
              <a:rPr lang="en-GB" dirty="0"/>
              <a:t> forms</a:t>
            </a:r>
          </a:p>
        </p:txBody>
      </p:sp>
      <p:cxnSp>
        <p:nvCxnSpPr>
          <p:cNvPr id="71" name="Straight Arrow Connector 70">
            <a:extLst>
              <a:ext uri="{FF2B5EF4-FFF2-40B4-BE49-F238E27FC236}">
                <a16:creationId xmlns:a16="http://schemas.microsoft.com/office/drawing/2014/main" id="{621CD5E6-B4EA-4F76-BF15-AB74F920E3CF}"/>
              </a:ext>
            </a:extLst>
          </p:cNvPr>
          <p:cNvCxnSpPr>
            <a:cxnSpLocks/>
            <a:stCxn id="8" idx="2"/>
          </p:cNvCxnSpPr>
          <p:nvPr/>
        </p:nvCxnSpPr>
        <p:spPr>
          <a:xfrm flipV="1">
            <a:off x="10848920" y="3387513"/>
            <a:ext cx="56403" cy="340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21B4E90-0E53-4F2B-8F67-281FD64E10AD}"/>
              </a:ext>
            </a:extLst>
          </p:cNvPr>
          <p:cNvCxnSpPr>
            <a:cxnSpLocks/>
          </p:cNvCxnSpPr>
          <p:nvPr/>
        </p:nvCxnSpPr>
        <p:spPr>
          <a:xfrm>
            <a:off x="1519776" y="4423703"/>
            <a:ext cx="4741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9A75F7C6-CE3B-423D-98E1-11CC5AFE28DA}"/>
              </a:ext>
            </a:extLst>
          </p:cNvPr>
          <p:cNvCxnSpPr>
            <a:cxnSpLocks/>
            <a:stCxn id="5" idx="3"/>
            <a:endCxn id="63" idx="1"/>
          </p:cNvCxnSpPr>
          <p:nvPr/>
        </p:nvCxnSpPr>
        <p:spPr>
          <a:xfrm flipV="1">
            <a:off x="1574801" y="6409326"/>
            <a:ext cx="474126" cy="9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36CD48E-E9BB-477C-85ED-FDFFF08D83F3}"/>
              </a:ext>
            </a:extLst>
          </p:cNvPr>
          <p:cNvSpPr/>
          <p:nvPr/>
        </p:nvSpPr>
        <p:spPr>
          <a:xfrm>
            <a:off x="9641836" y="4274301"/>
            <a:ext cx="2440481" cy="213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u="sng" dirty="0">
                <a:solidFill>
                  <a:srgbClr val="0070C0"/>
                </a:solidFill>
              </a:rPr>
              <a:t>Shot gun sequencing</a:t>
            </a:r>
          </a:p>
          <a:p>
            <a:pPr algn="ctr"/>
            <a:r>
              <a:rPr lang="en-GB" b="1" i="1" dirty="0"/>
              <a:t>Taxonomic and Functional data of Microbiome generated and assessed in relation to Pain</a:t>
            </a:r>
          </a:p>
        </p:txBody>
      </p:sp>
      <p:cxnSp>
        <p:nvCxnSpPr>
          <p:cNvPr id="38" name="Straight Arrow Connector 37">
            <a:extLst>
              <a:ext uri="{FF2B5EF4-FFF2-40B4-BE49-F238E27FC236}">
                <a16:creationId xmlns:a16="http://schemas.microsoft.com/office/drawing/2014/main" id="{98C8C2A9-C66E-4D4E-9EC2-DF23472A6AFE}"/>
              </a:ext>
            </a:extLst>
          </p:cNvPr>
          <p:cNvCxnSpPr>
            <a:cxnSpLocks/>
          </p:cNvCxnSpPr>
          <p:nvPr/>
        </p:nvCxnSpPr>
        <p:spPr>
          <a:xfrm>
            <a:off x="10810881" y="3721018"/>
            <a:ext cx="0" cy="519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1B3CA97-725D-4926-850C-BE6F63C7C226}"/>
              </a:ext>
            </a:extLst>
          </p:cNvPr>
          <p:cNvCxnSpPr>
            <a:cxnSpLocks/>
          </p:cNvCxnSpPr>
          <p:nvPr/>
        </p:nvCxnSpPr>
        <p:spPr>
          <a:xfrm>
            <a:off x="3334882" y="859010"/>
            <a:ext cx="386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15D5BFC-163E-4C2C-9631-16303819E132}"/>
              </a:ext>
            </a:extLst>
          </p:cNvPr>
          <p:cNvCxnSpPr>
            <a:cxnSpLocks/>
          </p:cNvCxnSpPr>
          <p:nvPr/>
        </p:nvCxnSpPr>
        <p:spPr>
          <a:xfrm>
            <a:off x="5604939" y="845717"/>
            <a:ext cx="386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F157B1C-CC0E-40E1-AD41-00F6D41356AA}"/>
              </a:ext>
            </a:extLst>
          </p:cNvPr>
          <p:cNvCxnSpPr>
            <a:cxnSpLocks/>
          </p:cNvCxnSpPr>
          <p:nvPr/>
        </p:nvCxnSpPr>
        <p:spPr>
          <a:xfrm>
            <a:off x="1519776" y="3429000"/>
            <a:ext cx="4741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E822EBA-8B5A-4E9A-863A-66F168953106}"/>
              </a:ext>
            </a:extLst>
          </p:cNvPr>
          <p:cNvCxnSpPr>
            <a:cxnSpLocks/>
          </p:cNvCxnSpPr>
          <p:nvPr/>
        </p:nvCxnSpPr>
        <p:spPr>
          <a:xfrm>
            <a:off x="1583276" y="5375031"/>
            <a:ext cx="4741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81BBC24-17F7-4F5B-9FFA-77E3D67CA9DC}"/>
              </a:ext>
            </a:extLst>
          </p:cNvPr>
          <p:cNvCxnSpPr>
            <a:cxnSpLocks/>
          </p:cNvCxnSpPr>
          <p:nvPr/>
        </p:nvCxnSpPr>
        <p:spPr>
          <a:xfrm>
            <a:off x="5367872" y="3374889"/>
            <a:ext cx="4741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4DB00A0-C94A-4D0E-99D9-284D3BDCBADC}"/>
              </a:ext>
            </a:extLst>
          </p:cNvPr>
          <p:cNvCxnSpPr>
            <a:cxnSpLocks/>
          </p:cNvCxnSpPr>
          <p:nvPr/>
        </p:nvCxnSpPr>
        <p:spPr>
          <a:xfrm>
            <a:off x="5367871" y="4356059"/>
            <a:ext cx="4741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2F6434D-2A5E-4075-A6EE-C4F7A27872F0}"/>
              </a:ext>
            </a:extLst>
          </p:cNvPr>
          <p:cNvCxnSpPr>
            <a:cxnSpLocks/>
          </p:cNvCxnSpPr>
          <p:nvPr/>
        </p:nvCxnSpPr>
        <p:spPr>
          <a:xfrm>
            <a:off x="10499047" y="1408773"/>
            <a:ext cx="0" cy="519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411F371-541A-4148-961A-3F3AD6C40B23}"/>
              </a:ext>
            </a:extLst>
          </p:cNvPr>
          <p:cNvCxnSpPr>
            <a:cxnSpLocks/>
          </p:cNvCxnSpPr>
          <p:nvPr/>
        </p:nvCxnSpPr>
        <p:spPr>
          <a:xfrm>
            <a:off x="8026398" y="830960"/>
            <a:ext cx="9276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80285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4E4A-B351-41BF-A586-4B75BFB7D47B}"/>
              </a:ext>
            </a:extLst>
          </p:cNvPr>
          <p:cNvSpPr>
            <a:spLocks noGrp="1"/>
          </p:cNvSpPr>
          <p:nvPr>
            <p:ph type="title"/>
          </p:nvPr>
        </p:nvSpPr>
        <p:spPr>
          <a:xfrm>
            <a:off x="133643" y="753227"/>
            <a:ext cx="6178925" cy="1217011"/>
          </a:xfrm>
        </p:spPr>
        <p:txBody>
          <a:bodyPr vert="horz" lIns="91440" tIns="45720" rIns="91440" bIns="45720" rtlCol="0" anchor="ctr">
            <a:normAutofit/>
          </a:bodyPr>
          <a:lstStyle/>
          <a:p>
            <a:r>
              <a:rPr lang="en-US" sz="2500" dirty="0"/>
              <a:t>RESULTS: Taxonomic Analysis and a</a:t>
            </a:r>
            <a:br>
              <a:rPr lang="en-US" sz="2500" dirty="0"/>
            </a:br>
            <a:r>
              <a:rPr lang="en-US" sz="2500" dirty="0"/>
              <a:t>Reduced Alpha Diversity Associated with Pain at 60 mins and 12 weeks post surgery</a:t>
            </a:r>
          </a:p>
        </p:txBody>
      </p:sp>
      <p:pic>
        <p:nvPicPr>
          <p:cNvPr id="16" name="Content Placeholder 15" descr="A screenshot of a cell phone&#10;&#10;Description automatically generated">
            <a:extLst>
              <a:ext uri="{FF2B5EF4-FFF2-40B4-BE49-F238E27FC236}">
                <a16:creationId xmlns:a16="http://schemas.microsoft.com/office/drawing/2014/main" id="{250FB701-0448-48A6-A59B-5EE3B8325E03}"/>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85201" t="43516" b="31914"/>
          <a:stretch/>
        </p:blipFill>
        <p:spPr>
          <a:xfrm>
            <a:off x="2329009" y="5496268"/>
            <a:ext cx="1213392" cy="1217011"/>
          </a:xfrm>
        </p:spPr>
      </p:pic>
      <p:sp>
        <p:nvSpPr>
          <p:cNvPr id="3" name="Rectangle 2">
            <a:extLst>
              <a:ext uri="{FF2B5EF4-FFF2-40B4-BE49-F238E27FC236}">
                <a16:creationId xmlns:a16="http://schemas.microsoft.com/office/drawing/2014/main" id="{E8DA4862-6ECF-4CCB-8705-B612507FA8B3}"/>
              </a:ext>
            </a:extLst>
          </p:cNvPr>
          <p:cNvSpPr/>
          <p:nvPr/>
        </p:nvSpPr>
        <p:spPr>
          <a:xfrm rot="10800000" flipV="1">
            <a:off x="4221476" y="2089602"/>
            <a:ext cx="2594317" cy="121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t>Figure 2: </a:t>
            </a:r>
            <a:r>
              <a:rPr lang="en-GB" sz="1400" dirty="0"/>
              <a:t>Reduced alpha diversity is associated with severe pain at 60 mins post surgery</a:t>
            </a:r>
          </a:p>
        </p:txBody>
      </p:sp>
      <p:sp>
        <p:nvSpPr>
          <p:cNvPr id="4" name="Rectangle 3">
            <a:extLst>
              <a:ext uri="{FF2B5EF4-FFF2-40B4-BE49-F238E27FC236}">
                <a16:creationId xmlns:a16="http://schemas.microsoft.com/office/drawing/2014/main" id="{CA8909C8-AACA-4021-8D26-A157273B67F7}"/>
              </a:ext>
            </a:extLst>
          </p:cNvPr>
          <p:cNvSpPr/>
          <p:nvPr/>
        </p:nvSpPr>
        <p:spPr>
          <a:xfrm>
            <a:off x="4221476" y="4607169"/>
            <a:ext cx="2594318" cy="121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t>Figure 3</a:t>
            </a:r>
            <a:r>
              <a:rPr lang="en-GB" sz="1400" dirty="0"/>
              <a:t>: Reduced alpha diversity with severe pain 12 weeks post surgery</a:t>
            </a:r>
          </a:p>
        </p:txBody>
      </p:sp>
      <p:sp>
        <p:nvSpPr>
          <p:cNvPr id="5" name="Rectangle 4">
            <a:extLst>
              <a:ext uri="{FF2B5EF4-FFF2-40B4-BE49-F238E27FC236}">
                <a16:creationId xmlns:a16="http://schemas.microsoft.com/office/drawing/2014/main" id="{B827E26C-BE12-4027-9B9A-B1186F3996DA}"/>
              </a:ext>
            </a:extLst>
          </p:cNvPr>
          <p:cNvSpPr/>
          <p:nvPr/>
        </p:nvSpPr>
        <p:spPr>
          <a:xfrm>
            <a:off x="176969" y="2089602"/>
            <a:ext cx="3365432" cy="667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t>Figure 1:</a:t>
            </a:r>
            <a:r>
              <a:rPr lang="en-GB" sz="1400" dirty="0"/>
              <a:t> Family taxonomic plot for all 45 samples</a:t>
            </a:r>
          </a:p>
        </p:txBody>
      </p:sp>
      <p:pic>
        <p:nvPicPr>
          <p:cNvPr id="12" name="Content Placeholder 15" descr="A screenshot of a cell phone&#10;&#10;Description automatically generated">
            <a:extLst>
              <a:ext uri="{FF2B5EF4-FFF2-40B4-BE49-F238E27FC236}">
                <a16:creationId xmlns:a16="http://schemas.microsoft.com/office/drawing/2014/main" id="{E35CF91D-72F7-4929-9F0E-FDFAF9B2E4B5}"/>
              </a:ext>
            </a:extLst>
          </p:cNvPr>
          <p:cNvPicPr>
            <a:picLocks noChangeAspect="1"/>
          </p:cNvPicPr>
          <p:nvPr/>
        </p:nvPicPr>
        <p:blipFill rotWithShape="1">
          <a:blip r:embed="rId4">
            <a:extLst>
              <a:ext uri="{28A0092B-C50C-407E-A947-70E740481C1C}">
                <a14:useLocalDpi xmlns:a14="http://schemas.microsoft.com/office/drawing/2010/main" val="0"/>
              </a:ext>
            </a:extLst>
          </a:blip>
          <a:srcRect r="15045"/>
          <a:stretch/>
        </p:blipFill>
        <p:spPr>
          <a:xfrm>
            <a:off x="133643" y="2953011"/>
            <a:ext cx="3408758" cy="2423892"/>
          </a:xfrm>
          <a:prstGeom prst="rect">
            <a:avLst/>
          </a:prstGeom>
        </p:spPr>
      </p:pic>
      <p:pic>
        <p:nvPicPr>
          <p:cNvPr id="14" name="Content Placeholder 15" descr="A screenshot of a cell phone&#10;&#10;Description automatically generated">
            <a:extLst>
              <a:ext uri="{FF2B5EF4-FFF2-40B4-BE49-F238E27FC236}">
                <a16:creationId xmlns:a16="http://schemas.microsoft.com/office/drawing/2014/main" id="{F572A634-9AFE-46D7-B1BF-E5225FEE4F06}"/>
              </a:ext>
            </a:extLst>
          </p:cNvPr>
          <p:cNvPicPr>
            <a:picLocks noChangeAspect="1"/>
          </p:cNvPicPr>
          <p:nvPr/>
        </p:nvPicPr>
        <p:blipFill rotWithShape="1">
          <a:blip r:embed="rId4">
            <a:extLst>
              <a:ext uri="{28A0092B-C50C-407E-A947-70E740481C1C}">
                <a14:useLocalDpi xmlns:a14="http://schemas.microsoft.com/office/drawing/2010/main" val="0"/>
              </a:ext>
            </a:extLst>
          </a:blip>
          <a:srcRect l="85201" t="19090" b="56340"/>
          <a:stretch/>
        </p:blipFill>
        <p:spPr>
          <a:xfrm>
            <a:off x="176969" y="5496267"/>
            <a:ext cx="1213392" cy="1217012"/>
          </a:xfrm>
          <a:prstGeom prst="rect">
            <a:avLst/>
          </a:prstGeom>
        </p:spPr>
      </p:pic>
      <p:grpSp>
        <p:nvGrpSpPr>
          <p:cNvPr id="17" name="Group 16">
            <a:extLst>
              <a:ext uri="{FF2B5EF4-FFF2-40B4-BE49-F238E27FC236}">
                <a16:creationId xmlns:a16="http://schemas.microsoft.com/office/drawing/2014/main" id="{593D5E4A-0FA7-47AE-9D69-9A038C90AC70}"/>
              </a:ext>
            </a:extLst>
          </p:cNvPr>
          <p:cNvGrpSpPr/>
          <p:nvPr/>
        </p:nvGrpSpPr>
        <p:grpSpPr>
          <a:xfrm>
            <a:off x="6991643" y="66720"/>
            <a:ext cx="5086354" cy="3277392"/>
            <a:chOff x="6312566" y="1840485"/>
            <a:chExt cx="5486401" cy="4519191"/>
          </a:xfrm>
        </p:grpSpPr>
        <p:graphicFrame>
          <p:nvGraphicFramePr>
            <p:cNvPr id="6" name="Object 5">
              <a:extLst>
                <a:ext uri="{FF2B5EF4-FFF2-40B4-BE49-F238E27FC236}">
                  <a16:creationId xmlns:a16="http://schemas.microsoft.com/office/drawing/2014/main" id="{63C3C057-6058-44C1-A7CE-DFC583CFD8C0}"/>
                </a:ext>
              </a:extLst>
            </p:cNvPr>
            <p:cNvGraphicFramePr>
              <a:graphicFrameLocks noChangeAspect="1"/>
            </p:cNvGraphicFramePr>
            <p:nvPr>
              <p:extLst>
                <p:ext uri="{D42A27DB-BD31-4B8C-83A1-F6EECF244321}">
                  <p14:modId xmlns:p14="http://schemas.microsoft.com/office/powerpoint/2010/main" val="395122061"/>
                </p:ext>
              </p:extLst>
            </p:nvPr>
          </p:nvGraphicFramePr>
          <p:xfrm>
            <a:off x="6312567" y="1970238"/>
            <a:ext cx="5486400" cy="4389438"/>
          </p:xfrm>
          <a:graphic>
            <a:graphicData uri="http://schemas.openxmlformats.org/presentationml/2006/ole">
              <mc:AlternateContent xmlns:mc="http://schemas.openxmlformats.org/markup-compatibility/2006">
                <mc:Choice xmlns:v="urn:schemas-microsoft-com:vml" Requires="v">
                  <p:oleObj spid="_x0000_s1044" name="Acrobat Document" r:id="rId5" imgW="5486356" imgH="4389120" progId="AcroExch.Document.DC">
                    <p:embed/>
                  </p:oleObj>
                </mc:Choice>
                <mc:Fallback>
                  <p:oleObj name="Acrobat Document" r:id="rId5" imgW="5486356" imgH="4389120" progId="AcroExch.Document.DC">
                    <p:embed/>
                    <p:pic>
                      <p:nvPicPr>
                        <p:cNvPr id="0" name=""/>
                        <p:cNvPicPr/>
                        <p:nvPr/>
                      </p:nvPicPr>
                      <p:blipFill>
                        <a:blip r:embed="rId6"/>
                        <a:stretch>
                          <a:fillRect/>
                        </a:stretch>
                      </p:blipFill>
                      <p:spPr>
                        <a:xfrm>
                          <a:off x="6312567" y="1970238"/>
                          <a:ext cx="5486400" cy="438943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AAF92D23-BB92-40C3-AC76-B5C18C32AEB8}"/>
                </a:ext>
              </a:extLst>
            </p:cNvPr>
            <p:cNvSpPr txBox="1"/>
            <p:nvPr/>
          </p:nvSpPr>
          <p:spPr>
            <a:xfrm>
              <a:off x="6312566" y="1840485"/>
              <a:ext cx="5486400" cy="276999"/>
            </a:xfrm>
            <a:prstGeom prst="rect">
              <a:avLst/>
            </a:prstGeom>
            <a:solidFill>
              <a:schemeClr val="tx1"/>
            </a:solidFill>
          </p:spPr>
          <p:txBody>
            <a:bodyPr wrap="square" rtlCol="0">
              <a:spAutoFit/>
            </a:bodyPr>
            <a:lstStyle/>
            <a:p>
              <a:r>
                <a:rPr lang="en-IE" sz="1200" dirty="0">
                  <a:solidFill>
                    <a:schemeClr val="bg1"/>
                  </a:solidFill>
                </a:rPr>
                <a:t>    RS Species Number      Shannon                Simpson </a:t>
              </a:r>
            </a:p>
          </p:txBody>
        </p:sp>
      </p:grpSp>
      <p:grpSp>
        <p:nvGrpSpPr>
          <p:cNvPr id="23" name="Group 22">
            <a:extLst>
              <a:ext uri="{FF2B5EF4-FFF2-40B4-BE49-F238E27FC236}">
                <a16:creationId xmlns:a16="http://schemas.microsoft.com/office/drawing/2014/main" id="{2A999B25-FB63-476A-8F60-E6B77023F847}"/>
              </a:ext>
            </a:extLst>
          </p:cNvPr>
          <p:cNvGrpSpPr/>
          <p:nvPr/>
        </p:nvGrpSpPr>
        <p:grpSpPr>
          <a:xfrm>
            <a:off x="6991641" y="3438211"/>
            <a:ext cx="5076682" cy="3943554"/>
            <a:chOff x="3888248" y="4310370"/>
            <a:chExt cx="5486402" cy="4389438"/>
          </a:xfrm>
        </p:grpSpPr>
        <p:graphicFrame>
          <p:nvGraphicFramePr>
            <p:cNvPr id="8" name="Object 7">
              <a:extLst>
                <a:ext uri="{FF2B5EF4-FFF2-40B4-BE49-F238E27FC236}">
                  <a16:creationId xmlns:a16="http://schemas.microsoft.com/office/drawing/2014/main" id="{D96DFACB-4F2A-421A-8F72-AA8D4D1A6CA5}"/>
                </a:ext>
              </a:extLst>
            </p:cNvPr>
            <p:cNvGraphicFramePr>
              <a:graphicFrameLocks noChangeAspect="1"/>
            </p:cNvGraphicFramePr>
            <p:nvPr>
              <p:extLst>
                <p:ext uri="{D42A27DB-BD31-4B8C-83A1-F6EECF244321}">
                  <p14:modId xmlns:p14="http://schemas.microsoft.com/office/powerpoint/2010/main" val="4126261636"/>
                </p:ext>
              </p:extLst>
            </p:nvPr>
          </p:nvGraphicFramePr>
          <p:xfrm>
            <a:off x="3888250" y="4310370"/>
            <a:ext cx="5486400" cy="4389438"/>
          </p:xfrm>
          <a:graphic>
            <a:graphicData uri="http://schemas.openxmlformats.org/presentationml/2006/ole">
              <mc:AlternateContent xmlns:mc="http://schemas.openxmlformats.org/markup-compatibility/2006">
                <mc:Choice xmlns:v="urn:schemas-microsoft-com:vml" Requires="v">
                  <p:oleObj spid="_x0000_s1045" name="Acrobat Document" r:id="rId7" imgW="5486356" imgH="4389120" progId="AcroExch.Document.DC">
                    <p:embed/>
                  </p:oleObj>
                </mc:Choice>
                <mc:Fallback>
                  <p:oleObj name="Acrobat Document" r:id="rId7" imgW="5486356" imgH="4389120" progId="AcroExch.Document.DC">
                    <p:embed/>
                    <p:pic>
                      <p:nvPicPr>
                        <p:cNvPr id="0" name=""/>
                        <p:cNvPicPr/>
                        <p:nvPr/>
                      </p:nvPicPr>
                      <p:blipFill>
                        <a:blip r:embed="rId8"/>
                        <a:stretch>
                          <a:fillRect/>
                        </a:stretch>
                      </p:blipFill>
                      <p:spPr>
                        <a:xfrm>
                          <a:off x="3888250" y="4310370"/>
                          <a:ext cx="5486400" cy="438943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F61189E6-C288-424A-B369-CD54C40ED9D6}"/>
                </a:ext>
              </a:extLst>
            </p:cNvPr>
            <p:cNvSpPr txBox="1"/>
            <p:nvPr/>
          </p:nvSpPr>
          <p:spPr>
            <a:xfrm>
              <a:off x="3888248" y="4310370"/>
              <a:ext cx="5486400" cy="276999"/>
            </a:xfrm>
            <a:prstGeom prst="rect">
              <a:avLst/>
            </a:prstGeom>
            <a:solidFill>
              <a:schemeClr val="tx1"/>
            </a:solidFill>
          </p:spPr>
          <p:txBody>
            <a:bodyPr wrap="square" rtlCol="0">
              <a:spAutoFit/>
            </a:bodyPr>
            <a:lstStyle/>
            <a:p>
              <a:r>
                <a:rPr lang="en-IE" sz="1200" dirty="0">
                  <a:solidFill>
                    <a:schemeClr val="bg1"/>
                  </a:solidFill>
                </a:rPr>
                <a:t>    RS Species Number         Shannon                     Simpson </a:t>
              </a:r>
            </a:p>
          </p:txBody>
        </p:sp>
      </p:grpSp>
    </p:spTree>
    <p:extLst>
      <p:ext uri="{BB962C8B-B14F-4D97-AF65-F5344CB8AC3E}">
        <p14:creationId xmlns:p14="http://schemas.microsoft.com/office/powerpoint/2010/main" val="11293494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46AF-ED5B-47AD-9077-C309C66532BB}"/>
              </a:ext>
            </a:extLst>
          </p:cNvPr>
          <p:cNvSpPr>
            <a:spLocks noGrp="1"/>
          </p:cNvSpPr>
          <p:nvPr>
            <p:ph type="title"/>
          </p:nvPr>
        </p:nvSpPr>
        <p:spPr>
          <a:xfrm>
            <a:off x="0" y="535927"/>
            <a:ext cx="7434774" cy="1080938"/>
          </a:xfrm>
        </p:spPr>
        <p:txBody>
          <a:bodyPr vert="horz" lIns="91440" tIns="45720" rIns="91440" bIns="45720" rtlCol="0" anchor="ctr">
            <a:noAutofit/>
          </a:bodyPr>
          <a:lstStyle/>
          <a:p>
            <a:r>
              <a:rPr lang="en-US" sz="3200" dirty="0">
                <a:effectLst/>
              </a:rPr>
              <a:t/>
            </a:r>
            <a:br>
              <a:rPr lang="en-US" sz="3200" dirty="0">
                <a:effectLst/>
              </a:rPr>
            </a:br>
            <a:r>
              <a:rPr lang="en-US" sz="3200" dirty="0">
                <a:effectLst/>
              </a:rPr>
              <a:t/>
            </a:r>
            <a:br>
              <a:rPr lang="en-US" sz="3200" dirty="0">
                <a:effectLst/>
              </a:rPr>
            </a:br>
            <a:r>
              <a:rPr lang="en-US" sz="3200" dirty="0">
                <a:effectLst/>
              </a:rPr>
              <a:t>Correlations between specific bacteria and pain at 12 weeks post-surgery</a:t>
            </a:r>
            <a:br>
              <a:rPr lang="en-US" sz="3200" dirty="0">
                <a:effectLst/>
              </a:rPr>
            </a:br>
            <a:endParaRPr lang="en-US" sz="3200" dirty="0"/>
          </a:p>
        </p:txBody>
      </p:sp>
      <p:sp>
        <p:nvSpPr>
          <p:cNvPr id="16" name="Content Placeholder 15">
            <a:extLst>
              <a:ext uri="{FF2B5EF4-FFF2-40B4-BE49-F238E27FC236}">
                <a16:creationId xmlns:a16="http://schemas.microsoft.com/office/drawing/2014/main" id="{A6766192-5F31-49F1-B92D-3BC5702CA299}"/>
              </a:ext>
            </a:extLst>
          </p:cNvPr>
          <p:cNvSpPr>
            <a:spLocks noGrp="1"/>
          </p:cNvSpPr>
          <p:nvPr>
            <p:ph sz="half" idx="1"/>
          </p:nvPr>
        </p:nvSpPr>
        <p:spPr>
          <a:xfrm>
            <a:off x="680321" y="2336873"/>
            <a:ext cx="6423211" cy="3599316"/>
          </a:xfrm>
        </p:spPr>
        <p:txBody>
          <a:bodyPr vert="horz" lIns="91440" tIns="45720" rIns="91440" bIns="45720" rtlCol="0">
            <a:normAutofit/>
          </a:bodyPr>
          <a:lstStyle/>
          <a:p>
            <a:endParaRPr lang="en-US" sz="1300" dirty="0"/>
          </a:p>
          <a:p>
            <a:endParaRPr lang="en-US" sz="1300" dirty="0"/>
          </a:p>
        </p:txBody>
      </p:sp>
      <p:pic>
        <p:nvPicPr>
          <p:cNvPr id="12" name="Content Placeholder 11" descr="A close up of a map&#10;&#10;Description automatically generated">
            <a:extLst>
              <a:ext uri="{FF2B5EF4-FFF2-40B4-BE49-F238E27FC236}">
                <a16:creationId xmlns:a16="http://schemas.microsoft.com/office/drawing/2014/main" id="{D33E47FC-37EC-4BEF-9C6E-E57B8C01615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122" t="24984" r="-4" b="16151"/>
          <a:stretch/>
        </p:blipFill>
        <p:spPr>
          <a:xfrm>
            <a:off x="323556" y="2838568"/>
            <a:ext cx="5831025" cy="3817629"/>
          </a:xfrm>
          <a:prstGeom prst="rect">
            <a:avLst/>
          </a:prstGeom>
        </p:spPr>
      </p:pic>
      <p:sp>
        <p:nvSpPr>
          <p:cNvPr id="5" name="Rectangle 4">
            <a:extLst>
              <a:ext uri="{FF2B5EF4-FFF2-40B4-BE49-F238E27FC236}">
                <a16:creationId xmlns:a16="http://schemas.microsoft.com/office/drawing/2014/main" id="{D8656C5D-3394-440A-9B7D-6FEB0C982E70}"/>
              </a:ext>
            </a:extLst>
          </p:cNvPr>
          <p:cNvSpPr/>
          <p:nvPr/>
        </p:nvSpPr>
        <p:spPr>
          <a:xfrm>
            <a:off x="326007" y="2118560"/>
            <a:ext cx="5828574" cy="529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t>Figure 4</a:t>
            </a:r>
            <a:r>
              <a:rPr lang="en-GB" sz="1400" dirty="0"/>
              <a:t>: Biplot of the c</a:t>
            </a:r>
            <a:r>
              <a:rPr lang="en-GB" sz="1400" dirty="0">
                <a:solidFill>
                  <a:schemeClr val="tx1"/>
                </a:solidFill>
              </a:rPr>
              <a:t>orrelation between </a:t>
            </a:r>
            <a:r>
              <a:rPr lang="en-GB" sz="1400" i="1" dirty="0" err="1">
                <a:solidFill>
                  <a:schemeClr val="tx1"/>
                </a:solidFill>
                <a:effectLst/>
                <a:latin typeface="Arial" panose="020B0604020202020204" pitchFamily="34" charset="0"/>
                <a:ea typeface="Times New Roman" panose="02020603050405020304" pitchFamily="18" charset="0"/>
              </a:rPr>
              <a:t>Faecalibacterium_prausnitzii</a:t>
            </a:r>
            <a:r>
              <a:rPr lang="en-GB" sz="1400" i="1" dirty="0">
                <a:solidFill>
                  <a:schemeClr val="tx1"/>
                </a:solidFill>
                <a:effectLst/>
                <a:latin typeface="Arial" panose="020B0604020202020204" pitchFamily="34" charset="0"/>
                <a:ea typeface="Times New Roman" panose="02020603050405020304" pitchFamily="18" charset="0"/>
              </a:rPr>
              <a:t> and PPSP at 12 weeks</a:t>
            </a:r>
            <a:r>
              <a:rPr lang="en-GB" sz="1400" dirty="0">
                <a:solidFill>
                  <a:schemeClr val="tx1"/>
                </a:solidFill>
                <a:effectLst/>
                <a:latin typeface="Arial" panose="020B0604020202020204" pitchFamily="34" charset="0"/>
                <a:ea typeface="Times New Roman" panose="02020603050405020304" pitchFamily="18" charset="0"/>
              </a:rPr>
              <a:t> </a:t>
            </a:r>
            <a:r>
              <a:rPr lang="en-GB" sz="1400" dirty="0">
                <a:solidFill>
                  <a:schemeClr val="tx1"/>
                </a:solidFill>
              </a:rPr>
              <a:t> </a:t>
            </a:r>
          </a:p>
        </p:txBody>
      </p:sp>
      <p:sp>
        <p:nvSpPr>
          <p:cNvPr id="6" name="Rectangle 5">
            <a:extLst>
              <a:ext uri="{FF2B5EF4-FFF2-40B4-BE49-F238E27FC236}">
                <a16:creationId xmlns:a16="http://schemas.microsoft.com/office/drawing/2014/main" id="{18EB49AD-ACE8-4A09-BD36-C8813EF89B88}"/>
              </a:ext>
            </a:extLst>
          </p:cNvPr>
          <p:cNvSpPr/>
          <p:nvPr/>
        </p:nvSpPr>
        <p:spPr>
          <a:xfrm>
            <a:off x="7893958" y="310661"/>
            <a:ext cx="3861943" cy="1195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i="1" dirty="0">
                <a:effectLst/>
                <a:latin typeface="Calibri" panose="020F0502020204030204" pitchFamily="34" charset="0"/>
                <a:ea typeface="Times New Roman" panose="02020603050405020304" pitchFamily="18" charset="0"/>
                <a:cs typeface="Calibri" panose="020F0502020204030204" pitchFamily="34" charset="0"/>
              </a:rPr>
              <a:t>Figure 5:</a:t>
            </a:r>
            <a:r>
              <a:rPr lang="en-GB" sz="1400" b="1" dirty="0">
                <a:effectLst/>
                <a:latin typeface="Calibri" panose="020F0502020204030204" pitchFamily="34" charset="0"/>
                <a:ea typeface="Times New Roman" panose="02020603050405020304" pitchFamily="18" charset="0"/>
                <a:cs typeface="Calibri" panose="020F0502020204030204" pitchFamily="34" charset="0"/>
              </a:rPr>
              <a:t> </a:t>
            </a:r>
            <a:r>
              <a:rPr lang="en-GB" sz="1400" dirty="0">
                <a:effectLst/>
                <a:latin typeface="Calibri" panose="020F0502020204030204" pitchFamily="34" charset="0"/>
                <a:ea typeface="Times New Roman" panose="02020603050405020304" pitchFamily="18" charset="0"/>
                <a:cs typeface="Calibri" panose="020F0502020204030204" pitchFamily="34" charset="0"/>
              </a:rPr>
              <a:t>Heatmap showing negative correlations between bacteria such as </a:t>
            </a:r>
            <a:r>
              <a:rPr lang="en-GB" sz="1400" i="1" dirty="0" err="1">
                <a:effectLst/>
                <a:latin typeface="Calibri" panose="020F0502020204030204" pitchFamily="34" charset="0"/>
                <a:ea typeface="Times New Roman" panose="02020603050405020304" pitchFamily="18" charset="0"/>
                <a:cs typeface="Calibri" panose="020F0502020204030204" pitchFamily="34" charset="0"/>
              </a:rPr>
              <a:t>Faecalibacterium_prausnitzii</a:t>
            </a:r>
            <a:r>
              <a:rPr lang="en-GB" sz="1400" dirty="0">
                <a:effectLst/>
                <a:latin typeface="Calibri" panose="020F0502020204030204" pitchFamily="34" charset="0"/>
                <a:ea typeface="Times New Roman" panose="02020603050405020304" pitchFamily="18" charset="0"/>
                <a:cs typeface="Calibri" panose="020F0502020204030204" pitchFamily="34" charset="0"/>
              </a:rPr>
              <a:t> and positive correlations with </a:t>
            </a:r>
            <a:r>
              <a:rPr lang="en-GB" sz="1400" i="1" dirty="0" err="1">
                <a:effectLst/>
                <a:latin typeface="Calibri" panose="020F0502020204030204" pitchFamily="34" charset="0"/>
                <a:ea typeface="Times New Roman" panose="02020603050405020304" pitchFamily="18" charset="0"/>
                <a:cs typeface="Calibri" panose="020F0502020204030204" pitchFamily="34" charset="0"/>
              </a:rPr>
              <a:t>Collinsella_aerofaciens</a:t>
            </a:r>
            <a:r>
              <a:rPr lang="en-GB" sz="1400" dirty="0">
                <a:effectLst/>
                <a:latin typeface="Calibri" panose="020F0502020204030204" pitchFamily="34" charset="0"/>
                <a:ea typeface="Times New Roman" panose="02020603050405020304" pitchFamily="18" charset="0"/>
                <a:cs typeface="Calibri" panose="020F0502020204030204" pitchFamily="34" charset="0"/>
              </a:rPr>
              <a:t> and pain at 12 weeks post-surgery”.</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65E117A1-60D4-48C5-B9C3-E4D77C9FCB18}"/>
              </a:ext>
            </a:extLst>
          </p:cNvPr>
          <p:cNvGrpSpPr/>
          <p:nvPr/>
        </p:nvGrpSpPr>
        <p:grpSpPr>
          <a:xfrm>
            <a:off x="7893959" y="1593796"/>
            <a:ext cx="3861943" cy="5085470"/>
            <a:chOff x="7893959" y="1593796"/>
            <a:chExt cx="3861943" cy="5085470"/>
          </a:xfrm>
        </p:grpSpPr>
        <p:pic>
          <p:nvPicPr>
            <p:cNvPr id="4" name="Picture 3">
              <a:extLst>
                <a:ext uri="{FF2B5EF4-FFF2-40B4-BE49-F238E27FC236}">
                  <a16:creationId xmlns:a16="http://schemas.microsoft.com/office/drawing/2014/main" id="{4F4A94D2-9D8B-4F73-BCF3-E35DD052F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959" y="1593796"/>
              <a:ext cx="3861943" cy="5085470"/>
            </a:xfrm>
            <a:prstGeom prst="rect">
              <a:avLst/>
            </a:prstGeom>
          </p:spPr>
        </p:pic>
        <p:sp>
          <p:nvSpPr>
            <p:cNvPr id="3" name="Rectangle 2">
              <a:extLst>
                <a:ext uri="{FF2B5EF4-FFF2-40B4-BE49-F238E27FC236}">
                  <a16:creationId xmlns:a16="http://schemas.microsoft.com/office/drawing/2014/main" id="{4E4B6A51-F135-4DE3-AD39-91F9A895E6E8}"/>
                </a:ext>
              </a:extLst>
            </p:cNvPr>
            <p:cNvSpPr/>
            <p:nvPr/>
          </p:nvSpPr>
          <p:spPr>
            <a:xfrm>
              <a:off x="7990840" y="3220720"/>
              <a:ext cx="3362960" cy="10668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BF35DD2D-E311-49D6-B090-43502EBA543D}"/>
                </a:ext>
              </a:extLst>
            </p:cNvPr>
            <p:cNvSpPr/>
            <p:nvPr/>
          </p:nvSpPr>
          <p:spPr>
            <a:xfrm>
              <a:off x="10967720" y="1616865"/>
              <a:ext cx="142240" cy="171053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C8FD2842-BE04-44FD-BD37-A2B60E081CE5}"/>
                </a:ext>
              </a:extLst>
            </p:cNvPr>
            <p:cNvSpPr/>
            <p:nvPr/>
          </p:nvSpPr>
          <p:spPr>
            <a:xfrm>
              <a:off x="7990840" y="2118560"/>
              <a:ext cx="3362960" cy="10668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36847190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0E10-D9A1-4F72-947B-976626A3A0ED}"/>
              </a:ext>
            </a:extLst>
          </p:cNvPr>
          <p:cNvSpPr>
            <a:spLocks noGrp="1"/>
          </p:cNvSpPr>
          <p:nvPr>
            <p:ph type="title"/>
          </p:nvPr>
        </p:nvSpPr>
        <p:spPr/>
        <p:txBody>
          <a:bodyPr>
            <a:normAutofit fontScale="90000"/>
          </a:bodyPr>
          <a:lstStyle/>
          <a:p>
            <a:r>
              <a:rPr lang="en-US" sz="3600" dirty="0"/>
              <a:t/>
            </a:r>
            <a:br>
              <a:rPr lang="en-US" sz="3600" dirty="0"/>
            </a:br>
            <a:r>
              <a:rPr lang="en-US" sz="3600" dirty="0" smtClean="0"/>
              <a:t>Conclusion and future research </a:t>
            </a:r>
            <a:r>
              <a:rPr lang="en-US" sz="3600" dirty="0"/>
              <a:t/>
            </a:r>
            <a:br>
              <a:rPr lang="en-US" sz="3600" dirty="0"/>
            </a:br>
            <a:endParaRPr lang="en-GB" dirty="0"/>
          </a:p>
        </p:txBody>
      </p:sp>
      <p:sp>
        <p:nvSpPr>
          <p:cNvPr id="3" name="Content Placeholder 2">
            <a:extLst>
              <a:ext uri="{FF2B5EF4-FFF2-40B4-BE49-F238E27FC236}">
                <a16:creationId xmlns:a16="http://schemas.microsoft.com/office/drawing/2014/main" id="{C7479BA8-7E7F-4C18-8A0E-20611FE3AAB6}"/>
              </a:ext>
            </a:extLst>
          </p:cNvPr>
          <p:cNvSpPr>
            <a:spLocks noGrp="1"/>
          </p:cNvSpPr>
          <p:nvPr>
            <p:ph idx="1"/>
          </p:nvPr>
        </p:nvSpPr>
        <p:spPr>
          <a:xfrm>
            <a:off x="680321" y="2336873"/>
            <a:ext cx="11189946" cy="3599316"/>
          </a:xfrm>
        </p:spPr>
        <p:txBody>
          <a:bodyPr>
            <a:normAutofit fontScale="47500" lnSpcReduction="20000"/>
          </a:bodyPr>
          <a:lstStyle/>
          <a:p>
            <a:r>
              <a:rPr lang="en-US" sz="3300" dirty="0">
                <a:effectLst/>
              </a:rPr>
              <a:t>Both acute and </a:t>
            </a:r>
            <a:r>
              <a:rPr lang="en-US" sz="3300" dirty="0"/>
              <a:t>pain 3 months following surgery</a:t>
            </a:r>
          </a:p>
          <a:p>
            <a:pPr lvl="1"/>
            <a:r>
              <a:rPr lang="en-US" sz="2900" dirty="0"/>
              <a:t>I</a:t>
            </a:r>
            <a:r>
              <a:rPr lang="en-US" sz="2900" dirty="0">
                <a:effectLst/>
              </a:rPr>
              <a:t>nverse association between alpha diversity</a:t>
            </a:r>
            <a:endParaRPr lang="en-US" sz="2900" dirty="0"/>
          </a:p>
          <a:p>
            <a:pPr lvl="1"/>
            <a:r>
              <a:rPr lang="en-US" sz="2900" dirty="0">
                <a:effectLst/>
              </a:rPr>
              <a:t>Correlations with specific organisms </a:t>
            </a:r>
          </a:p>
          <a:p>
            <a:pPr lvl="1"/>
            <a:endParaRPr lang="en-US" sz="2400" dirty="0"/>
          </a:p>
          <a:p>
            <a:r>
              <a:rPr lang="en-US" sz="3300" dirty="0"/>
              <a:t>This research highlights novel </a:t>
            </a:r>
            <a:r>
              <a:rPr lang="en-US" sz="3300" dirty="0" smtClean="0"/>
              <a:t>predictive strategies for PPSP</a:t>
            </a:r>
          </a:p>
          <a:p>
            <a:endParaRPr lang="en-US" sz="3300" dirty="0"/>
          </a:p>
          <a:p>
            <a:r>
              <a:rPr lang="en-US" sz="3300" dirty="0" smtClean="0"/>
              <a:t>Pre-Habilitation might be possible </a:t>
            </a:r>
            <a:endParaRPr lang="en-US" sz="2900" dirty="0" smtClean="0"/>
          </a:p>
          <a:p>
            <a:pPr lvl="1"/>
            <a:r>
              <a:rPr lang="en-US" sz="2900" dirty="0" smtClean="0"/>
              <a:t>Manipulation </a:t>
            </a:r>
            <a:r>
              <a:rPr lang="en-US" sz="2900" dirty="0"/>
              <a:t>of the microbiota through </a:t>
            </a:r>
            <a:r>
              <a:rPr lang="en-US" sz="2900" dirty="0" smtClean="0"/>
              <a:t>probiotic/prebiotic/</a:t>
            </a:r>
            <a:r>
              <a:rPr lang="en-US" sz="2900" dirty="0" err="1" smtClean="0"/>
              <a:t>synbiotic</a:t>
            </a:r>
            <a:r>
              <a:rPr lang="en-US" sz="2900" dirty="0" smtClean="0"/>
              <a:t> administration</a:t>
            </a:r>
          </a:p>
          <a:p>
            <a:pPr marL="457200" lvl="1" indent="0">
              <a:buNone/>
            </a:pPr>
            <a:endParaRPr lang="en-US" dirty="0"/>
          </a:p>
          <a:p>
            <a:r>
              <a:rPr lang="en-US" sz="3300" dirty="0" smtClean="0"/>
              <a:t>Probiotic </a:t>
            </a:r>
            <a:r>
              <a:rPr lang="en-US" sz="3300" dirty="0"/>
              <a:t>Bifidobacterium breve NCIMB </a:t>
            </a:r>
            <a:r>
              <a:rPr lang="en-US" sz="3300" dirty="0" smtClean="0"/>
              <a:t>702258-impacts </a:t>
            </a:r>
            <a:r>
              <a:rPr lang="en-US" sz="3300" dirty="0"/>
              <a:t>on the endocannabinoid </a:t>
            </a:r>
            <a:r>
              <a:rPr lang="en-US" sz="3300" dirty="0" smtClean="0"/>
              <a:t>system-which interacts </a:t>
            </a:r>
            <a:r>
              <a:rPr lang="en-US" sz="3300" dirty="0"/>
              <a:t>with the endogenous opiate system to induce </a:t>
            </a:r>
            <a:r>
              <a:rPr lang="en-US" sz="3300" dirty="0" smtClean="0"/>
              <a:t>analgesia </a:t>
            </a:r>
            <a:r>
              <a:rPr lang="en-US" sz="3300" dirty="0"/>
              <a:t>(Patterson et al., 2017). </a:t>
            </a:r>
          </a:p>
          <a:p>
            <a:endParaRPr lang="en-US" sz="3300" dirty="0"/>
          </a:p>
          <a:p>
            <a:r>
              <a:rPr lang="en-US" sz="3300" dirty="0"/>
              <a:t>Foundation for further research on microbiome and somatic pain for </a:t>
            </a:r>
            <a:r>
              <a:rPr lang="en-US" sz="3300" dirty="0" smtClean="0"/>
              <a:t>a better understanding, management </a:t>
            </a:r>
            <a:r>
              <a:rPr lang="en-US" sz="3300" dirty="0"/>
              <a:t>of </a:t>
            </a:r>
            <a:r>
              <a:rPr lang="en-US" sz="3300" dirty="0" smtClean="0"/>
              <a:t>pain and more desirable patient outcomes</a:t>
            </a:r>
            <a:endParaRPr lang="en-US" sz="3300" dirty="0"/>
          </a:p>
          <a:p>
            <a:endParaRPr lang="en-GB" dirty="0"/>
          </a:p>
        </p:txBody>
      </p:sp>
      <p:pic>
        <p:nvPicPr>
          <p:cNvPr id="5" name="Picture 4">
            <a:extLst>
              <a:ext uri="{FF2B5EF4-FFF2-40B4-BE49-F238E27FC236}">
                <a16:creationId xmlns:a16="http://schemas.microsoft.com/office/drawing/2014/main" id="{695FC162-3AA1-4ED2-A9E9-BFDF6ED19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016" y="25400"/>
            <a:ext cx="2157984" cy="2157984"/>
          </a:xfrm>
          <a:prstGeom prst="rect">
            <a:avLst/>
          </a:prstGeom>
        </p:spPr>
      </p:pic>
    </p:spTree>
    <p:extLst>
      <p:ext uri="{BB962C8B-B14F-4D97-AF65-F5344CB8AC3E}">
        <p14:creationId xmlns:p14="http://schemas.microsoft.com/office/powerpoint/2010/main" val="39477236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descr="A close up of a piece of paper&#10;&#10;Description automatically generated">
            <a:extLst>
              <a:ext uri="{FF2B5EF4-FFF2-40B4-BE49-F238E27FC236}">
                <a16:creationId xmlns:a16="http://schemas.microsoft.com/office/drawing/2014/main" id="{E23E6172-ADF4-4E92-B97B-58FD5C7C5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34400" cy="6858000"/>
          </a:xfrm>
          <a:prstGeom prst="rect">
            <a:avLst/>
          </a:prstGeom>
          <a:ln>
            <a:noFill/>
          </a:ln>
          <a:effectLst/>
        </p:spPr>
      </p:pic>
      <p:pic>
        <p:nvPicPr>
          <p:cNvPr id="9" name="Picture 8" descr="A picture containing ball, clock&#10;&#10;Description automatically generated">
            <a:extLst>
              <a:ext uri="{FF2B5EF4-FFF2-40B4-BE49-F238E27FC236}">
                <a16:creationId xmlns:a16="http://schemas.microsoft.com/office/drawing/2014/main" id="{544F3DE9-6A95-4DD8-96B7-7AB115D9E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0"/>
            <a:ext cx="3657600" cy="3048000"/>
          </a:xfrm>
          <a:prstGeom prst="rect">
            <a:avLst/>
          </a:prstGeom>
        </p:spPr>
      </p:pic>
      <p:pic>
        <p:nvPicPr>
          <p:cNvPr id="3" name="Picture 2">
            <a:extLst>
              <a:ext uri="{FF2B5EF4-FFF2-40B4-BE49-F238E27FC236}">
                <a16:creationId xmlns:a16="http://schemas.microsoft.com/office/drawing/2014/main" id="{11B27B03-D8C8-4EC5-9844-9597F47B3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400" y="3056466"/>
            <a:ext cx="3657600" cy="3810000"/>
          </a:xfrm>
          <a:prstGeom prst="rect">
            <a:avLst/>
          </a:prstGeom>
        </p:spPr>
      </p:pic>
    </p:spTree>
    <p:extLst>
      <p:ext uri="{BB962C8B-B14F-4D97-AF65-F5344CB8AC3E}">
        <p14:creationId xmlns:p14="http://schemas.microsoft.com/office/powerpoint/2010/main" val="4219244105"/>
      </p:ext>
    </p:extLst>
  </p:cSld>
  <p:clrMapOvr>
    <a:masterClrMapping/>
  </p:clrMapOvr>
  <p:transition spd="slow">
    <p:push dir="u"/>
  </p:transition>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977</Words>
  <Application>Microsoft Office PowerPoint</Application>
  <PresentationFormat>Widescreen</PresentationFormat>
  <Paragraphs>94</Paragraphs>
  <Slides>7</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6" baseType="lpstr">
      <vt:lpstr>Arial</vt:lpstr>
      <vt:lpstr>Calibri</vt:lpstr>
      <vt:lpstr>Corbel</vt:lpstr>
      <vt:lpstr>Times New Roman</vt:lpstr>
      <vt:lpstr>Trebuchet MS</vt:lpstr>
      <vt:lpstr>Wingdings</vt:lpstr>
      <vt:lpstr>Berlin</vt:lpstr>
      <vt:lpstr>Banded</vt:lpstr>
      <vt:lpstr>Acrobat Document</vt:lpstr>
      <vt:lpstr>The Potential of the Gut Microbiome to Predict Persistent Postsurgical Pain-Paving the Way for Pain Prevention </vt:lpstr>
      <vt:lpstr>Microbiome-Gut-Brain Axis-Implications for Pain </vt:lpstr>
      <vt:lpstr>PowerPoint Presentation</vt:lpstr>
      <vt:lpstr>RESULTS: Taxonomic Analysis and a Reduced Alpha Diversity Associated with Pain at 60 mins and 12 weeks post surgery</vt:lpstr>
      <vt:lpstr>  Correlations between specific bacteria and pain at 12 weeks post-surgery </vt:lpstr>
      <vt:lpstr> Conclusion and future research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Potential of the Gut Microbiome to Predict Persistent Postsurgical Pain-Paving the Way for Pain Prevention.</dc:title>
  <dc:creator>khaled</dc:creator>
  <cp:lastModifiedBy>O'Mahony, Siobhain</cp:lastModifiedBy>
  <cp:revision>23</cp:revision>
  <dcterms:created xsi:type="dcterms:W3CDTF">2020-09-23T09:56:13Z</dcterms:created>
  <dcterms:modified xsi:type="dcterms:W3CDTF">2020-09-24T13:35:29Z</dcterms:modified>
</cp:coreProperties>
</file>