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32" r:id="rId4"/>
    <p:sldMasterId id="2147483744" r:id="rId5"/>
    <p:sldMasterId id="2147483756" r:id="rId6"/>
    <p:sldMasterId id="2147483770" r:id="rId7"/>
    <p:sldMasterId id="2147483796" r:id="rId8"/>
    <p:sldMasterId id="2147483822" r:id="rId9"/>
  </p:sldMasterIdLst>
  <p:notesMasterIdLst>
    <p:notesMasterId r:id="rId32"/>
  </p:notesMasterIdLst>
  <p:handoutMasterIdLst>
    <p:handoutMasterId r:id="rId33"/>
  </p:handoutMasterIdLst>
  <p:sldIdLst>
    <p:sldId id="353" r:id="rId10"/>
    <p:sldId id="376" r:id="rId11"/>
    <p:sldId id="381" r:id="rId12"/>
    <p:sldId id="259" r:id="rId13"/>
    <p:sldId id="340" r:id="rId14"/>
    <p:sldId id="327" r:id="rId15"/>
    <p:sldId id="260" r:id="rId16"/>
    <p:sldId id="342" r:id="rId17"/>
    <p:sldId id="335" r:id="rId18"/>
    <p:sldId id="346" r:id="rId19"/>
    <p:sldId id="360" r:id="rId20"/>
    <p:sldId id="363" r:id="rId21"/>
    <p:sldId id="364" r:id="rId22"/>
    <p:sldId id="374" r:id="rId23"/>
    <p:sldId id="351" r:id="rId24"/>
    <p:sldId id="347" r:id="rId25"/>
    <p:sldId id="348" r:id="rId26"/>
    <p:sldId id="373" r:id="rId27"/>
    <p:sldId id="382" r:id="rId28"/>
    <p:sldId id="378" r:id="rId29"/>
    <p:sldId id="379" r:id="rId30"/>
    <p:sldId id="273"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024">
          <p15:clr>
            <a:srgbClr val="A4A3A4"/>
          </p15:clr>
        </p15:guide>
        <p15:guide id="4" pos="2304">
          <p15:clr>
            <a:srgbClr val="A4A3A4"/>
          </p15:clr>
        </p15:guide>
        <p15:guide id="5" orient="horz" pos="2789">
          <p15:clr>
            <a:srgbClr val="A4A3A4"/>
          </p15:clr>
        </p15:guide>
        <p15:guide id="6" orient="horz" pos="2928">
          <p15:clr>
            <a:srgbClr val="A4A3A4"/>
          </p15:clr>
        </p15:guide>
        <p15:guide id="7" pos="2070">
          <p15:clr>
            <a:srgbClr val="A4A3A4"/>
          </p15:clr>
        </p15:guide>
        <p15:guide id="8"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wena Ann Pecchenino" initials="RAP" lastIdx="0" clrIdx="0">
    <p:extLst>
      <p:ext uri="{19B8F6BF-5375-455C-9EA6-DF929625EA0E}">
        <p15:presenceInfo xmlns:p15="http://schemas.microsoft.com/office/powerpoint/2012/main" userId="S::rowena.pecchenino@mu.ie::fbdc8b31-3d54-4723-a773-9241a595e5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425"/>
    <p:restoredTop sz="69350" autoAdjust="0"/>
  </p:normalViewPr>
  <p:slideViewPr>
    <p:cSldViewPr>
      <p:cViewPr varScale="1">
        <p:scale>
          <a:sx n="75" d="100"/>
          <a:sy n="75" d="100"/>
        </p:scale>
        <p:origin x="1600" y="1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245" d="100"/>
          <a:sy n="245" d="100"/>
        </p:scale>
        <p:origin x="368" y="-4376"/>
      </p:cViewPr>
      <p:guideLst>
        <p:guide orient="horz" pos="2880"/>
        <p:guide pos="2160"/>
        <p:guide orient="horz" pos="3024"/>
        <p:guide pos="2304"/>
        <p:guide orient="horz" pos="2789"/>
        <p:guide orient="horz" pos="2928"/>
        <p:guide pos="2070"/>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w123\Documents\Desktop\Scholar%20Disciplines%20-%20Pie%20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
              <c:idx val="5"/>
              <c:tx>
                <c:rich>
                  <a:bodyPr/>
                  <a:lstStyle/>
                  <a:p>
                    <a:pPr>
                      <a:defRPr sz="1400" b="1">
                        <a:solidFill>
                          <a:sysClr val="windowText" lastClr="000000"/>
                        </a:solidFill>
                        <a:latin typeface="Kalinga" panose="020B0502040204020203" pitchFamily="34" charset="0"/>
                        <a:cs typeface="Kalinga" panose="020B0502040204020203" pitchFamily="34" charset="0"/>
                      </a:defRPr>
                    </a:pPr>
                    <a:r>
                      <a:rPr lang="en-US" dirty="0">
                        <a:solidFill>
                          <a:schemeClr val="bg1"/>
                        </a:solidFill>
                      </a:rPr>
                      <a:t>4%</a:t>
                    </a:r>
                  </a:p>
                </c:rich>
              </c:tx>
              <c:sp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1A57-47E2-96F9-C78788C08C95}"/>
                </c:ext>
              </c:extLst>
            </c:dLbl>
            <c:dLbl>
              <c:idx val="6"/>
              <c:spPr/>
              <c:txPr>
                <a:bodyPr/>
                <a:lstStyle/>
                <a:p>
                  <a:pPr>
                    <a:defRPr sz="1400" b="1">
                      <a:solidFill>
                        <a:sysClr val="windowText" lastClr="000000"/>
                      </a:solidFill>
                      <a:latin typeface="Kalinga" panose="020B0502040204020203" pitchFamily="34" charset="0"/>
                      <a:cs typeface="Kalinga" panose="020B0502040204020203" pitchFamily="34"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0-3BC4-4DEE-AC80-2038DE4DDA13}"/>
                </c:ext>
              </c:extLst>
            </c:dLbl>
            <c:dLbl>
              <c:idx val="7"/>
              <c:spPr/>
              <c:txPr>
                <a:bodyPr/>
                <a:lstStyle/>
                <a:p>
                  <a:pPr>
                    <a:defRPr sz="1400" b="1">
                      <a:solidFill>
                        <a:sysClr val="windowText" lastClr="000000"/>
                      </a:solidFill>
                      <a:latin typeface="Kalinga" panose="020B0502040204020203" pitchFamily="34" charset="0"/>
                      <a:cs typeface="Kalinga" panose="020B0502040204020203" pitchFamily="34"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1-3BC4-4DEE-AC80-2038DE4DDA13}"/>
                </c:ext>
              </c:extLst>
            </c:dLbl>
            <c:spPr>
              <a:noFill/>
              <a:ln>
                <a:noFill/>
              </a:ln>
              <a:effectLst/>
            </c:spPr>
            <c:txPr>
              <a:bodyPr/>
              <a:lstStyle/>
              <a:p>
                <a:pPr>
                  <a:defRPr sz="1400" b="1">
                    <a:solidFill>
                      <a:schemeClr val="bg1"/>
                    </a:solidFill>
                    <a:latin typeface="Kalinga" panose="020B0502040204020203" pitchFamily="34" charset="0"/>
                    <a:cs typeface="Kalinga" panose="020B0502040204020203" pitchFamily="34" charset="0"/>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Sheet1!$B$2:$B$9</c:f>
              <c:strCache>
                <c:ptCount val="8"/>
                <c:pt idx="0">
                  <c:v>Social Sciences (33%)</c:v>
                </c:pt>
                <c:pt idx="1">
                  <c:v>Arts and Humanities (19%)</c:v>
                </c:pt>
                <c:pt idx="2">
                  <c:v>Physical and Life Sciences (18%)</c:v>
                </c:pt>
                <c:pt idx="3">
                  <c:v>Business and Finance (12%)</c:v>
                </c:pt>
                <c:pt idx="4">
                  <c:v>Law and Human Rights (8%)</c:v>
                </c:pt>
                <c:pt idx="5">
                  <c:v>Journalism and Writing (4%)</c:v>
                </c:pt>
                <c:pt idx="6">
                  <c:v>Medicine and Public Health (3%)</c:v>
                </c:pt>
                <c:pt idx="7">
                  <c:v>Mathematics and Info Science (3%) </c:v>
                </c:pt>
              </c:strCache>
            </c:strRef>
          </c:cat>
          <c:val>
            <c:numRef>
              <c:f>Sheet1!$C$2:$C$9</c:f>
              <c:numCache>
                <c:formatCode>General</c:formatCode>
                <c:ptCount val="8"/>
                <c:pt idx="0">
                  <c:v>37</c:v>
                </c:pt>
                <c:pt idx="1">
                  <c:v>22</c:v>
                </c:pt>
                <c:pt idx="2">
                  <c:v>21</c:v>
                </c:pt>
                <c:pt idx="3">
                  <c:v>14</c:v>
                </c:pt>
                <c:pt idx="4">
                  <c:v>9</c:v>
                </c:pt>
                <c:pt idx="5">
                  <c:v>5</c:v>
                </c:pt>
                <c:pt idx="6">
                  <c:v>4</c:v>
                </c:pt>
                <c:pt idx="7">
                  <c:v>3</c:v>
                </c:pt>
              </c:numCache>
            </c:numRef>
          </c:val>
          <c:extLst>
            <c:ext xmlns:c16="http://schemas.microsoft.com/office/drawing/2014/chart" uri="{C3380CC4-5D6E-409C-BE32-E72D297353CC}">
              <c16:uniqueId val="{00000003-1A57-47E2-96F9-C78788C08C95}"/>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7932031280837371"/>
          <c:y val="4.573144158866934E-2"/>
          <c:w val="0.40928667801382473"/>
          <c:h val="0.90853711682266136"/>
        </c:manualLayout>
      </c:layout>
      <c:overlay val="0"/>
      <c:txPr>
        <a:bodyPr/>
        <a:lstStyle/>
        <a:p>
          <a:pPr>
            <a:defRPr sz="1200">
              <a:latin typeface="Kalinga" panose="020B0502040204020203" pitchFamily="34" charset="0"/>
              <a:cs typeface="Kalinga" panose="020B0502040204020203" pitchFamily="34" charset="0"/>
            </a:defRPr>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DF5FD4D6-C56F-4834-905C-FF58D4BD8170}" type="datetimeFigureOut">
              <a:rPr lang="en-US" smtClean="0"/>
              <a:pPr/>
              <a:t>5/24/19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D6C5F7C4-BAE6-459F-978A-31843F1AE300}" type="slidenum">
              <a:rPr lang="en-US" smtClean="0"/>
              <a:pPr/>
              <a:t>‹#›</a:t>
            </a:fld>
            <a:endParaRPr lang="en-US"/>
          </a:p>
        </p:txBody>
      </p:sp>
    </p:spTree>
    <p:extLst>
      <p:ext uri="{BB962C8B-B14F-4D97-AF65-F5344CB8AC3E}">
        <p14:creationId xmlns:p14="http://schemas.microsoft.com/office/powerpoint/2010/main" val="1305831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CC8F1249-06BF-44DA-A122-9F28C830D0F4}" type="datetimeFigureOut">
              <a:rPr lang="en-US" smtClean="0"/>
              <a:pPr/>
              <a:t>5/24/19</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20F56C47-95EB-4997-99BC-FF1789837D47}" type="slidenum">
              <a:rPr lang="en-US" smtClean="0"/>
              <a:pPr/>
              <a:t>‹#›</a:t>
            </a:fld>
            <a:endParaRPr lang="en-US"/>
          </a:p>
        </p:txBody>
      </p:sp>
    </p:spTree>
    <p:extLst>
      <p:ext uri="{BB962C8B-B14F-4D97-AF65-F5344CB8AC3E}">
        <p14:creationId xmlns:p14="http://schemas.microsoft.com/office/powerpoint/2010/main" val="1433672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F56C47-95EB-4997-99BC-FF1789837D47}" type="slidenum">
              <a:rPr lang="en-US" smtClean="0"/>
              <a:pPr/>
              <a:t>1</a:t>
            </a:fld>
            <a:endParaRPr lang="en-US"/>
          </a:p>
        </p:txBody>
      </p:sp>
    </p:spTree>
    <p:extLst>
      <p:ext uri="{BB962C8B-B14F-4D97-AF65-F5344CB8AC3E}">
        <p14:creationId xmlns:p14="http://schemas.microsoft.com/office/powerpoint/2010/main" val="477954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On the protection team, we work directly with the scholars who face threats in their country of origin, and we connect with universities in our network to create short term temporary academic positions so that these scholars can continue their academic work in safety. </a:t>
            </a:r>
          </a:p>
          <a:p>
            <a:pPr lvl="0"/>
            <a:endParaRPr lang="en-US" dirty="0"/>
          </a:p>
          <a:p>
            <a:pPr lvl="0"/>
            <a:r>
              <a:rPr lang="en-US" dirty="0"/>
              <a:t>When a scholar applies for assistance, our team reviews each individual’s academic and risk backgrounds to determine whether they are a scholar, and an individual who has faced risk, and then we explore whether there may be available opportunities within our network.  To do so, we look at academic materials such as CVs, publications, letters of reference, and more.  We also ask that each applicant provides a first person account of risk along with any corroborating materials to demonstrate their experiences.  We simultaneously conduct research on the country context to best understand one’s experience, both on a personal level, and on a general, situational level.  </a:t>
            </a:r>
          </a:p>
          <a:p>
            <a:pPr lvl="0"/>
            <a:endParaRPr lang="en-US" dirty="0"/>
          </a:p>
          <a:p>
            <a:pPr lvl="0"/>
            <a:r>
              <a:rPr lang="en-US" dirty="0"/>
              <a:t>If after reviewing these materials, and being in conversation with the scholar and experts in the field, we determine that we can accept a case for assistance, then, we offer a variety of support.  This ranges from outreach within our network to create temporary visits to offering career services support such as materials review, interview prep, letters of support in favor of independent open call applications, and in person trainings.  </a:t>
            </a:r>
            <a:endParaRPr lang="en-US" sz="1100" dirty="0"/>
          </a:p>
          <a:p>
            <a:pPr lvl="1"/>
            <a:r>
              <a:rPr lang="en-US" dirty="0"/>
              <a:t>Nature of SAR placements—SAR placements are intended to be temporary and range from several months to 2 years, with the average being 1 year.  SAR is not a grant giving organization, and rather the universities in our network generally identify the funding to make these positions possible. We stay in touch with scholars before, during, and after an academic visit to make sure they are able to  make the most of their time at a host university, and to plan for next steps. </a:t>
            </a:r>
          </a:p>
          <a:p>
            <a:pPr lvl="0"/>
            <a:endParaRPr lang="en-US" dirty="0"/>
          </a:p>
          <a:p>
            <a:pPr defTabSz="898137">
              <a:defRPr/>
            </a:pPr>
            <a:endParaRPr lang="en-US" dirty="0"/>
          </a:p>
          <a:p>
            <a:endParaRPr lang="en-US" dirty="0"/>
          </a:p>
        </p:txBody>
      </p:sp>
      <p:sp>
        <p:nvSpPr>
          <p:cNvPr id="4" name="Slide Number Placeholder 3"/>
          <p:cNvSpPr>
            <a:spLocks noGrp="1"/>
          </p:cNvSpPr>
          <p:nvPr>
            <p:ph type="sldNum" sz="quarter" idx="10"/>
          </p:nvPr>
        </p:nvSpPr>
        <p:spPr/>
        <p:txBody>
          <a:bodyPr/>
          <a:lstStyle/>
          <a:p>
            <a:pPr defTabSz="881390">
              <a:defRPr/>
            </a:pPr>
            <a:fld id="{20F56C47-95EB-4997-99BC-FF1789837D47}" type="slidenum">
              <a:rPr lang="en-US">
                <a:solidFill>
                  <a:prstClr val="black"/>
                </a:solidFill>
                <a:latin typeface="Calibri"/>
              </a:rPr>
              <a:pPr defTabSz="881390">
                <a:defRPr/>
              </a:pPr>
              <a:t>11</a:t>
            </a:fld>
            <a:endParaRPr lang="en-US">
              <a:solidFill>
                <a:prstClr val="black"/>
              </a:solidFill>
              <a:latin typeface="Calibri"/>
            </a:endParaRPr>
          </a:p>
        </p:txBody>
      </p:sp>
    </p:spTree>
    <p:extLst>
      <p:ext uri="{BB962C8B-B14F-4D97-AF65-F5344CB8AC3E}">
        <p14:creationId xmlns:p14="http://schemas.microsoft.com/office/powerpoint/2010/main" val="3468699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81390">
              <a:defRPr/>
            </a:pPr>
            <a:fld id="{20F56C47-95EB-4997-99BC-FF1789837D47}" type="slidenum">
              <a:rPr lang="en-US">
                <a:solidFill>
                  <a:prstClr val="black"/>
                </a:solidFill>
                <a:latin typeface="Calibri"/>
              </a:rPr>
              <a:pPr defTabSz="881390">
                <a:defRPr/>
              </a:pPr>
              <a:t>12</a:t>
            </a:fld>
            <a:endParaRPr lang="en-US">
              <a:solidFill>
                <a:prstClr val="black"/>
              </a:solidFill>
              <a:latin typeface="Calibri"/>
            </a:endParaRPr>
          </a:p>
        </p:txBody>
      </p:sp>
    </p:spTree>
    <p:extLst>
      <p:ext uri="{BB962C8B-B14F-4D97-AF65-F5344CB8AC3E}">
        <p14:creationId xmlns:p14="http://schemas.microsoft.com/office/powerpoint/2010/main" val="1225212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81390">
              <a:defRPr/>
            </a:pPr>
            <a:fld id="{20F56C47-95EB-4997-99BC-FF1789837D47}" type="slidenum">
              <a:rPr lang="en-US">
                <a:solidFill>
                  <a:prstClr val="black"/>
                </a:solidFill>
                <a:latin typeface="Calibri"/>
              </a:rPr>
              <a:pPr defTabSz="881390">
                <a:defRPr/>
              </a:pPr>
              <a:t>13</a:t>
            </a:fld>
            <a:endParaRPr lang="en-US">
              <a:solidFill>
                <a:prstClr val="black"/>
              </a:solidFill>
              <a:latin typeface="Calibri"/>
            </a:endParaRPr>
          </a:p>
        </p:txBody>
      </p:sp>
    </p:spTree>
    <p:extLst>
      <p:ext uri="{BB962C8B-B14F-4D97-AF65-F5344CB8AC3E}">
        <p14:creationId xmlns:p14="http://schemas.microsoft.com/office/powerpoint/2010/main" val="1063467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defTabSz="881390">
              <a:defRPr/>
            </a:pPr>
            <a:fld id="{F0FCB758-71C7-384E-A4D3-00566EE2835C}" type="slidenum">
              <a:rPr lang="en-US">
                <a:solidFill>
                  <a:prstClr val="black"/>
                </a:solidFill>
                <a:latin typeface="Calibri"/>
              </a:rPr>
              <a:pPr defTabSz="881390">
                <a:defRPr/>
              </a:pPr>
              <a:t>14</a:t>
            </a:fld>
            <a:endParaRPr lang="en-US" dirty="0">
              <a:solidFill>
                <a:prstClr val="black"/>
              </a:solidFill>
              <a:latin typeface="Calibri"/>
            </a:endParaRPr>
          </a:p>
        </p:txBody>
      </p:sp>
    </p:spTree>
    <p:extLst>
      <p:ext uri="{BB962C8B-B14F-4D97-AF65-F5344CB8AC3E}">
        <p14:creationId xmlns:p14="http://schemas.microsoft.com/office/powerpoint/2010/main" val="3229122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F56C47-95EB-4997-99BC-FF1789837D47}" type="slidenum">
              <a:rPr lang="en-US" smtClean="0"/>
              <a:pPr/>
              <a:t>16</a:t>
            </a:fld>
            <a:endParaRPr lang="en-US"/>
          </a:p>
        </p:txBody>
      </p:sp>
    </p:spTree>
    <p:extLst>
      <p:ext uri="{BB962C8B-B14F-4D97-AF65-F5344CB8AC3E}">
        <p14:creationId xmlns:p14="http://schemas.microsoft.com/office/powerpoint/2010/main" val="1970184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European Association for International Education</a:t>
            </a:r>
          </a:p>
        </p:txBody>
      </p:sp>
      <p:sp>
        <p:nvSpPr>
          <p:cNvPr id="4" name="Slide Number Placeholder 3"/>
          <p:cNvSpPr>
            <a:spLocks noGrp="1"/>
          </p:cNvSpPr>
          <p:nvPr>
            <p:ph type="sldNum" sz="quarter" idx="5"/>
          </p:nvPr>
        </p:nvSpPr>
        <p:spPr/>
        <p:txBody>
          <a:bodyPr/>
          <a:lstStyle/>
          <a:p>
            <a:fld id="{20F56C47-95EB-4997-99BC-FF1789837D47}" type="slidenum">
              <a:rPr lang="en-US" smtClean="0"/>
              <a:pPr/>
              <a:t>18</a:t>
            </a:fld>
            <a:endParaRPr lang="en-US"/>
          </a:p>
        </p:txBody>
      </p:sp>
    </p:spTree>
    <p:extLst>
      <p:ext uri="{BB962C8B-B14F-4D97-AF65-F5344CB8AC3E}">
        <p14:creationId xmlns:p14="http://schemas.microsoft.com/office/powerpoint/2010/main" val="1369394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F56C47-95EB-4997-99BC-FF1789837D47}" type="slidenum">
              <a:rPr lang="en-US" smtClean="0"/>
              <a:pPr/>
              <a:t>20</a:t>
            </a:fld>
            <a:endParaRPr lang="en-US"/>
          </a:p>
        </p:txBody>
      </p:sp>
    </p:spTree>
    <p:extLst>
      <p:ext uri="{BB962C8B-B14F-4D97-AF65-F5344CB8AC3E}">
        <p14:creationId xmlns:p14="http://schemas.microsoft.com/office/powerpoint/2010/main" val="4068509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F56C47-95EB-4997-99BC-FF1789837D47}" type="slidenum">
              <a:rPr lang="en-US" smtClean="0"/>
              <a:pPr/>
              <a:t>21</a:t>
            </a:fld>
            <a:endParaRPr lang="en-US"/>
          </a:p>
        </p:txBody>
      </p:sp>
    </p:spTree>
    <p:extLst>
      <p:ext uri="{BB962C8B-B14F-4D97-AF65-F5344CB8AC3E}">
        <p14:creationId xmlns:p14="http://schemas.microsoft.com/office/powerpoint/2010/main" val="4186801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Bef>
                <a:spcPts val="734"/>
              </a:spcBef>
              <a:spcAft>
                <a:spcPts val="611"/>
              </a:spcAft>
              <a:buSzPts val="3000"/>
            </a:pPr>
            <a:r>
              <a:rPr lang="en-US" sz="1300" dirty="0">
                <a:latin typeface="Lato" panose="020F0502020204030203" pitchFamily="34" charset="0"/>
                <a:ea typeface="Lato" panose="020F0502020204030203" pitchFamily="34" charset="0"/>
                <a:cs typeface="Lato" panose="020F0502020204030203" pitchFamily="34" charset="0"/>
              </a:rPr>
              <a:t>Potential discussion questions:</a:t>
            </a:r>
          </a:p>
          <a:p>
            <a:pPr fontAlgn="base">
              <a:spcBef>
                <a:spcPts val="734"/>
              </a:spcBef>
              <a:spcAft>
                <a:spcPts val="611"/>
              </a:spcAft>
              <a:buSzPts val="3000"/>
            </a:pPr>
            <a:r>
              <a:rPr lang="en-US" sz="1300" dirty="0">
                <a:latin typeface="Lato" panose="020F0502020204030203" pitchFamily="34" charset="0"/>
                <a:ea typeface="Lato" panose="020F0502020204030203" pitchFamily="34" charset="0"/>
                <a:cs typeface="Lato" panose="020F0502020204030203" pitchFamily="34" charset="0"/>
              </a:rPr>
              <a:t>What are the main or most difficult values or ethical challenges encountered in establishing international partnerships among higher education institutions?</a:t>
            </a:r>
          </a:p>
          <a:p>
            <a:pPr fontAlgn="base">
              <a:spcBef>
                <a:spcPts val="734"/>
              </a:spcBef>
              <a:spcAft>
                <a:spcPts val="611"/>
              </a:spcAft>
              <a:buSzPts val="3000"/>
            </a:pPr>
            <a:r>
              <a:rPr lang="en-US" sz="1300" dirty="0">
                <a:latin typeface="Lato" panose="020F0502020204030203" pitchFamily="34" charset="0"/>
                <a:ea typeface="Lato" panose="020F0502020204030203" pitchFamily="34" charset="0"/>
                <a:cs typeface="Lato" panose="020F0502020204030203" pitchFamily="34" charset="0"/>
              </a:rPr>
              <a:t>Can you share any real-life examples of situations in which you faced values-related challenges in establishing an international partnership?</a:t>
            </a:r>
          </a:p>
          <a:p>
            <a:pPr fontAlgn="base">
              <a:spcBef>
                <a:spcPts val="734"/>
              </a:spcBef>
              <a:spcAft>
                <a:spcPts val="611"/>
              </a:spcAft>
              <a:buSzPts val="3000"/>
            </a:pPr>
            <a:r>
              <a:rPr lang="en-US" sz="1300" dirty="0">
                <a:latin typeface="Lato" panose="020F0502020204030203" pitchFamily="34" charset="0"/>
                <a:ea typeface="Lato" panose="020F0502020204030203" pitchFamily="34" charset="0"/>
                <a:cs typeface="Lato" panose="020F0502020204030203" pitchFamily="34" charset="0"/>
              </a:rPr>
              <a:t>How might values principles be implemented in concrete practice—for example by their inclusion in a partnership agreement or other instrument or process among higher education institutions?--to help higher education partners share, examine and mediate these challenges? </a:t>
            </a:r>
          </a:p>
          <a:p>
            <a:endParaRPr lang="en-US" dirty="0"/>
          </a:p>
        </p:txBody>
      </p:sp>
      <p:sp>
        <p:nvSpPr>
          <p:cNvPr id="4" name="Slide Number Placeholder 3"/>
          <p:cNvSpPr>
            <a:spLocks noGrp="1"/>
          </p:cNvSpPr>
          <p:nvPr>
            <p:ph type="sldNum" sz="quarter" idx="10"/>
          </p:nvPr>
        </p:nvSpPr>
        <p:spPr/>
        <p:txBody>
          <a:bodyPr/>
          <a:lstStyle/>
          <a:p>
            <a:fld id="{20F56C47-95EB-4997-99BC-FF1789837D47}" type="slidenum">
              <a:rPr lang="en-US" smtClean="0"/>
              <a:pPr/>
              <a:t>22</a:t>
            </a:fld>
            <a:endParaRPr lang="en-US"/>
          </a:p>
        </p:txBody>
      </p:sp>
    </p:spTree>
    <p:extLst>
      <p:ext uri="{BB962C8B-B14F-4D97-AF65-F5344CB8AC3E}">
        <p14:creationId xmlns:p14="http://schemas.microsoft.com/office/powerpoint/2010/main" val="1379029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F56C47-95EB-4997-99BC-FF1789837D47}" type="slidenum">
              <a:rPr lang="en-US" smtClean="0"/>
              <a:pPr/>
              <a:t>2</a:t>
            </a:fld>
            <a:endParaRPr lang="en-US"/>
          </a:p>
        </p:txBody>
      </p:sp>
    </p:spTree>
    <p:extLst>
      <p:ext uri="{BB962C8B-B14F-4D97-AF65-F5344CB8AC3E}">
        <p14:creationId xmlns:p14="http://schemas.microsoft.com/office/powerpoint/2010/main" val="1594732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F56C47-95EB-4997-99BC-FF1789837D47}" type="slidenum">
              <a:rPr lang="en-US" smtClean="0"/>
              <a:pPr/>
              <a:t>4</a:t>
            </a:fld>
            <a:endParaRPr lang="en-US"/>
          </a:p>
        </p:txBody>
      </p:sp>
    </p:spTree>
    <p:extLst>
      <p:ext uri="{BB962C8B-B14F-4D97-AF65-F5344CB8AC3E}">
        <p14:creationId xmlns:p14="http://schemas.microsoft.com/office/powerpoint/2010/main" val="1594732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UAF – Foundation for Refugee Students</a:t>
            </a:r>
          </a:p>
          <a:p>
            <a:r>
              <a:rPr lang="en-US" dirty="0"/>
              <a:t>CARA – Council for at Risk Academics</a:t>
            </a:r>
          </a:p>
        </p:txBody>
      </p:sp>
      <p:sp>
        <p:nvSpPr>
          <p:cNvPr id="4" name="Slide Number Placeholder 3"/>
          <p:cNvSpPr>
            <a:spLocks noGrp="1"/>
          </p:cNvSpPr>
          <p:nvPr>
            <p:ph type="sldNum" sz="quarter" idx="5"/>
          </p:nvPr>
        </p:nvSpPr>
        <p:spPr>
          <a:xfrm>
            <a:off x="3124200" y="5943600"/>
            <a:ext cx="3037840" cy="464820"/>
          </a:xfrm>
        </p:spPr>
        <p:txBody>
          <a:bodyPr/>
          <a:lstStyle/>
          <a:p>
            <a:fld id="{20F56C47-95EB-4997-99BC-FF1789837D47}" type="slidenum">
              <a:rPr lang="en-US" smtClean="0"/>
              <a:pPr/>
              <a:t>5</a:t>
            </a:fld>
            <a:endParaRPr lang="en-US"/>
          </a:p>
        </p:txBody>
      </p:sp>
    </p:spTree>
    <p:extLst>
      <p:ext uri="{BB962C8B-B14F-4D97-AF65-F5344CB8AC3E}">
        <p14:creationId xmlns:p14="http://schemas.microsoft.com/office/powerpoint/2010/main" val="1613181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F56C47-95EB-4997-99BC-FF1789837D47}" type="slidenum">
              <a:rPr lang="en-US" smtClean="0"/>
              <a:pPr/>
              <a:t>6</a:t>
            </a:fld>
            <a:endParaRPr lang="en-US"/>
          </a:p>
        </p:txBody>
      </p:sp>
    </p:spTree>
    <p:extLst>
      <p:ext uri="{BB962C8B-B14F-4D97-AF65-F5344CB8AC3E}">
        <p14:creationId xmlns:p14="http://schemas.microsoft.com/office/powerpoint/2010/main" val="992182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F56C47-95EB-4997-99BC-FF1789837D47}" type="slidenum">
              <a:rPr lang="en-US" smtClean="0"/>
              <a:pPr/>
              <a:t>7</a:t>
            </a:fld>
            <a:endParaRPr lang="en-US"/>
          </a:p>
        </p:txBody>
      </p:sp>
    </p:spTree>
    <p:extLst>
      <p:ext uri="{BB962C8B-B14F-4D97-AF65-F5344CB8AC3E}">
        <p14:creationId xmlns:p14="http://schemas.microsoft.com/office/powerpoint/2010/main" val="1594732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F56C47-95EB-4997-99BC-FF1789837D47}" type="slidenum">
              <a:rPr lang="en-US" smtClean="0"/>
              <a:pPr/>
              <a:t>8</a:t>
            </a:fld>
            <a:endParaRPr lang="en-US"/>
          </a:p>
        </p:txBody>
      </p:sp>
    </p:spTree>
    <p:extLst>
      <p:ext uri="{BB962C8B-B14F-4D97-AF65-F5344CB8AC3E}">
        <p14:creationId xmlns:p14="http://schemas.microsoft.com/office/powerpoint/2010/main" val="2995646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F56C47-95EB-4997-99BC-FF1789837D4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59473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work with scholars from over 25 countries, but the majority of the applications we receive come from Syria, Iran, Iraq and Turkey.  I should note that the infographic here is slightly out of date, now, given the gravity of the recent crisis in Turkey.  </a:t>
            </a:r>
          </a:p>
          <a:p>
            <a:endParaRPr lang="en-US" baseline="0" dirty="0"/>
          </a:p>
          <a:p>
            <a:pPr defTabSz="881390">
              <a:defRPr/>
            </a:pPr>
            <a:r>
              <a:rPr lang="en-US" baseline="0" dirty="0"/>
              <a:t>As of September 30, 2017, </a:t>
            </a:r>
            <a:r>
              <a:rPr lang="en-US" dirty="0"/>
              <a:t>we have received applications from 676 scholars in Turkey, more than any other country in SAR’s history. To further exemplify how this has shifted in the recent past, for the first 15 years of SAR’s work, we had only received 23 applications from Turkey. For further reference, we have receives 303 apps from Syria to date, less than half of the number we have received from Turkey.</a:t>
            </a:r>
          </a:p>
          <a:p>
            <a:pPr defTabSz="881390">
              <a:defRPr/>
            </a:pPr>
            <a:endParaRPr lang="en-US" dirty="0"/>
          </a:p>
          <a:p>
            <a:pPr defTabSz="881390">
              <a:defRPr/>
            </a:pPr>
            <a:endParaRPr lang="en-US" dirty="0"/>
          </a:p>
          <a:p>
            <a:r>
              <a:rPr lang="en-US" b="1" dirty="0"/>
              <a:t>Turkey: TOTAL TO DATE</a:t>
            </a:r>
            <a:endParaRPr lang="en-US" dirty="0"/>
          </a:p>
          <a:p>
            <a:r>
              <a:rPr lang="en-US" dirty="0"/>
              <a:t>676</a:t>
            </a:r>
          </a:p>
          <a:p>
            <a:r>
              <a:rPr lang="en-US" b="1" dirty="0"/>
              <a:t>TOTAL from Jan 2016</a:t>
            </a:r>
            <a:endParaRPr lang="en-US" dirty="0"/>
          </a:p>
          <a:p>
            <a:r>
              <a:rPr lang="en-US" dirty="0"/>
              <a:t>653</a:t>
            </a:r>
          </a:p>
          <a:p>
            <a:r>
              <a:rPr lang="en-US" b="1" dirty="0"/>
              <a:t>TOTAL since July 16 attempted coup (TURK591)</a:t>
            </a:r>
            <a:endParaRPr lang="en-US" dirty="0"/>
          </a:p>
          <a:p>
            <a:r>
              <a:rPr lang="en-US" dirty="0"/>
              <a:t>594</a:t>
            </a:r>
          </a:p>
          <a:p>
            <a:r>
              <a:rPr lang="en-US" b="1" dirty="0"/>
              <a:t>TOTAL FY17</a:t>
            </a:r>
            <a:endParaRPr lang="en-US" dirty="0"/>
          </a:p>
          <a:p>
            <a:r>
              <a:rPr lang="en-US" dirty="0"/>
              <a:t>438</a:t>
            </a:r>
          </a:p>
          <a:p>
            <a:pPr defTabSz="881390">
              <a:defRPr/>
            </a:pPr>
            <a:endParaRPr lang="en-US" baseline="0" dirty="0"/>
          </a:p>
        </p:txBody>
      </p:sp>
      <p:sp>
        <p:nvSpPr>
          <p:cNvPr id="4" name="Slide Number Placeholder 3"/>
          <p:cNvSpPr>
            <a:spLocks noGrp="1"/>
          </p:cNvSpPr>
          <p:nvPr>
            <p:ph type="sldNum" sz="quarter" idx="10"/>
          </p:nvPr>
        </p:nvSpPr>
        <p:spPr/>
        <p:txBody>
          <a:bodyPr/>
          <a:lstStyle/>
          <a:p>
            <a:fld id="{20F56C47-95EB-4997-99BC-FF1789837D47}" type="slidenum">
              <a:rPr lang="en-US" smtClean="0"/>
              <a:pPr/>
              <a:t>10</a:t>
            </a:fld>
            <a:endParaRPr lang="en-US"/>
          </a:p>
        </p:txBody>
      </p:sp>
    </p:spTree>
    <p:extLst>
      <p:ext uri="{BB962C8B-B14F-4D97-AF65-F5344CB8AC3E}">
        <p14:creationId xmlns:p14="http://schemas.microsoft.com/office/powerpoint/2010/main" val="1413716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pPr/>
              <a:t>5/24/19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1773862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pPr/>
              <a:t>5/24/19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97669740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solidFill>
                  <a:prstClr val="black"/>
                </a:solidFill>
              </a:rPr>
              <a:pPr/>
              <a:t>5/24/19</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879666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solidFill>
                  <a:prstClr val="black"/>
                </a:solidFill>
              </a:rPr>
              <a:pPr/>
              <a:t>5/24/19</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281243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solidFill>
                  <a:prstClr val="black"/>
                </a:solidFill>
              </a:rPr>
              <a:pPr/>
              <a:t>5/24/19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012413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solidFill>
                  <a:prstClr val="black"/>
                </a:solidFill>
              </a:rPr>
              <a:pPr/>
              <a:t>5/24/19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2685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pPr/>
              <a:t>5/24/19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344794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43E62D-D1B2-4EB5-B99C-5B0D637814D6}" type="datetimeFigureOut">
              <a:rPr lang="en-US" smtClean="0"/>
              <a:pPr/>
              <a:t>5/24/19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EB33B6-1312-4581-85D9-8B99AE2008D1}" type="slidenum">
              <a:rPr lang="en-US" smtClean="0"/>
              <a:pPr/>
              <a:t>‹#›</a:t>
            </a:fld>
            <a:endParaRPr lang="en-US"/>
          </a:p>
        </p:txBody>
      </p:sp>
    </p:spTree>
    <p:extLst>
      <p:ext uri="{BB962C8B-B14F-4D97-AF65-F5344CB8AC3E}">
        <p14:creationId xmlns:p14="http://schemas.microsoft.com/office/powerpoint/2010/main" val="2702728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43E62D-D1B2-4EB5-B99C-5B0D637814D6}" type="datetimeFigureOut">
              <a:rPr lang="en-US" smtClean="0"/>
              <a:pPr/>
              <a:t>5/24/19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EB33B6-1312-4581-85D9-8B99AE2008D1}" type="slidenum">
              <a:rPr lang="en-US" smtClean="0"/>
              <a:pPr/>
              <a:t>‹#›</a:t>
            </a:fld>
            <a:endParaRPr lang="en-US"/>
          </a:p>
        </p:txBody>
      </p:sp>
    </p:spTree>
    <p:extLst>
      <p:ext uri="{BB962C8B-B14F-4D97-AF65-F5344CB8AC3E}">
        <p14:creationId xmlns:p14="http://schemas.microsoft.com/office/powerpoint/2010/main" val="531649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43E62D-D1B2-4EB5-B99C-5B0D637814D6}" type="datetimeFigureOut">
              <a:rPr lang="en-US" smtClean="0"/>
              <a:pPr/>
              <a:t>5/24/19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EB33B6-1312-4581-85D9-8B99AE2008D1}" type="slidenum">
              <a:rPr lang="en-US" smtClean="0"/>
              <a:pPr/>
              <a:t>‹#›</a:t>
            </a:fld>
            <a:endParaRPr lang="en-US"/>
          </a:p>
        </p:txBody>
      </p:sp>
    </p:spTree>
    <p:extLst>
      <p:ext uri="{BB962C8B-B14F-4D97-AF65-F5344CB8AC3E}">
        <p14:creationId xmlns:p14="http://schemas.microsoft.com/office/powerpoint/2010/main" val="1994919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443E62D-D1B2-4EB5-B99C-5B0D637814D6}" type="datetimeFigureOut">
              <a:rPr lang="en-US" smtClean="0"/>
              <a:pPr/>
              <a:t>5/24/19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DEB33B6-1312-4581-85D9-8B99AE2008D1}" type="slidenum">
              <a:rPr lang="en-US" smtClean="0"/>
              <a:pPr/>
              <a:t>‹#›</a:t>
            </a:fld>
            <a:endParaRPr lang="en-US"/>
          </a:p>
        </p:txBody>
      </p:sp>
    </p:spTree>
    <p:extLst>
      <p:ext uri="{BB962C8B-B14F-4D97-AF65-F5344CB8AC3E}">
        <p14:creationId xmlns:p14="http://schemas.microsoft.com/office/powerpoint/2010/main" val="3696798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443E62D-D1B2-4EB5-B99C-5B0D637814D6}" type="datetimeFigureOut">
              <a:rPr lang="en-US" smtClean="0"/>
              <a:pPr/>
              <a:t>5/24/19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DEB33B6-1312-4581-85D9-8B99AE2008D1}" type="slidenum">
              <a:rPr lang="en-US" smtClean="0"/>
              <a:pPr/>
              <a:t>‹#›</a:t>
            </a:fld>
            <a:endParaRPr lang="en-US"/>
          </a:p>
        </p:txBody>
      </p:sp>
    </p:spTree>
    <p:extLst>
      <p:ext uri="{BB962C8B-B14F-4D97-AF65-F5344CB8AC3E}">
        <p14:creationId xmlns:p14="http://schemas.microsoft.com/office/powerpoint/2010/main" val="1461558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443E62D-D1B2-4EB5-B99C-5B0D637814D6}" type="datetimeFigureOut">
              <a:rPr lang="en-US" smtClean="0"/>
              <a:pPr/>
              <a:t>5/24/19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DEB33B6-1312-4581-85D9-8B99AE2008D1}" type="slidenum">
              <a:rPr lang="en-US" smtClean="0"/>
              <a:pPr/>
              <a:t>‹#›</a:t>
            </a:fld>
            <a:endParaRPr lang="en-US"/>
          </a:p>
        </p:txBody>
      </p:sp>
    </p:spTree>
    <p:extLst>
      <p:ext uri="{BB962C8B-B14F-4D97-AF65-F5344CB8AC3E}">
        <p14:creationId xmlns:p14="http://schemas.microsoft.com/office/powerpoint/2010/main" val="1151234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443E62D-D1B2-4EB5-B99C-5B0D637814D6}" type="datetimeFigureOut">
              <a:rPr lang="en-US" smtClean="0"/>
              <a:pPr/>
              <a:t>5/24/19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DEB33B6-1312-4581-85D9-8B99AE2008D1}" type="slidenum">
              <a:rPr lang="en-US" smtClean="0"/>
              <a:pPr/>
              <a:t>‹#›</a:t>
            </a:fld>
            <a:endParaRPr lang="en-US"/>
          </a:p>
        </p:txBody>
      </p:sp>
    </p:spTree>
    <p:extLst>
      <p:ext uri="{BB962C8B-B14F-4D97-AF65-F5344CB8AC3E}">
        <p14:creationId xmlns:p14="http://schemas.microsoft.com/office/powerpoint/2010/main" val="1299169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443E62D-D1B2-4EB5-B99C-5B0D637814D6}" type="datetimeFigureOut">
              <a:rPr lang="en-US" smtClean="0"/>
              <a:pPr/>
              <a:t>5/24/19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DEB33B6-1312-4581-85D9-8B99AE2008D1}" type="slidenum">
              <a:rPr lang="en-US" smtClean="0"/>
              <a:pPr/>
              <a:t>‹#›</a:t>
            </a:fld>
            <a:endParaRPr lang="en-US"/>
          </a:p>
        </p:txBody>
      </p:sp>
    </p:spTree>
    <p:extLst>
      <p:ext uri="{BB962C8B-B14F-4D97-AF65-F5344CB8AC3E}">
        <p14:creationId xmlns:p14="http://schemas.microsoft.com/office/powerpoint/2010/main" val="1472231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latin typeface="Kalinga" pitchFamily="2" charset="0"/>
                <a:cs typeface="Kalinga" pitchFamily="2" charset="0"/>
              </a:defRPr>
            </a:lvl1pPr>
            <a:lvl2pPr>
              <a:defRPr>
                <a:latin typeface="Kalinga" pitchFamily="2" charset="0"/>
                <a:cs typeface="Kalinga" pitchFamily="2" charset="0"/>
              </a:defRPr>
            </a:lvl2pPr>
            <a:lvl3pPr>
              <a:defRPr>
                <a:latin typeface="Kalinga" pitchFamily="2" charset="0"/>
                <a:cs typeface="Kalinga" pitchFamily="2" charset="0"/>
              </a:defRPr>
            </a:lvl3pPr>
            <a:lvl4pPr>
              <a:defRPr>
                <a:latin typeface="Kalinga" pitchFamily="2" charset="0"/>
                <a:cs typeface="Kalinga" pitchFamily="2" charset="0"/>
              </a:defRPr>
            </a:lvl4pPr>
            <a:lvl5pPr>
              <a:defRPr>
                <a:latin typeface="Kalinga" pitchFamily="2" charset="0"/>
                <a:cs typeface="Kaling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pPr/>
              <a:t>5/24/19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36779153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443E62D-D1B2-4EB5-B99C-5B0D637814D6}" type="datetimeFigureOut">
              <a:rPr lang="en-US" smtClean="0"/>
              <a:pPr/>
              <a:t>5/24/19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DEB33B6-1312-4581-85D9-8B99AE2008D1}" type="slidenum">
              <a:rPr lang="en-US" smtClean="0"/>
              <a:pPr/>
              <a:t>‹#›</a:t>
            </a:fld>
            <a:endParaRPr lang="en-US"/>
          </a:p>
        </p:txBody>
      </p:sp>
    </p:spTree>
    <p:extLst>
      <p:ext uri="{BB962C8B-B14F-4D97-AF65-F5344CB8AC3E}">
        <p14:creationId xmlns:p14="http://schemas.microsoft.com/office/powerpoint/2010/main" val="2755384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43E62D-D1B2-4EB5-B99C-5B0D637814D6}" type="datetimeFigureOut">
              <a:rPr lang="en-US" smtClean="0"/>
              <a:pPr/>
              <a:t>5/24/19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EB33B6-1312-4581-85D9-8B99AE2008D1}" type="slidenum">
              <a:rPr lang="en-US" smtClean="0"/>
              <a:pPr/>
              <a:t>‹#›</a:t>
            </a:fld>
            <a:endParaRPr lang="en-US"/>
          </a:p>
        </p:txBody>
      </p:sp>
    </p:spTree>
    <p:extLst>
      <p:ext uri="{BB962C8B-B14F-4D97-AF65-F5344CB8AC3E}">
        <p14:creationId xmlns:p14="http://schemas.microsoft.com/office/powerpoint/2010/main" val="2452155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43E62D-D1B2-4EB5-B99C-5B0D637814D6}" type="datetimeFigureOut">
              <a:rPr lang="en-US" smtClean="0"/>
              <a:pPr/>
              <a:t>5/24/19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EB33B6-1312-4581-85D9-8B99AE2008D1}" type="slidenum">
              <a:rPr lang="en-US" smtClean="0"/>
              <a:pPr/>
              <a:t>‹#›</a:t>
            </a:fld>
            <a:endParaRPr lang="en-US"/>
          </a:p>
        </p:txBody>
      </p:sp>
    </p:spTree>
    <p:extLst>
      <p:ext uri="{BB962C8B-B14F-4D97-AF65-F5344CB8AC3E}">
        <p14:creationId xmlns:p14="http://schemas.microsoft.com/office/powerpoint/2010/main" val="1316647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43E62D-D1B2-4EB5-B99C-5B0D637814D6}" type="datetimeFigureOut">
              <a:rPr lang="en-US" smtClean="0">
                <a:solidFill>
                  <a:prstClr val="black"/>
                </a:solidFill>
              </a:rPr>
              <a:pPr/>
              <a:t>5/24/19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EB33B6-1312-4581-85D9-8B99AE2008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4788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43E62D-D1B2-4EB5-B99C-5B0D637814D6}" type="datetimeFigureOut">
              <a:rPr lang="en-US" smtClean="0">
                <a:solidFill>
                  <a:prstClr val="black"/>
                </a:solidFill>
              </a:rPr>
              <a:pPr/>
              <a:t>5/24/19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EB33B6-1312-4581-85D9-8B99AE2008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76665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43E62D-D1B2-4EB5-B99C-5B0D637814D6}" type="datetimeFigureOut">
              <a:rPr lang="en-US" smtClean="0">
                <a:solidFill>
                  <a:prstClr val="black"/>
                </a:solidFill>
              </a:rPr>
              <a:pPr/>
              <a:t>5/24/19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EB33B6-1312-4581-85D9-8B99AE2008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43456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443E62D-D1B2-4EB5-B99C-5B0D637814D6}" type="datetimeFigureOut">
              <a:rPr lang="en-US" smtClean="0">
                <a:solidFill>
                  <a:prstClr val="black"/>
                </a:solidFill>
              </a:rPr>
              <a:pPr/>
              <a:t>5/24/19</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DEB33B6-1312-4581-85D9-8B99AE2008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351464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443E62D-D1B2-4EB5-B99C-5B0D637814D6}" type="datetimeFigureOut">
              <a:rPr lang="en-US" smtClean="0">
                <a:solidFill>
                  <a:prstClr val="black"/>
                </a:solidFill>
              </a:rPr>
              <a:pPr/>
              <a:t>5/24/19</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DEB33B6-1312-4581-85D9-8B99AE2008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72040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443E62D-D1B2-4EB5-B99C-5B0D637814D6}" type="datetimeFigureOut">
              <a:rPr lang="en-US" smtClean="0">
                <a:solidFill>
                  <a:prstClr val="black"/>
                </a:solidFill>
              </a:rPr>
              <a:pPr/>
              <a:t>5/24/19</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DEB33B6-1312-4581-85D9-8B99AE2008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188715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443E62D-D1B2-4EB5-B99C-5B0D637814D6}" type="datetimeFigureOut">
              <a:rPr lang="en-US" smtClean="0">
                <a:solidFill>
                  <a:prstClr val="black"/>
                </a:solidFill>
              </a:rPr>
              <a:pPr/>
              <a:t>5/24/19</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DEB33B6-1312-4581-85D9-8B99AE2008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65228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pPr/>
              <a:t>5/24/19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38103350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443E62D-D1B2-4EB5-B99C-5B0D637814D6}" type="datetimeFigureOut">
              <a:rPr lang="en-US" smtClean="0">
                <a:solidFill>
                  <a:prstClr val="black"/>
                </a:solidFill>
              </a:rPr>
              <a:pPr/>
              <a:t>5/24/19</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DEB33B6-1312-4581-85D9-8B99AE2008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35387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443E62D-D1B2-4EB5-B99C-5B0D637814D6}" type="datetimeFigureOut">
              <a:rPr lang="en-US" smtClean="0">
                <a:solidFill>
                  <a:prstClr val="black"/>
                </a:solidFill>
              </a:rPr>
              <a:pPr/>
              <a:t>5/24/19</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DEB33B6-1312-4581-85D9-8B99AE2008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521281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43E62D-D1B2-4EB5-B99C-5B0D637814D6}" type="datetimeFigureOut">
              <a:rPr lang="en-US" smtClean="0">
                <a:solidFill>
                  <a:prstClr val="black"/>
                </a:solidFill>
              </a:rPr>
              <a:pPr/>
              <a:t>5/24/19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EB33B6-1312-4581-85D9-8B99AE2008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85724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43E62D-D1B2-4EB5-B99C-5B0D637814D6}" type="datetimeFigureOut">
              <a:rPr lang="en-US" smtClean="0">
                <a:solidFill>
                  <a:prstClr val="black"/>
                </a:solidFill>
              </a:rPr>
              <a:pPr/>
              <a:t>5/24/19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EB33B6-1312-4581-85D9-8B99AE2008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515995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solidFill>
                  <a:prstClr val="black"/>
                </a:solidFill>
              </a:rPr>
              <a:pPr/>
              <a:t>5/24/19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323881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latin typeface="Kalinga" pitchFamily="2" charset="0"/>
                <a:cs typeface="Kalinga" pitchFamily="2" charset="0"/>
              </a:defRPr>
            </a:lvl1pPr>
            <a:lvl2pPr>
              <a:defRPr>
                <a:latin typeface="Kalinga" pitchFamily="2" charset="0"/>
                <a:cs typeface="Kalinga" pitchFamily="2" charset="0"/>
              </a:defRPr>
            </a:lvl2pPr>
            <a:lvl3pPr>
              <a:defRPr>
                <a:latin typeface="Kalinga" pitchFamily="2" charset="0"/>
                <a:cs typeface="Kalinga" pitchFamily="2" charset="0"/>
              </a:defRPr>
            </a:lvl3pPr>
            <a:lvl4pPr>
              <a:defRPr>
                <a:latin typeface="Kalinga" pitchFamily="2" charset="0"/>
                <a:cs typeface="Kalinga" pitchFamily="2" charset="0"/>
              </a:defRPr>
            </a:lvl4pPr>
            <a:lvl5pPr>
              <a:defRPr>
                <a:latin typeface="Kalinga" pitchFamily="2" charset="0"/>
                <a:cs typeface="Kaling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solidFill>
                  <a:prstClr val="black"/>
                </a:solidFill>
              </a:rPr>
              <a:pPr/>
              <a:t>5/24/19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936843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solidFill>
                  <a:prstClr val="black"/>
                </a:solidFill>
              </a:rPr>
              <a:pPr/>
              <a:t>5/24/19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431808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solidFill>
                  <a:prstClr val="black"/>
                </a:solidFill>
              </a:rPr>
              <a:pPr/>
              <a:t>5/24/19</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32146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solidFill>
                  <a:prstClr val="black"/>
                </a:solidFill>
              </a:rPr>
              <a:pPr/>
              <a:t>5/24/19</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284388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solidFill>
                  <a:prstClr val="black"/>
                </a:solidFill>
              </a:rPr>
              <a:pPr/>
              <a:t>5/24/19</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36847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pPr/>
              <a:t>5/24/19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3187697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solidFill>
                  <a:prstClr val="black"/>
                </a:solidFill>
              </a:rPr>
              <a:pPr/>
              <a:t>5/24/19</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343035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solidFill>
                  <a:prstClr val="black"/>
                </a:solidFill>
              </a:rPr>
              <a:pPr/>
              <a:t>5/24/19</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936946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solidFill>
                  <a:prstClr val="black"/>
                </a:solidFill>
              </a:rPr>
              <a:pPr/>
              <a:t>5/24/19</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405321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solidFill>
                  <a:prstClr val="black"/>
                </a:solidFill>
              </a:rPr>
              <a:pPr/>
              <a:t>5/24/19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932113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solidFill>
                  <a:prstClr val="black"/>
                </a:solidFill>
              </a:rPr>
              <a:pPr/>
              <a:t>5/24/19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103577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pPr/>
              <a:t>5/24/19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38484968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Kalinga" pitchFamily="2" charset="0"/>
                <a:cs typeface="Kalinga" pitchFamily="2"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Kalinga" pitchFamily="2" charset="0"/>
                <a:cs typeface="Kalinga" pitchFamily="2" charset="0"/>
              </a:defRPr>
            </a:lvl1pPr>
            <a:lvl2pPr>
              <a:defRPr>
                <a:latin typeface="Kalinga" pitchFamily="2" charset="0"/>
                <a:cs typeface="Kalinga" pitchFamily="2" charset="0"/>
              </a:defRPr>
            </a:lvl2pPr>
            <a:lvl3pPr>
              <a:defRPr>
                <a:latin typeface="Kalinga" pitchFamily="2" charset="0"/>
                <a:cs typeface="Kalinga" pitchFamily="2" charset="0"/>
              </a:defRPr>
            </a:lvl3pPr>
            <a:lvl4pPr>
              <a:defRPr>
                <a:latin typeface="Kalinga" pitchFamily="2" charset="0"/>
                <a:cs typeface="Kalinga" pitchFamily="2" charset="0"/>
              </a:defRPr>
            </a:lvl4pPr>
            <a:lvl5pPr>
              <a:defRPr>
                <a:latin typeface="Kalinga" pitchFamily="2" charset="0"/>
                <a:cs typeface="Kaling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pPr/>
              <a:t>5/24/19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42203947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pPr/>
              <a:t>5/24/19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36976557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pPr/>
              <a:t>5/24/19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4396109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pPr/>
              <a:t>5/24/19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3207602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pPr/>
              <a:t>5/24/19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25850060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pPr/>
              <a:t>5/24/19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4729030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pPr/>
              <a:t>5/24/19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33728667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pPr/>
              <a:t>5/24/19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17408533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pPr/>
              <a:t>5/24/19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38882976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pPr/>
              <a:t>5/24/19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25716598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pPr/>
              <a:t>5/24/19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22761594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latin typeface="Kalinga" pitchFamily="2" charset="0"/>
                <a:cs typeface="Kalinga" pitchFamily="2" charset="0"/>
              </a:defRPr>
            </a:lvl1pPr>
            <a:lvl2pPr>
              <a:defRPr>
                <a:latin typeface="Kalinga" pitchFamily="2" charset="0"/>
                <a:cs typeface="Kalinga" pitchFamily="2" charset="0"/>
              </a:defRPr>
            </a:lvl2pPr>
            <a:lvl3pPr>
              <a:defRPr>
                <a:latin typeface="Kalinga" pitchFamily="2" charset="0"/>
                <a:cs typeface="Kalinga" pitchFamily="2" charset="0"/>
              </a:defRPr>
            </a:lvl3pPr>
            <a:lvl4pPr>
              <a:defRPr>
                <a:latin typeface="Kalinga" pitchFamily="2" charset="0"/>
                <a:cs typeface="Kalinga" pitchFamily="2" charset="0"/>
              </a:defRPr>
            </a:lvl4pPr>
            <a:lvl5pPr>
              <a:defRPr>
                <a:latin typeface="Kalinga" pitchFamily="2" charset="0"/>
                <a:cs typeface="Kaling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pPr/>
              <a:t>5/24/19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25104626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FF81C6B-60AF-451A-9FD1-3D0F5D6394C3}" type="datetimeFigureOut">
              <a:rPr lang="en-US" smtClean="0"/>
              <a:t>5/24/19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81B86-5DEA-4D9B-80F0-26E4C5A424D4}" type="slidenum">
              <a:rPr lang="en-US" smtClean="0"/>
              <a:t>‹#›</a:t>
            </a:fld>
            <a:endParaRPr lang="en-US"/>
          </a:p>
        </p:txBody>
      </p:sp>
    </p:spTree>
    <p:extLst>
      <p:ext uri="{BB962C8B-B14F-4D97-AF65-F5344CB8AC3E}">
        <p14:creationId xmlns:p14="http://schemas.microsoft.com/office/powerpoint/2010/main" val="20387448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F81C6B-60AF-451A-9FD1-3D0F5D6394C3}" type="datetimeFigureOut">
              <a:rPr lang="en-US" smtClean="0"/>
              <a:t>5/24/19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81B86-5DEA-4D9B-80F0-26E4C5A424D4}" type="slidenum">
              <a:rPr lang="en-US" smtClean="0"/>
              <a:t>‹#›</a:t>
            </a:fld>
            <a:endParaRPr lang="en-US"/>
          </a:p>
        </p:txBody>
      </p:sp>
      <p:pic>
        <p:nvPicPr>
          <p:cNvPr id="9" name="Picture 4" descr="L:\Data\Global Programs\SAR-Shared\1-SAR\1-Communications\SAR Logos\SAR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81800" y="6306955"/>
            <a:ext cx="1745923" cy="28859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mc5848\Downloads\UNICA Blue_horizonta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83192" y="6180125"/>
            <a:ext cx="1770062" cy="5422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uio.no/om/designmanual/images/1-2-logo-universitetet-i-oslo.jp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4523" t="25887" r="15319" b="36686"/>
          <a:stretch/>
        </p:blipFill>
        <p:spPr bwMode="auto">
          <a:xfrm>
            <a:off x="533400" y="6275585"/>
            <a:ext cx="2230965" cy="35133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university of ljubljana logo"/>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r="11237"/>
          <a:stretch/>
        </p:blipFill>
        <p:spPr bwMode="auto">
          <a:xfrm>
            <a:off x="4972081" y="6003179"/>
            <a:ext cx="1590891" cy="8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7818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F81C6B-60AF-451A-9FD1-3D0F5D6394C3}" type="datetimeFigureOut">
              <a:rPr lang="en-US" smtClean="0"/>
              <a:t>5/24/19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81B86-5DEA-4D9B-80F0-26E4C5A424D4}" type="slidenum">
              <a:rPr lang="en-US" smtClean="0"/>
              <a:t>‹#›</a:t>
            </a:fld>
            <a:endParaRPr lang="en-US"/>
          </a:p>
        </p:txBody>
      </p:sp>
    </p:spTree>
    <p:extLst>
      <p:ext uri="{BB962C8B-B14F-4D97-AF65-F5344CB8AC3E}">
        <p14:creationId xmlns:p14="http://schemas.microsoft.com/office/powerpoint/2010/main" val="4192165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pPr/>
              <a:t>5/24/19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3963238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F81C6B-60AF-451A-9FD1-3D0F5D6394C3}" type="datetimeFigureOut">
              <a:rPr lang="en-US" smtClean="0"/>
              <a:t>5/24/19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81B86-5DEA-4D9B-80F0-26E4C5A424D4}" type="slidenum">
              <a:rPr lang="en-US" smtClean="0"/>
              <a:t>‹#›</a:t>
            </a:fld>
            <a:endParaRPr lang="en-US"/>
          </a:p>
        </p:txBody>
      </p:sp>
    </p:spTree>
    <p:extLst>
      <p:ext uri="{BB962C8B-B14F-4D97-AF65-F5344CB8AC3E}">
        <p14:creationId xmlns:p14="http://schemas.microsoft.com/office/powerpoint/2010/main" val="1252903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F81C6B-60AF-451A-9FD1-3D0F5D6394C3}" type="datetimeFigureOut">
              <a:rPr lang="en-US" smtClean="0"/>
              <a:t>5/24/19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C81B86-5DEA-4D9B-80F0-26E4C5A424D4}" type="slidenum">
              <a:rPr lang="en-US" smtClean="0"/>
              <a:t>‹#›</a:t>
            </a:fld>
            <a:endParaRPr lang="en-US"/>
          </a:p>
        </p:txBody>
      </p:sp>
    </p:spTree>
    <p:extLst>
      <p:ext uri="{BB962C8B-B14F-4D97-AF65-F5344CB8AC3E}">
        <p14:creationId xmlns:p14="http://schemas.microsoft.com/office/powerpoint/2010/main" val="21999560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F81C6B-60AF-451A-9FD1-3D0F5D6394C3}" type="datetimeFigureOut">
              <a:rPr lang="en-US" smtClean="0"/>
              <a:t>5/24/19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C81B86-5DEA-4D9B-80F0-26E4C5A424D4}" type="slidenum">
              <a:rPr lang="en-US" smtClean="0"/>
              <a:t>‹#›</a:t>
            </a:fld>
            <a:endParaRPr lang="en-US"/>
          </a:p>
        </p:txBody>
      </p:sp>
    </p:spTree>
    <p:extLst>
      <p:ext uri="{BB962C8B-B14F-4D97-AF65-F5344CB8AC3E}">
        <p14:creationId xmlns:p14="http://schemas.microsoft.com/office/powerpoint/2010/main" val="13965826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F81C6B-60AF-451A-9FD1-3D0F5D6394C3}" type="datetimeFigureOut">
              <a:rPr lang="en-US" smtClean="0"/>
              <a:t>5/24/19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C81B86-5DEA-4D9B-80F0-26E4C5A424D4}" type="slidenum">
              <a:rPr lang="en-US" smtClean="0"/>
              <a:t>‹#›</a:t>
            </a:fld>
            <a:endParaRPr lang="en-US"/>
          </a:p>
        </p:txBody>
      </p:sp>
    </p:spTree>
    <p:extLst>
      <p:ext uri="{BB962C8B-B14F-4D97-AF65-F5344CB8AC3E}">
        <p14:creationId xmlns:p14="http://schemas.microsoft.com/office/powerpoint/2010/main" val="9319545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F81C6B-60AF-451A-9FD1-3D0F5D6394C3}" type="datetimeFigureOut">
              <a:rPr lang="en-US" smtClean="0"/>
              <a:t>5/24/19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81B86-5DEA-4D9B-80F0-26E4C5A424D4}" type="slidenum">
              <a:rPr lang="en-US" smtClean="0"/>
              <a:t>‹#›</a:t>
            </a:fld>
            <a:endParaRPr lang="en-US"/>
          </a:p>
        </p:txBody>
      </p:sp>
    </p:spTree>
    <p:extLst>
      <p:ext uri="{BB962C8B-B14F-4D97-AF65-F5344CB8AC3E}">
        <p14:creationId xmlns:p14="http://schemas.microsoft.com/office/powerpoint/2010/main" val="16762457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F81C6B-60AF-451A-9FD1-3D0F5D6394C3}" type="datetimeFigureOut">
              <a:rPr lang="en-US" smtClean="0"/>
              <a:t>5/24/19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81B86-5DEA-4D9B-80F0-26E4C5A424D4}" type="slidenum">
              <a:rPr lang="en-US" smtClean="0"/>
              <a:t>‹#›</a:t>
            </a:fld>
            <a:endParaRPr lang="en-US"/>
          </a:p>
        </p:txBody>
      </p:sp>
    </p:spTree>
    <p:extLst>
      <p:ext uri="{BB962C8B-B14F-4D97-AF65-F5344CB8AC3E}">
        <p14:creationId xmlns:p14="http://schemas.microsoft.com/office/powerpoint/2010/main" val="40970883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F81C6B-60AF-451A-9FD1-3D0F5D6394C3}" type="datetimeFigureOut">
              <a:rPr lang="en-US" smtClean="0"/>
              <a:t>5/24/19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81B86-5DEA-4D9B-80F0-26E4C5A424D4}" type="slidenum">
              <a:rPr lang="en-US" smtClean="0"/>
              <a:t>‹#›</a:t>
            </a:fld>
            <a:endParaRPr lang="en-US"/>
          </a:p>
        </p:txBody>
      </p:sp>
    </p:spTree>
    <p:extLst>
      <p:ext uri="{BB962C8B-B14F-4D97-AF65-F5344CB8AC3E}">
        <p14:creationId xmlns:p14="http://schemas.microsoft.com/office/powerpoint/2010/main" val="29280658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F81C6B-60AF-451A-9FD1-3D0F5D6394C3}" type="datetimeFigureOut">
              <a:rPr lang="en-US" smtClean="0"/>
              <a:t>5/24/19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81B86-5DEA-4D9B-80F0-26E4C5A424D4}" type="slidenum">
              <a:rPr lang="en-US" smtClean="0"/>
              <a:t>‹#›</a:t>
            </a:fld>
            <a:endParaRPr lang="en-US"/>
          </a:p>
        </p:txBody>
      </p:sp>
    </p:spTree>
    <p:extLst>
      <p:ext uri="{BB962C8B-B14F-4D97-AF65-F5344CB8AC3E}">
        <p14:creationId xmlns:p14="http://schemas.microsoft.com/office/powerpoint/2010/main" val="13262177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latin typeface="Kalinga" pitchFamily="2" charset="0"/>
                <a:cs typeface="Kalinga" pitchFamily="2" charset="0"/>
              </a:defRPr>
            </a:lvl1pPr>
            <a:lvl2pPr>
              <a:defRPr>
                <a:latin typeface="Kalinga" pitchFamily="2" charset="0"/>
                <a:cs typeface="Kalinga" pitchFamily="2" charset="0"/>
              </a:defRPr>
            </a:lvl2pPr>
            <a:lvl3pPr>
              <a:defRPr>
                <a:latin typeface="Kalinga" pitchFamily="2" charset="0"/>
                <a:cs typeface="Kalinga" pitchFamily="2" charset="0"/>
              </a:defRPr>
            </a:lvl3pPr>
            <a:lvl4pPr>
              <a:defRPr>
                <a:latin typeface="Kalinga" pitchFamily="2" charset="0"/>
                <a:cs typeface="Kalinga" pitchFamily="2" charset="0"/>
              </a:defRPr>
            </a:lvl4pPr>
            <a:lvl5pPr>
              <a:defRPr>
                <a:latin typeface="Kalinga" pitchFamily="2" charset="0"/>
                <a:cs typeface="Kaling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pPr/>
              <a:t>5/24/19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35705308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30EEA8-4B85-484B-A186-DE1B8D542FD7}" type="datetime1">
              <a:rPr lang="en-US" smtClean="0"/>
              <a:t>5/24/19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348402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pPr/>
              <a:t>5/24/19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13069483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Kalinga" pitchFamily="2" charset="0"/>
                <a:cs typeface="Kalinga" pitchFamily="2"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Kalinga" pitchFamily="2" charset="0"/>
                <a:cs typeface="Kalinga" pitchFamily="2" charset="0"/>
              </a:defRPr>
            </a:lvl1pPr>
            <a:lvl2pPr>
              <a:defRPr>
                <a:latin typeface="Kalinga" pitchFamily="2" charset="0"/>
                <a:cs typeface="Kalinga" pitchFamily="2" charset="0"/>
              </a:defRPr>
            </a:lvl2pPr>
            <a:lvl3pPr>
              <a:defRPr>
                <a:latin typeface="Kalinga" pitchFamily="2" charset="0"/>
                <a:cs typeface="Kalinga" pitchFamily="2" charset="0"/>
              </a:defRPr>
            </a:lvl3pPr>
            <a:lvl4pPr>
              <a:defRPr>
                <a:latin typeface="Kalinga" pitchFamily="2" charset="0"/>
                <a:cs typeface="Kalinga" pitchFamily="2" charset="0"/>
              </a:defRPr>
            </a:lvl4pPr>
            <a:lvl5pPr>
              <a:defRPr>
                <a:latin typeface="Kalinga" pitchFamily="2" charset="0"/>
                <a:cs typeface="Kaling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58C752C-536E-4AFA-843B-E7078109A8AF}" type="datetime1">
              <a:rPr lang="en-US" smtClean="0"/>
              <a:t>5/24/19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9583578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B686BB0-4771-4500-92ED-BCEB4A821691}" type="datetime1">
              <a:rPr lang="en-US" smtClean="0"/>
              <a:t>5/24/19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30516547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4432641-93BD-4355-8FAB-3EEFD21DD4DD}" type="datetime1">
              <a:rPr lang="en-US" smtClean="0"/>
              <a:t>5/24/19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6900777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AA166EB-31BF-4277-828B-6961653195E9}" type="datetime1">
              <a:rPr lang="en-US" smtClean="0"/>
              <a:t>5/24/19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25812354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7CA99E1-087C-44E3-BD1B-FD3FF86CF56D}" type="datetime1">
              <a:rPr lang="en-US" smtClean="0"/>
              <a:t>5/24/19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12799393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CBC25FD-65BD-4BD1-A7DC-2F841A220691}" type="datetime1">
              <a:rPr lang="en-US" smtClean="0"/>
              <a:t>5/24/19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37296022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641B2B-6F0D-49BC-8CA8-8728703F35A9}" type="datetime1">
              <a:rPr lang="en-US" smtClean="0"/>
              <a:t>5/24/19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38405796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5DBEA82-0C92-479B-8B7A-681BC0E0F17F}" type="datetime1">
              <a:rPr lang="en-US" smtClean="0"/>
              <a:t>5/24/19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22727138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CB3883F-762A-40D2-8320-9AE5333A6960}" type="datetime1">
              <a:rPr lang="en-US" smtClean="0"/>
              <a:t>5/24/19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13215159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E655B8-5298-4EE2-B560-7E79D7BD0442}" type="datetime1">
              <a:rPr lang="en-US" smtClean="0"/>
              <a:t>5/24/19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1221275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pPr/>
              <a:t>5/24/19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38194507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latin typeface="Kalinga" pitchFamily="2" charset="0"/>
                <a:cs typeface="Kalinga" pitchFamily="2" charset="0"/>
              </a:defRPr>
            </a:lvl1pPr>
            <a:lvl2pPr>
              <a:defRPr>
                <a:latin typeface="Kalinga" pitchFamily="2" charset="0"/>
                <a:cs typeface="Kalinga" pitchFamily="2" charset="0"/>
              </a:defRPr>
            </a:lvl2pPr>
            <a:lvl3pPr>
              <a:defRPr>
                <a:latin typeface="Kalinga" pitchFamily="2" charset="0"/>
                <a:cs typeface="Kalinga" pitchFamily="2" charset="0"/>
              </a:defRPr>
            </a:lvl3pPr>
            <a:lvl4pPr>
              <a:defRPr>
                <a:latin typeface="Kalinga" pitchFamily="2" charset="0"/>
                <a:cs typeface="Kalinga" pitchFamily="2" charset="0"/>
              </a:defRPr>
            </a:lvl4pPr>
            <a:lvl5pPr>
              <a:defRPr>
                <a:latin typeface="Kalinga" pitchFamily="2" charset="0"/>
                <a:cs typeface="Kaling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824FF14-26FD-481B-855F-45293DF03962}" type="datetime1">
              <a:rPr lang="en-US" smtClean="0"/>
              <a:t>5/24/19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39172510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pPr/>
              <a:t>5/24/19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9306819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latin typeface="Kalinga" pitchFamily="2" charset="0"/>
                <a:cs typeface="Kalinga" pitchFamily="2" charset="0"/>
              </a:defRPr>
            </a:lvl1pPr>
            <a:lvl2pPr>
              <a:defRPr>
                <a:latin typeface="Kalinga" pitchFamily="2" charset="0"/>
                <a:cs typeface="Kalinga" pitchFamily="2" charset="0"/>
              </a:defRPr>
            </a:lvl2pPr>
            <a:lvl3pPr>
              <a:defRPr>
                <a:latin typeface="Kalinga" pitchFamily="2" charset="0"/>
                <a:cs typeface="Kalinga" pitchFamily="2" charset="0"/>
              </a:defRPr>
            </a:lvl3pPr>
            <a:lvl4pPr>
              <a:defRPr>
                <a:latin typeface="Kalinga" pitchFamily="2" charset="0"/>
                <a:cs typeface="Kalinga" pitchFamily="2" charset="0"/>
              </a:defRPr>
            </a:lvl4pPr>
            <a:lvl5pPr>
              <a:defRPr>
                <a:latin typeface="Kalinga" pitchFamily="2" charset="0"/>
                <a:cs typeface="Kaling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pPr/>
              <a:t>5/24/19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34956515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pPr/>
              <a:t>5/24/19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13819297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pPr/>
              <a:t>5/24/19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3521981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pPr/>
              <a:t>5/24/19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6768463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pPr/>
              <a:t>5/24/19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25958961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pPr/>
              <a:t>5/24/19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10490965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pPr/>
              <a:t>5/24/19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24141264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pPr/>
              <a:t>5/24/19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1911990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pPr/>
              <a:t>5/24/19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34202793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pPr/>
              <a:t>5/24/19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21898026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pPr/>
              <a:t>5/24/19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9967241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Kalinga" pitchFamily="2" charset="0"/>
                <a:cs typeface="Kalinga" pitchFamily="2"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Kalinga" pitchFamily="2" charset="0"/>
                <a:cs typeface="Kalinga" pitchFamily="2" charset="0"/>
              </a:defRPr>
            </a:lvl1pPr>
            <a:lvl2pPr>
              <a:defRPr>
                <a:latin typeface="Kalinga" pitchFamily="2" charset="0"/>
                <a:cs typeface="Kalinga" pitchFamily="2" charset="0"/>
              </a:defRPr>
            </a:lvl2pPr>
            <a:lvl3pPr>
              <a:defRPr>
                <a:latin typeface="Kalinga" pitchFamily="2" charset="0"/>
                <a:cs typeface="Kalinga" pitchFamily="2" charset="0"/>
              </a:defRPr>
            </a:lvl3pPr>
            <a:lvl4pPr>
              <a:defRPr>
                <a:latin typeface="Kalinga" pitchFamily="2" charset="0"/>
                <a:cs typeface="Kalinga" pitchFamily="2" charset="0"/>
              </a:defRPr>
            </a:lvl4pPr>
            <a:lvl5pPr>
              <a:defRPr>
                <a:latin typeface="Kalinga" pitchFamily="2" charset="0"/>
                <a:cs typeface="Kaling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pPr/>
              <a:t>5/24/19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pPr/>
              <a:t>‹#›</a:t>
            </a:fld>
            <a:endParaRPr lang="en-US"/>
          </a:p>
        </p:txBody>
      </p:sp>
    </p:spTree>
    <p:extLst>
      <p:ext uri="{BB962C8B-B14F-4D97-AF65-F5344CB8AC3E}">
        <p14:creationId xmlns:p14="http://schemas.microsoft.com/office/powerpoint/2010/main" val="11504291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solidFill>
                  <a:prstClr val="black"/>
                </a:solidFill>
              </a:rPr>
              <a:pPr/>
              <a:t>5/24/19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717760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solidFill>
                  <a:prstClr val="black"/>
                </a:solidFill>
              </a:rPr>
              <a:pPr/>
              <a:t>5/24/19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589947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solidFill>
                  <a:prstClr val="black"/>
                </a:solidFill>
              </a:rPr>
              <a:pPr/>
              <a:t>5/24/19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87237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solidFill>
                  <a:prstClr val="black"/>
                </a:solidFill>
              </a:rPr>
              <a:pPr/>
              <a:t>5/24/19</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826866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solidFill>
                  <a:prstClr val="black"/>
                </a:solidFill>
              </a:rPr>
              <a:pPr/>
              <a:t>5/24/19</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933784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solidFill>
                  <a:prstClr val="black"/>
                </a:solidFill>
              </a:rPr>
              <a:pPr/>
              <a:t>5/24/19</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472124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2A029E3-291E-4BE3-B028-119AFD3CFE29}" type="datetimeFigureOut">
              <a:rPr lang="en-US" smtClean="0">
                <a:solidFill>
                  <a:prstClr val="black"/>
                </a:solidFill>
              </a:rPr>
              <a:pPr/>
              <a:t>5/24/19</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18C5743-9B53-4BFB-9FE5-3D3058697D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3741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5.png"/><Relationship Id="rId2" Type="http://schemas.openxmlformats.org/officeDocument/2006/relationships/slideLayout" Target="../slideLayouts/slideLayout35.xml"/><Relationship Id="rId16"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18" Type="http://schemas.openxmlformats.org/officeDocument/2006/relationships/image" Target="../media/image5.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4.png"/><Relationship Id="rId2" Type="http://schemas.openxmlformats.org/officeDocument/2006/relationships/slideLayout" Target="../slideLayouts/slideLayout46.xml"/><Relationship Id="rId16" Type="http://schemas.openxmlformats.org/officeDocument/2006/relationships/image" Target="../media/image3.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2.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18" Type="http://schemas.openxmlformats.org/officeDocument/2006/relationships/image" Target="../media/image5.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image" Target="../media/image4.png"/><Relationship Id="rId2" Type="http://schemas.openxmlformats.org/officeDocument/2006/relationships/slideLayout" Target="../slideLayouts/slideLayout70.xml"/><Relationship Id="rId16" Type="http://schemas.openxmlformats.org/officeDocument/2006/relationships/image" Target="../media/image3.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2.pn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18" Type="http://schemas.openxmlformats.org/officeDocument/2006/relationships/image" Target="../media/image5.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image" Target="../media/image4.png"/><Relationship Id="rId2" Type="http://schemas.openxmlformats.org/officeDocument/2006/relationships/slideLayout" Target="../slideLayouts/slideLayout82.xml"/><Relationship Id="rId16" Type="http://schemas.openxmlformats.org/officeDocument/2006/relationships/image" Target="../media/image3.pn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2.pn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image" Target="../media/image10.jpe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17" Type="http://schemas.openxmlformats.org/officeDocument/2006/relationships/image" Target="../media/image4.png"/><Relationship Id="rId2" Type="http://schemas.openxmlformats.org/officeDocument/2006/relationships/slideLayout" Target="../slideLayouts/slideLayout94.xml"/><Relationship Id="rId16" Type="http://schemas.openxmlformats.org/officeDocument/2006/relationships/image" Target="../media/image3.png"/><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image" Target="../media/image2.png"/><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7" name="Picture 3" descr="C:\Users\mc5848\Desktop\Defenders Circle Materials\Untitled-1.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38200" y="5594921"/>
            <a:ext cx="2522981" cy="20250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1295400" y="6397823"/>
            <a:ext cx="7924800" cy="307777"/>
          </a:xfrm>
          <a:prstGeom prst="rect">
            <a:avLst/>
          </a:prstGeom>
          <a:noFill/>
        </p:spPr>
        <p:txBody>
          <a:bodyPr wrap="square" rtlCol="0">
            <a:spAutoFit/>
          </a:bodyPr>
          <a:lstStyle/>
          <a:p>
            <a:pPr algn="l"/>
            <a:r>
              <a:rPr lang="en-US" sz="1400" b="0" kern="0" spc="-60" baseline="0" dirty="0">
                <a:solidFill>
                  <a:srgbClr val="00B0F0"/>
                </a:solidFill>
                <a:latin typeface="Lato" panose="020F0502020204030203" pitchFamily="34" charset="0"/>
                <a:ea typeface="Lato" panose="020F0502020204030203" pitchFamily="34" charset="0"/>
                <a:cs typeface="Lato" panose="020F0502020204030203" pitchFamily="34" charset="0"/>
              </a:rPr>
              <a:t>Scholars at Risk is a global movement to protect everyone’s freedom to think, question, and share ideas</a:t>
            </a:r>
          </a:p>
        </p:txBody>
      </p:sp>
      <p:pic>
        <p:nvPicPr>
          <p:cNvPr id="1028" name="Picture 4" descr="L:\Data\Global Programs\SAR-Shared\1-SAR\1-Media &amp; Materials\1-Promotional Materials\1-Getting Involved\Getting Getting Involved Folder\Links\1440724202_megaphone.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432675" y="468106"/>
            <a:ext cx="263524" cy="26352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Data\Global Programs\SAR-Shared\1-SAR\1-Media &amp; Materials\1-Promotional Materials\1-Getting Involved\Getting Getting Involved Folder\Links\1440723564_handshake.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432675" y="193261"/>
            <a:ext cx="263525" cy="263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Data\Global Programs\SAR-Shared\1-SAR\1-Media &amp; Materials\1-Promotional Materials\1-Getting Involved\Getting Getting Involved Folder\Links\1440723863_conference.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432675" y="742950"/>
            <a:ext cx="263525" cy="2635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7696200" y="152400"/>
            <a:ext cx="1447800" cy="1184940"/>
          </a:xfrm>
          <a:prstGeom prst="rect">
            <a:avLst/>
          </a:prstGeom>
          <a:noFill/>
        </p:spPr>
        <p:txBody>
          <a:bodyPr wrap="square" rtlCol="0">
            <a:spAutoFit/>
          </a:bodyPr>
          <a:lstStyle/>
          <a:p>
            <a:pPr>
              <a:lnSpc>
                <a:spcPct val="100000"/>
              </a:lnSpc>
              <a:spcBef>
                <a:spcPts val="300"/>
              </a:spcBef>
            </a:pPr>
            <a:r>
              <a:rPr lang="en-US" sz="1600" dirty="0">
                <a:solidFill>
                  <a:srgbClr val="FF0000"/>
                </a:solidFill>
                <a:latin typeface="Kalinga" pitchFamily="2" charset="0"/>
                <a:ea typeface="Lato" panose="020F0502020204030203" pitchFamily="34" charset="0"/>
                <a:cs typeface="Kalinga" pitchFamily="2" charset="0"/>
              </a:rPr>
              <a:t>protection</a:t>
            </a:r>
          </a:p>
          <a:p>
            <a:pPr>
              <a:lnSpc>
                <a:spcPct val="100000"/>
              </a:lnSpc>
              <a:spcBef>
                <a:spcPts val="300"/>
              </a:spcBef>
            </a:pPr>
            <a:r>
              <a:rPr lang="en-US" sz="1600" dirty="0">
                <a:solidFill>
                  <a:srgbClr val="FF0000"/>
                </a:solidFill>
                <a:latin typeface="Kalinga" pitchFamily="2" charset="0"/>
                <a:ea typeface="Lato" panose="020F0502020204030203" pitchFamily="34" charset="0"/>
                <a:cs typeface="Kalinga" pitchFamily="2" charset="0"/>
              </a:rPr>
              <a:t>advocacy</a:t>
            </a:r>
          </a:p>
          <a:p>
            <a:pPr>
              <a:lnSpc>
                <a:spcPct val="100000"/>
              </a:lnSpc>
              <a:spcBef>
                <a:spcPts val="300"/>
              </a:spcBef>
            </a:pPr>
            <a:r>
              <a:rPr lang="en-US" sz="1600" dirty="0">
                <a:solidFill>
                  <a:srgbClr val="FF0000"/>
                </a:solidFill>
                <a:latin typeface="Kalinga" pitchFamily="2" charset="0"/>
                <a:ea typeface="Lato" panose="020F0502020204030203" pitchFamily="34" charset="0"/>
                <a:cs typeface="Kalinga" pitchFamily="2" charset="0"/>
              </a:rPr>
              <a:t>learning</a:t>
            </a:r>
          </a:p>
          <a:p>
            <a:endParaRPr lang="en-US" dirty="0">
              <a:latin typeface="Libre Baskerville" pitchFamily="50" charset="0"/>
            </a:endParaRPr>
          </a:p>
        </p:txBody>
      </p:sp>
      <p:pic>
        <p:nvPicPr>
          <p:cNvPr id="2" name="Picture 2" descr="L:\Data\Global Programs\SAR-Shared\1-SAR\1-Communications\SAR Logos\SAR Logo.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45525" y="304800"/>
            <a:ext cx="1785095" cy="295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205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918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2793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7" name="Picture 3" descr="C:\Users\mc5848\Desktop\Defenders Circle Materials\Untitled-1.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38200" y="5594921"/>
            <a:ext cx="2522981" cy="20250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1295400" y="6397823"/>
            <a:ext cx="7924800" cy="307777"/>
          </a:xfrm>
          <a:prstGeom prst="rect">
            <a:avLst/>
          </a:prstGeom>
          <a:noFill/>
        </p:spPr>
        <p:txBody>
          <a:bodyPr wrap="square" rtlCol="0">
            <a:spAutoFit/>
          </a:bodyPr>
          <a:lstStyle/>
          <a:p>
            <a:r>
              <a:rPr lang="en-US" sz="1400" kern="0" spc="-60" dirty="0">
                <a:solidFill>
                  <a:srgbClr val="00B0F0"/>
                </a:solidFill>
                <a:latin typeface="Lato" panose="020F0502020204030203" pitchFamily="34" charset="0"/>
                <a:ea typeface="Lato" panose="020F0502020204030203" pitchFamily="34" charset="0"/>
                <a:cs typeface="Lato" panose="020F0502020204030203" pitchFamily="34" charset="0"/>
              </a:rPr>
              <a:t>Scholars at Risk is a global movement to protect everyone’s freedom to think, question, and share ideas</a:t>
            </a:r>
          </a:p>
        </p:txBody>
      </p:sp>
      <p:pic>
        <p:nvPicPr>
          <p:cNvPr id="1028" name="Picture 4" descr="L:\Data\Global Programs\SAR-Shared\1-SAR\1-Media &amp; Materials\1-Promotional Materials\1-Getting Involved\Getting Getting Involved Folder\Links\1440724202_megaphone.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432675" y="468106"/>
            <a:ext cx="263524" cy="26352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Data\Global Programs\SAR-Shared\1-SAR\1-Media &amp; Materials\1-Promotional Materials\1-Getting Involved\Getting Getting Involved Folder\Links\1440723564_handshake.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432675" y="193261"/>
            <a:ext cx="263525" cy="263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Data\Global Programs\SAR-Shared\1-SAR\1-Media &amp; Materials\1-Promotional Materials\1-Getting Involved\Getting Getting Involved Folder\Links\1440723863_conference.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432675" y="742950"/>
            <a:ext cx="263525" cy="2635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7696200" y="152400"/>
            <a:ext cx="1447800" cy="1215717"/>
          </a:xfrm>
          <a:prstGeom prst="rect">
            <a:avLst/>
          </a:prstGeom>
          <a:noFill/>
        </p:spPr>
        <p:txBody>
          <a:bodyPr wrap="square" rtlCol="0">
            <a:spAutoFit/>
          </a:bodyPr>
          <a:lstStyle/>
          <a:p>
            <a:pPr>
              <a:spcBef>
                <a:spcPts val="300"/>
              </a:spcBef>
            </a:pPr>
            <a:r>
              <a:rPr lang="en-US" sz="1600" dirty="0">
                <a:solidFill>
                  <a:srgbClr val="FF0000"/>
                </a:solidFill>
                <a:latin typeface="Kalinga" pitchFamily="2" charset="0"/>
                <a:ea typeface="Lato" panose="020F0502020204030203" pitchFamily="34" charset="0"/>
                <a:cs typeface="Kalinga" pitchFamily="2" charset="0"/>
              </a:rPr>
              <a:t>protection</a:t>
            </a:r>
          </a:p>
          <a:p>
            <a:pPr>
              <a:spcBef>
                <a:spcPts val="300"/>
              </a:spcBef>
            </a:pPr>
            <a:r>
              <a:rPr lang="en-US" sz="1600" dirty="0">
                <a:solidFill>
                  <a:srgbClr val="FF0000"/>
                </a:solidFill>
                <a:latin typeface="Kalinga" pitchFamily="2" charset="0"/>
                <a:ea typeface="Lato" panose="020F0502020204030203" pitchFamily="34" charset="0"/>
                <a:cs typeface="Kalinga" pitchFamily="2" charset="0"/>
              </a:rPr>
              <a:t>advocacy</a:t>
            </a:r>
          </a:p>
          <a:p>
            <a:pPr>
              <a:spcBef>
                <a:spcPts val="300"/>
              </a:spcBef>
            </a:pPr>
            <a:r>
              <a:rPr lang="en-US" sz="1600" dirty="0">
                <a:solidFill>
                  <a:srgbClr val="FF0000"/>
                </a:solidFill>
                <a:latin typeface="Kalinga" pitchFamily="2" charset="0"/>
                <a:ea typeface="Lato" panose="020F0502020204030203" pitchFamily="34" charset="0"/>
                <a:cs typeface="Kalinga" pitchFamily="2" charset="0"/>
              </a:rPr>
              <a:t>learning</a:t>
            </a:r>
          </a:p>
          <a:p>
            <a:endParaRPr lang="en-US" dirty="0">
              <a:solidFill>
                <a:prstClr val="black"/>
              </a:solidFill>
              <a:latin typeface="Libre Baskerville" pitchFamily="50" charset="0"/>
            </a:endParaRPr>
          </a:p>
        </p:txBody>
      </p:sp>
      <p:pic>
        <p:nvPicPr>
          <p:cNvPr id="2" name="Picture 2" descr="L:\Data\Global Programs\SAR-Shared\1-SAR\1-Communications\SAR Logos\SAR Logo.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45525" y="304800"/>
            <a:ext cx="1785095" cy="295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26206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7" name="Picture 3" descr="C:\Users\mc5848\Desktop\Defenders Circle Materials\Untitled-1.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38200" y="5594921"/>
            <a:ext cx="2522981" cy="20250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1295400" y="6397823"/>
            <a:ext cx="7924800" cy="307777"/>
          </a:xfrm>
          <a:prstGeom prst="rect">
            <a:avLst/>
          </a:prstGeom>
          <a:noFill/>
        </p:spPr>
        <p:txBody>
          <a:bodyPr wrap="square" rtlCol="0">
            <a:spAutoFit/>
          </a:bodyPr>
          <a:lstStyle/>
          <a:p>
            <a:pPr algn="l"/>
            <a:r>
              <a:rPr lang="en-US" sz="1400" b="0" kern="0" spc="-60" baseline="0" dirty="0">
                <a:solidFill>
                  <a:srgbClr val="00B0F0"/>
                </a:solidFill>
                <a:latin typeface="Lato" panose="020F0502020204030203" pitchFamily="34" charset="0"/>
                <a:ea typeface="Lato" panose="020F0502020204030203" pitchFamily="34" charset="0"/>
                <a:cs typeface="Lato" panose="020F0502020204030203" pitchFamily="34" charset="0"/>
              </a:rPr>
              <a:t>Scholars at Risk is a global movement to protect everyone’s freedom to think, question, and share ideas</a:t>
            </a:r>
          </a:p>
        </p:txBody>
      </p:sp>
      <p:pic>
        <p:nvPicPr>
          <p:cNvPr id="1028" name="Picture 4" descr="L:\Data\Global Programs\SAR-Shared\1-SAR\1-Media &amp; Materials\1-Promotional Materials\1-Getting Involved\Getting Getting Involved Folder\Links\1440724202_megaphone.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432675" y="468106"/>
            <a:ext cx="263524" cy="26352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Data\Global Programs\SAR-Shared\1-SAR\1-Media &amp; Materials\1-Promotional Materials\1-Getting Involved\Getting Getting Involved Folder\Links\1440723564_handshake.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432675" y="193261"/>
            <a:ext cx="263525" cy="263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Data\Global Programs\SAR-Shared\1-SAR\1-Media &amp; Materials\1-Promotional Materials\1-Getting Involved\Getting Getting Involved Folder\Links\1440723863_conference.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432675" y="742950"/>
            <a:ext cx="263525" cy="2635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7696200" y="152400"/>
            <a:ext cx="1447800" cy="1215717"/>
          </a:xfrm>
          <a:prstGeom prst="rect">
            <a:avLst/>
          </a:prstGeom>
          <a:noFill/>
        </p:spPr>
        <p:txBody>
          <a:bodyPr wrap="square" rtlCol="0">
            <a:spAutoFit/>
          </a:bodyPr>
          <a:lstStyle/>
          <a:p>
            <a:pPr>
              <a:lnSpc>
                <a:spcPct val="100000"/>
              </a:lnSpc>
              <a:spcBef>
                <a:spcPts val="300"/>
              </a:spcBef>
            </a:pPr>
            <a:r>
              <a:rPr lang="en-US" sz="1600" dirty="0">
                <a:solidFill>
                  <a:srgbClr val="FF0000"/>
                </a:solidFill>
                <a:latin typeface="Kalinga" pitchFamily="2" charset="0"/>
                <a:ea typeface="Lato" panose="020F0502020204030203" pitchFamily="34" charset="0"/>
                <a:cs typeface="Kalinga" pitchFamily="2" charset="0"/>
              </a:rPr>
              <a:t>Protection</a:t>
            </a:r>
          </a:p>
          <a:p>
            <a:pPr>
              <a:lnSpc>
                <a:spcPct val="100000"/>
              </a:lnSpc>
              <a:spcBef>
                <a:spcPts val="300"/>
              </a:spcBef>
            </a:pPr>
            <a:r>
              <a:rPr lang="en-US" sz="1600" dirty="0">
                <a:solidFill>
                  <a:srgbClr val="FF0000"/>
                </a:solidFill>
                <a:latin typeface="Kalinga" pitchFamily="2" charset="0"/>
                <a:ea typeface="Lato" panose="020F0502020204030203" pitchFamily="34" charset="0"/>
                <a:cs typeface="Kalinga" pitchFamily="2" charset="0"/>
              </a:rPr>
              <a:t>Advocacy</a:t>
            </a:r>
          </a:p>
          <a:p>
            <a:pPr>
              <a:lnSpc>
                <a:spcPct val="100000"/>
              </a:lnSpc>
              <a:spcBef>
                <a:spcPts val="300"/>
              </a:spcBef>
            </a:pPr>
            <a:r>
              <a:rPr lang="en-US" sz="1600" dirty="0">
                <a:solidFill>
                  <a:srgbClr val="FF0000"/>
                </a:solidFill>
                <a:latin typeface="Kalinga" pitchFamily="2" charset="0"/>
                <a:ea typeface="Lato" panose="020F0502020204030203" pitchFamily="34" charset="0"/>
                <a:cs typeface="Kalinga" pitchFamily="2" charset="0"/>
              </a:rPr>
              <a:t>Learning</a:t>
            </a:r>
          </a:p>
          <a:p>
            <a:endParaRPr lang="en-US" dirty="0">
              <a:latin typeface="Libre Baskerville" pitchFamily="50" charset="0"/>
            </a:endParaRPr>
          </a:p>
        </p:txBody>
      </p:sp>
      <p:pic>
        <p:nvPicPr>
          <p:cNvPr id="2" name="Picture 2" descr="L:\Data\Global Programs\SAR-Shared\1-SAR\1-Communications\SAR Logos\SAR Logo.pn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145525" y="304800"/>
            <a:ext cx="1785095" cy="295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11514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83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81C6B-60AF-451A-9FD1-3D0F5D6394C3}" type="datetimeFigureOut">
              <a:rPr lang="en-US" smtClean="0"/>
              <a:t>5/24/19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81B86-5DEA-4D9B-80F0-26E4C5A424D4}" type="slidenum">
              <a:rPr lang="en-US" smtClean="0"/>
              <a:t>‹#›</a:t>
            </a:fld>
            <a:endParaRPr lang="en-US"/>
          </a:p>
        </p:txBody>
      </p:sp>
    </p:spTree>
    <p:extLst>
      <p:ext uri="{BB962C8B-B14F-4D97-AF65-F5344CB8AC3E}">
        <p14:creationId xmlns:p14="http://schemas.microsoft.com/office/powerpoint/2010/main" val="256592783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83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7" name="Picture 3" descr="C:\Users\mc5848\Desktop\Defenders Circle Materials\Untitled-1.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38200" y="5594921"/>
            <a:ext cx="2522981" cy="20250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1295400" y="6397823"/>
            <a:ext cx="7924800" cy="307777"/>
          </a:xfrm>
          <a:prstGeom prst="rect">
            <a:avLst/>
          </a:prstGeom>
          <a:noFill/>
        </p:spPr>
        <p:txBody>
          <a:bodyPr wrap="square" rtlCol="0">
            <a:spAutoFit/>
          </a:bodyPr>
          <a:lstStyle/>
          <a:p>
            <a:pPr algn="l"/>
            <a:r>
              <a:rPr lang="en-US" sz="1400" b="0" kern="0" spc="-60" baseline="0" dirty="0">
                <a:solidFill>
                  <a:srgbClr val="00B0F0"/>
                </a:solidFill>
                <a:latin typeface="Lato" panose="020F0502020204030203" pitchFamily="34" charset="0"/>
                <a:ea typeface="Lato" panose="020F0502020204030203" pitchFamily="34" charset="0"/>
                <a:cs typeface="Lato" panose="020F0502020204030203" pitchFamily="34" charset="0"/>
              </a:rPr>
              <a:t>Scholars at Risk is a global movement to protect everyone’s freedom to think, question, and share ideas</a:t>
            </a:r>
          </a:p>
        </p:txBody>
      </p:sp>
      <p:pic>
        <p:nvPicPr>
          <p:cNvPr id="1028" name="Picture 4" descr="L:\Data\Global Programs\SAR-Shared\1-SAR\1-Media &amp; Materials\1-Promotional Materials\1-Getting Involved\Getting Getting Involved Folder\Links\1440724202_megaphone.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432675" y="468106"/>
            <a:ext cx="263524" cy="26352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Data\Global Programs\SAR-Shared\1-SAR\1-Media &amp; Materials\1-Promotional Materials\1-Getting Involved\Getting Getting Involved Folder\Links\1440723564_handshake.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432675" y="193261"/>
            <a:ext cx="263525" cy="263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Data\Global Programs\SAR-Shared\1-SAR\1-Media &amp; Materials\1-Promotional Materials\1-Getting Involved\Getting Getting Involved Folder\Links\1440723863_conference.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432675" y="742950"/>
            <a:ext cx="263525" cy="2635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7696200" y="152400"/>
            <a:ext cx="1447800" cy="1215717"/>
          </a:xfrm>
          <a:prstGeom prst="rect">
            <a:avLst/>
          </a:prstGeom>
          <a:noFill/>
        </p:spPr>
        <p:txBody>
          <a:bodyPr wrap="square" rtlCol="0">
            <a:spAutoFit/>
          </a:bodyPr>
          <a:lstStyle/>
          <a:p>
            <a:pPr>
              <a:lnSpc>
                <a:spcPct val="100000"/>
              </a:lnSpc>
              <a:spcBef>
                <a:spcPts val="300"/>
              </a:spcBef>
            </a:pPr>
            <a:r>
              <a:rPr lang="en-US" sz="1600" dirty="0">
                <a:solidFill>
                  <a:srgbClr val="FF0000"/>
                </a:solidFill>
                <a:latin typeface="Kalinga" pitchFamily="2" charset="0"/>
                <a:ea typeface="Lato" panose="020F0502020204030203" pitchFamily="34" charset="0"/>
                <a:cs typeface="Kalinga" pitchFamily="2" charset="0"/>
              </a:rPr>
              <a:t>Protection</a:t>
            </a:r>
          </a:p>
          <a:p>
            <a:pPr>
              <a:lnSpc>
                <a:spcPct val="100000"/>
              </a:lnSpc>
              <a:spcBef>
                <a:spcPts val="300"/>
              </a:spcBef>
            </a:pPr>
            <a:r>
              <a:rPr lang="en-US" sz="1600" dirty="0">
                <a:solidFill>
                  <a:srgbClr val="FF0000"/>
                </a:solidFill>
                <a:latin typeface="Kalinga" pitchFamily="2" charset="0"/>
                <a:ea typeface="Lato" panose="020F0502020204030203" pitchFamily="34" charset="0"/>
                <a:cs typeface="Kalinga" pitchFamily="2" charset="0"/>
              </a:rPr>
              <a:t>Advocacy</a:t>
            </a:r>
          </a:p>
          <a:p>
            <a:pPr>
              <a:lnSpc>
                <a:spcPct val="100000"/>
              </a:lnSpc>
              <a:spcBef>
                <a:spcPts val="300"/>
              </a:spcBef>
            </a:pPr>
            <a:r>
              <a:rPr lang="en-US" sz="1600" dirty="0">
                <a:solidFill>
                  <a:srgbClr val="FF0000"/>
                </a:solidFill>
                <a:latin typeface="Kalinga" pitchFamily="2" charset="0"/>
                <a:ea typeface="Lato" panose="020F0502020204030203" pitchFamily="34" charset="0"/>
                <a:cs typeface="Kalinga" pitchFamily="2" charset="0"/>
              </a:rPr>
              <a:t>Learning</a:t>
            </a:r>
          </a:p>
          <a:p>
            <a:endParaRPr lang="en-US" dirty="0">
              <a:latin typeface="Libre Baskerville" pitchFamily="50" charset="0"/>
            </a:endParaRPr>
          </a:p>
        </p:txBody>
      </p:sp>
      <p:pic>
        <p:nvPicPr>
          <p:cNvPr id="2" name="Picture 2" descr="L:\Data\Global Programs\SAR-Shared\1-SAR\1-Communications\SAR Logos\SAR Logo.pn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145525" y="304800"/>
            <a:ext cx="1785095" cy="295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78613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7" name="Picture 3" descr="C:\Users\mc5848\Desktop\Defenders Circle Materials\Untitled-1.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38200" y="5594921"/>
            <a:ext cx="2522981" cy="20250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1295400" y="6397823"/>
            <a:ext cx="7924800" cy="307777"/>
          </a:xfrm>
          <a:prstGeom prst="rect">
            <a:avLst/>
          </a:prstGeom>
          <a:noFill/>
        </p:spPr>
        <p:txBody>
          <a:bodyPr wrap="square" rtlCol="0">
            <a:spAutoFit/>
          </a:bodyPr>
          <a:lstStyle/>
          <a:p>
            <a:pPr algn="l"/>
            <a:r>
              <a:rPr lang="en-US" sz="1400" b="0" kern="0" spc="-60" baseline="0" dirty="0">
                <a:solidFill>
                  <a:srgbClr val="00B0F0"/>
                </a:solidFill>
                <a:latin typeface="Lato" panose="020F0502020204030203" pitchFamily="34" charset="0"/>
                <a:ea typeface="Lato" panose="020F0502020204030203" pitchFamily="34" charset="0"/>
                <a:cs typeface="Lato" panose="020F0502020204030203" pitchFamily="34" charset="0"/>
              </a:rPr>
              <a:t>Scholars at Risk is a global movement to protect everyone’s freedom to think, question, and share ideas</a:t>
            </a:r>
          </a:p>
        </p:txBody>
      </p:sp>
      <p:pic>
        <p:nvPicPr>
          <p:cNvPr id="1028" name="Picture 4" descr="L:\Data\Global Programs\SAR-Shared\1-SAR\1-Media &amp; Materials\1-Promotional Materials\1-Getting Involved\Getting Getting Involved Folder\Links\1440724202_megaphone.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432675" y="468106"/>
            <a:ext cx="263524" cy="26352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Data\Global Programs\SAR-Shared\1-SAR\1-Media &amp; Materials\1-Promotional Materials\1-Getting Involved\Getting Getting Involved Folder\Links\1440723564_handshake.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432675" y="193261"/>
            <a:ext cx="263525" cy="263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Data\Global Programs\SAR-Shared\1-SAR\1-Media &amp; Materials\1-Promotional Materials\1-Getting Involved\Getting Getting Involved Folder\Links\1440723863_conference.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432675" y="742950"/>
            <a:ext cx="263525" cy="2635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7696200" y="152400"/>
            <a:ext cx="1447800" cy="1184940"/>
          </a:xfrm>
          <a:prstGeom prst="rect">
            <a:avLst/>
          </a:prstGeom>
          <a:noFill/>
        </p:spPr>
        <p:txBody>
          <a:bodyPr wrap="square" rtlCol="0">
            <a:spAutoFit/>
          </a:bodyPr>
          <a:lstStyle/>
          <a:p>
            <a:pPr>
              <a:lnSpc>
                <a:spcPct val="100000"/>
              </a:lnSpc>
              <a:spcBef>
                <a:spcPts val="300"/>
              </a:spcBef>
            </a:pPr>
            <a:r>
              <a:rPr lang="en-US" sz="1600" dirty="0">
                <a:solidFill>
                  <a:srgbClr val="FF0000"/>
                </a:solidFill>
                <a:latin typeface="Kalinga" pitchFamily="2" charset="0"/>
                <a:ea typeface="Lato" panose="020F0502020204030203" pitchFamily="34" charset="0"/>
                <a:cs typeface="Kalinga" pitchFamily="2" charset="0"/>
              </a:rPr>
              <a:t>protection</a:t>
            </a:r>
          </a:p>
          <a:p>
            <a:pPr>
              <a:lnSpc>
                <a:spcPct val="100000"/>
              </a:lnSpc>
              <a:spcBef>
                <a:spcPts val="300"/>
              </a:spcBef>
            </a:pPr>
            <a:r>
              <a:rPr lang="en-US" sz="1600" dirty="0">
                <a:solidFill>
                  <a:srgbClr val="FF0000"/>
                </a:solidFill>
                <a:latin typeface="Kalinga" pitchFamily="2" charset="0"/>
                <a:ea typeface="Lato" panose="020F0502020204030203" pitchFamily="34" charset="0"/>
                <a:cs typeface="Kalinga" pitchFamily="2" charset="0"/>
              </a:rPr>
              <a:t>advocacy</a:t>
            </a:r>
          </a:p>
          <a:p>
            <a:pPr>
              <a:lnSpc>
                <a:spcPct val="100000"/>
              </a:lnSpc>
              <a:spcBef>
                <a:spcPts val="300"/>
              </a:spcBef>
            </a:pPr>
            <a:r>
              <a:rPr lang="en-US" sz="1600" dirty="0">
                <a:solidFill>
                  <a:srgbClr val="FF0000"/>
                </a:solidFill>
                <a:latin typeface="Kalinga" pitchFamily="2" charset="0"/>
                <a:ea typeface="Lato" panose="020F0502020204030203" pitchFamily="34" charset="0"/>
                <a:cs typeface="Kalinga" pitchFamily="2" charset="0"/>
              </a:rPr>
              <a:t>learning</a:t>
            </a:r>
          </a:p>
          <a:p>
            <a:endParaRPr lang="en-US" dirty="0">
              <a:latin typeface="Libre Baskerville" pitchFamily="50" charset="0"/>
            </a:endParaRPr>
          </a:p>
        </p:txBody>
      </p:sp>
      <p:pic>
        <p:nvPicPr>
          <p:cNvPr id="2" name="Picture 2" descr="L:\Data\Global Programs\SAR-Shared\1-SAR\1-Communications\SAR Logos\SAR Logo.pn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145525" y="304800"/>
            <a:ext cx="1785095" cy="295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58403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Users\mc5848\Desktop\SAR_HI_RES_logo.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152400"/>
            <a:ext cx="1827211" cy="4865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c5848\Desktop\Defenders Circle Materials\Untitled-1.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38200" y="5594921"/>
            <a:ext cx="2522981" cy="20250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1219200" y="6397823"/>
            <a:ext cx="7924800" cy="307777"/>
          </a:xfrm>
          <a:prstGeom prst="rect">
            <a:avLst/>
          </a:prstGeom>
          <a:noFill/>
        </p:spPr>
        <p:txBody>
          <a:bodyPr wrap="square" rtlCol="0">
            <a:spAutoFit/>
          </a:bodyPr>
          <a:lstStyle/>
          <a:p>
            <a:r>
              <a:rPr lang="en-US" sz="1400" kern="0" spc="-80" dirty="0">
                <a:solidFill>
                  <a:srgbClr val="00B0F0"/>
                </a:solidFill>
                <a:latin typeface="Kalinga" panose="020B0502040204020203" pitchFamily="34" charset="0"/>
                <a:cs typeface="Kalinga" panose="020B0502040204020203" pitchFamily="34" charset="0"/>
              </a:rPr>
              <a:t>Scholars at Risk is a global movement to protect everyone’s freedom to think, question, and share ideas</a:t>
            </a:r>
          </a:p>
        </p:txBody>
      </p:sp>
      <p:pic>
        <p:nvPicPr>
          <p:cNvPr id="1028" name="Picture 4" descr="L:\Data\Global Programs\SAR-Shared\1-SAR\1-Media &amp; Materials\1-Promotional Materials\1-Getting Involved\Getting Getting Involved Folder\Links\1440724202_megaphone.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432675" y="468106"/>
            <a:ext cx="263524" cy="26352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Data\Global Programs\SAR-Shared\1-SAR\1-Media &amp; Materials\1-Promotional Materials\1-Getting Involved\Getting Getting Involved Folder\Links\1440723564_handshake.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432675" y="193261"/>
            <a:ext cx="263525" cy="263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Data\Global Programs\SAR-Shared\1-SAR\1-Media &amp; Materials\1-Promotional Materials\1-Getting Involved\Getting Getting Involved Folder\Links\1440723863_conference.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432675" y="742950"/>
            <a:ext cx="263525" cy="2635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7696200" y="189273"/>
            <a:ext cx="1447800" cy="1215717"/>
          </a:xfrm>
          <a:prstGeom prst="rect">
            <a:avLst/>
          </a:prstGeom>
          <a:noFill/>
        </p:spPr>
        <p:txBody>
          <a:bodyPr wrap="square" rtlCol="0">
            <a:spAutoFit/>
          </a:bodyPr>
          <a:lstStyle/>
          <a:p>
            <a:pPr>
              <a:spcBef>
                <a:spcPts val="300"/>
              </a:spcBef>
            </a:pPr>
            <a:r>
              <a:rPr lang="en-US" sz="1600" dirty="0">
                <a:solidFill>
                  <a:srgbClr val="FF0000"/>
                </a:solidFill>
                <a:latin typeface="Kalinga" panose="020B0502040204020203" pitchFamily="34" charset="0"/>
                <a:cs typeface="Kalinga" panose="020B0502040204020203" pitchFamily="34" charset="0"/>
              </a:rPr>
              <a:t>protection</a:t>
            </a:r>
          </a:p>
          <a:p>
            <a:pPr>
              <a:spcBef>
                <a:spcPts val="300"/>
              </a:spcBef>
            </a:pPr>
            <a:r>
              <a:rPr lang="en-US" sz="1600" dirty="0">
                <a:solidFill>
                  <a:srgbClr val="FF0000"/>
                </a:solidFill>
                <a:latin typeface="Kalinga" panose="020B0502040204020203" pitchFamily="34" charset="0"/>
                <a:cs typeface="Kalinga" panose="020B0502040204020203" pitchFamily="34" charset="0"/>
              </a:rPr>
              <a:t>advocacy</a:t>
            </a:r>
          </a:p>
          <a:p>
            <a:pPr>
              <a:spcBef>
                <a:spcPts val="300"/>
              </a:spcBef>
            </a:pPr>
            <a:r>
              <a:rPr lang="en-US" sz="1600" dirty="0">
                <a:solidFill>
                  <a:srgbClr val="FF0000"/>
                </a:solidFill>
                <a:latin typeface="Kalinga" panose="020B0502040204020203" pitchFamily="34" charset="0"/>
                <a:cs typeface="Kalinga" panose="020B0502040204020203" pitchFamily="34" charset="0"/>
              </a:rPr>
              <a:t>learning</a:t>
            </a:r>
          </a:p>
          <a:p>
            <a:endParaRPr lang="en-US" dirty="0">
              <a:solidFill>
                <a:prstClr val="black"/>
              </a:solidFill>
            </a:endParaRPr>
          </a:p>
        </p:txBody>
      </p:sp>
    </p:spTree>
    <p:extLst>
      <p:ext uri="{BB962C8B-B14F-4D97-AF65-F5344CB8AC3E}">
        <p14:creationId xmlns:p14="http://schemas.microsoft.com/office/powerpoint/2010/main" val="994530444"/>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9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9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0.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57.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hyperlink" Target="https://www.scholarsatrisk.org/actions/academic-freedom-monitoring-project/" TargetMode="External"/><Relationship Id="rId2" Type="http://schemas.openxmlformats.org/officeDocument/2006/relationships/hyperlink" Target="https://www.scholarsatrisk.org/event/sar-ireland-annual-events-nov-6-7/" TargetMode="Externa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68.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1.jpeg"/><Relationship Id="rId7"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 Id="rId9"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hyperlink" Target="https://www.scholarsatrisk.org/resources/free-to-think-2018-vide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c5848\Documents\Getting Involved Powerpoint Docs\Untitled-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793" t="24592" r="14372" b="20149"/>
          <a:stretch/>
        </p:blipFill>
        <p:spPr bwMode="auto">
          <a:xfrm>
            <a:off x="-1219200" y="1904999"/>
            <a:ext cx="6858000" cy="689497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c5848\Documents\SAR_HI_RES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1" y="457200"/>
            <a:ext cx="2575385" cy="685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0" y="5388045"/>
            <a:ext cx="3657600" cy="830997"/>
          </a:xfrm>
          <a:prstGeom prst="rect">
            <a:avLst/>
          </a:prstGeom>
          <a:noFill/>
        </p:spPr>
        <p:txBody>
          <a:bodyPr wrap="square" rtlCol="0">
            <a:spAutoFit/>
          </a:bodyPr>
          <a:lstStyle/>
          <a:p>
            <a:r>
              <a:rPr lang="en-US" sz="1600" dirty="0">
                <a:solidFill>
                  <a:prstClr val="black"/>
                </a:solidFill>
              </a:rPr>
              <a:t>Refugee Week</a:t>
            </a:r>
          </a:p>
          <a:p>
            <a:r>
              <a:rPr lang="en-US" sz="1600" dirty="0">
                <a:solidFill>
                  <a:prstClr val="black"/>
                </a:solidFill>
              </a:rPr>
              <a:t>University College Cork</a:t>
            </a:r>
          </a:p>
          <a:p>
            <a:r>
              <a:rPr lang="en-US" sz="1600">
                <a:solidFill>
                  <a:prstClr val="black"/>
                </a:solidFill>
              </a:rPr>
              <a:t>January </a:t>
            </a:r>
            <a:r>
              <a:rPr lang="en-US" sz="1600" dirty="0">
                <a:solidFill>
                  <a:prstClr val="black"/>
                </a:solidFill>
              </a:rPr>
              <a:t>2019</a:t>
            </a:r>
          </a:p>
        </p:txBody>
      </p:sp>
      <p:sp>
        <p:nvSpPr>
          <p:cNvPr id="3" name="Rectangle 2"/>
          <p:cNvSpPr/>
          <p:nvPr/>
        </p:nvSpPr>
        <p:spPr>
          <a:xfrm>
            <a:off x="4114800" y="1600200"/>
            <a:ext cx="5105400" cy="1261884"/>
          </a:xfrm>
          <a:prstGeom prst="rect">
            <a:avLst/>
          </a:prstGeom>
        </p:spPr>
        <p:txBody>
          <a:bodyPr wrap="square">
            <a:spAutoFit/>
          </a:bodyPr>
          <a:lstStyle/>
          <a:p>
            <a:r>
              <a:rPr lang="en-US" sz="2800" b="1" dirty="0">
                <a:solidFill>
                  <a:prstClr val="black"/>
                </a:solidFill>
              </a:rPr>
              <a:t>	</a:t>
            </a:r>
            <a:endParaRPr lang="en-US" sz="2400" dirty="0">
              <a:solidFill>
                <a:prstClr val="black"/>
              </a:solidFill>
            </a:endParaRPr>
          </a:p>
          <a:p>
            <a:r>
              <a:rPr lang="en-US" sz="2400" b="1" dirty="0">
                <a:solidFill>
                  <a:prstClr val="black"/>
                </a:solidFill>
              </a:rPr>
              <a:t>Scholars at Risk Network: Get Involved </a:t>
            </a:r>
            <a:endParaRPr lang="en-US" sz="2800" b="1" dirty="0">
              <a:solidFill>
                <a:prstClr val="black"/>
              </a:solidFill>
            </a:endParaRPr>
          </a:p>
          <a:p>
            <a:endParaRPr lang="en-US" sz="2400" b="1" dirty="0">
              <a:solidFill>
                <a:prstClr val="black"/>
              </a:solidFill>
            </a:endParaRPr>
          </a:p>
        </p:txBody>
      </p:sp>
    </p:spTree>
    <p:extLst>
      <p:ext uri="{BB962C8B-B14F-4D97-AF65-F5344CB8AC3E}">
        <p14:creationId xmlns:p14="http://schemas.microsoft.com/office/powerpoint/2010/main" val="515428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52400" y="843280"/>
            <a:ext cx="64008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cap="small" dirty="0">
                <a:solidFill>
                  <a:srgbClr val="FF0000"/>
                </a:solidFill>
                <a:latin typeface="Kalinga" pitchFamily="2" charset="0"/>
                <a:cs typeface="Kalinga" pitchFamily="2" charset="0"/>
              </a:rPr>
              <a:t>Scholar Countries of Origin</a:t>
            </a:r>
          </a:p>
        </p:txBody>
      </p:sp>
      <p:sp>
        <p:nvSpPr>
          <p:cNvPr id="2" name="TextBox 1"/>
          <p:cNvSpPr txBox="1"/>
          <p:nvPr/>
        </p:nvSpPr>
        <p:spPr>
          <a:xfrm>
            <a:off x="152400" y="1295399"/>
            <a:ext cx="7086600" cy="646331"/>
          </a:xfrm>
          <a:prstGeom prst="rect">
            <a:avLst/>
          </a:prstGeom>
          <a:noFill/>
        </p:spPr>
        <p:txBody>
          <a:bodyPr wrap="square" rtlCol="0">
            <a:spAutoFit/>
          </a:bodyPr>
          <a:lstStyle/>
          <a:p>
            <a:r>
              <a:rPr lang="en-US" dirty="0">
                <a:latin typeface="Kalinga" pitchFamily="2" charset="0"/>
                <a:cs typeface="Kalinga" pitchFamily="2" charset="0"/>
              </a:rPr>
              <a:t>SAR currently provides assistance to threatened scholars from over 25 countries around the world.</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1960091"/>
            <a:ext cx="4267200" cy="4267200"/>
          </a:xfrm>
          <a:prstGeom prst="rect">
            <a:avLst/>
          </a:prstGeom>
        </p:spPr>
      </p:pic>
    </p:spTree>
    <p:extLst>
      <p:ext uri="{BB962C8B-B14F-4D97-AF65-F5344CB8AC3E}">
        <p14:creationId xmlns:p14="http://schemas.microsoft.com/office/powerpoint/2010/main" val="1878680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nvPr>
        </p:nvGraphicFramePr>
        <p:xfrm>
          <a:off x="914400" y="2209800"/>
          <a:ext cx="7239000" cy="3749040"/>
        </p:xfrm>
        <a:graphic>
          <a:graphicData uri="http://schemas.openxmlformats.org/drawingml/2006/table">
            <a:tbl>
              <a:tblPr firstRow="1" bandRow="1">
                <a:tableStyleId>{5C22544A-7EE6-4342-B048-85BDC9FD1C3A}</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1671386">
                <a:tc rowSpan="2">
                  <a:txBody>
                    <a:bodyPr/>
                    <a:lstStyle/>
                    <a:p>
                      <a:pPr algn="ctr"/>
                      <a:endParaRPr lang="en-US" b="1" dirty="0">
                        <a:solidFill>
                          <a:schemeClr val="bg1"/>
                        </a:solidFill>
                      </a:endParaRPr>
                    </a:p>
                    <a:p>
                      <a:pPr algn="ctr"/>
                      <a:endParaRPr lang="en-US" b="1" dirty="0">
                        <a:solidFill>
                          <a:schemeClr val="bg1"/>
                        </a:solidFill>
                      </a:endParaRPr>
                    </a:p>
                    <a:p>
                      <a:pPr algn="ctr"/>
                      <a:endParaRPr lang="en-US" b="1" dirty="0">
                        <a:solidFill>
                          <a:schemeClr val="bg1"/>
                        </a:solidFill>
                      </a:endParaRPr>
                    </a:p>
                    <a:p>
                      <a:pPr algn="ctr"/>
                      <a:endParaRPr lang="en-US" b="1" dirty="0">
                        <a:solidFill>
                          <a:schemeClr val="bg1"/>
                        </a:solidFill>
                      </a:endParaRPr>
                    </a:p>
                    <a:p>
                      <a:pPr algn="ctr"/>
                      <a:endParaRPr lang="en-US" b="1" dirty="0">
                        <a:solidFill>
                          <a:schemeClr val="bg1"/>
                        </a:solidFill>
                      </a:endParaRPr>
                    </a:p>
                    <a:p>
                      <a:pPr algn="ctr"/>
                      <a:endParaRPr lang="en-US" b="1" dirty="0">
                        <a:solidFill>
                          <a:schemeClr val="bg1"/>
                        </a:solidFill>
                      </a:endParaRPr>
                    </a:p>
                    <a:p>
                      <a:pPr algn="ctr"/>
                      <a:endParaRPr lang="en-US" b="1" dirty="0">
                        <a:solidFill>
                          <a:schemeClr val="bg1"/>
                        </a:solidFill>
                      </a:endParaRPr>
                    </a:p>
                    <a:p>
                      <a:pPr algn="ctr"/>
                      <a:endParaRPr lang="en-US" b="1" dirty="0">
                        <a:solidFill>
                          <a:schemeClr val="bg1"/>
                        </a:solidFill>
                      </a:endParaRPr>
                    </a:p>
                    <a:p>
                      <a:pPr algn="ctr"/>
                      <a:r>
                        <a:rPr lang="en-US" b="1" dirty="0">
                          <a:solidFill>
                            <a:schemeClr val="bg1"/>
                          </a:solidFill>
                        </a:rPr>
                        <a:t>Scholars</a:t>
                      </a:r>
                      <a:r>
                        <a:rPr lang="en-US" b="1" baseline="0" dirty="0">
                          <a:solidFill>
                            <a:schemeClr val="bg1"/>
                          </a:solidFill>
                        </a:rPr>
                        <a:t> apply </a:t>
                      </a:r>
                    </a:p>
                    <a:p>
                      <a:pPr algn="ctr"/>
                      <a:r>
                        <a:rPr lang="en-US" b="1" baseline="0" dirty="0">
                          <a:solidFill>
                            <a:schemeClr val="bg1"/>
                          </a:solidFill>
                        </a:rPr>
                        <a:t>for assistance</a:t>
                      </a:r>
                      <a:endParaRPr lang="en-US" b="1" dirty="0">
                        <a:solidFill>
                          <a:schemeClr val="bg1"/>
                        </a:solidFill>
                      </a:endParaRPr>
                    </a:p>
                    <a:p>
                      <a:pPr algn="ctr"/>
                      <a:endParaRPr lang="en-US"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Hosting</a:t>
                      </a:r>
                    </a:p>
                    <a:p>
                      <a:pPr algn="ctr"/>
                      <a:endParaRPr lang="en-US"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60000"/>
                        <a:lumOff val="40000"/>
                      </a:schemeClr>
                    </a:solidFill>
                  </a:tcPr>
                </a:tc>
                <a:tc rowSpan="2">
                  <a:txBody>
                    <a:bodyPr/>
                    <a:lstStyle/>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Transition</a:t>
                      </a:r>
                    </a:p>
                    <a:p>
                      <a:pPr algn="ctr"/>
                      <a:endParaRPr lang="en-US" dirty="0">
                        <a:solidFill>
                          <a:schemeClr val="bg1"/>
                        </a:solidFill>
                      </a:endParaRPr>
                    </a:p>
                    <a:p>
                      <a:pPr algn="ctr"/>
                      <a:endParaRPr lang="en-US"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60000"/>
                        <a:lumOff val="40000"/>
                      </a:schemeClr>
                    </a:solidFill>
                  </a:tcPr>
                </a:tc>
                <a:tc>
                  <a:txBody>
                    <a:bodyPr/>
                    <a:lstStyle/>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Safe return</a:t>
                      </a:r>
                    </a:p>
                    <a:p>
                      <a:pPr algn="ctr"/>
                      <a:endParaRPr lang="en-US"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000"/>
                  </a:ext>
                </a:extLst>
              </a:tr>
              <a:tr h="1757613">
                <a:tc vMerge="1">
                  <a:txBody>
                    <a:bodyPr/>
                    <a:lstStyle/>
                    <a:p>
                      <a:pPr algn="ctr"/>
                      <a:endParaRPr lang="en-US" b="1" dirty="0">
                        <a:solidFill>
                          <a:schemeClr val="bg1"/>
                        </a:solidFill>
                      </a:endParaRPr>
                    </a:p>
                  </a:txBody>
                  <a:tcPr>
                    <a:solidFill>
                      <a:schemeClr val="tx2">
                        <a:lumMod val="60000"/>
                        <a:lumOff val="40000"/>
                      </a:schemeClr>
                    </a:solidFill>
                  </a:tcPr>
                </a:tc>
                <a:tc>
                  <a:txBody>
                    <a:bodyPr/>
                    <a:lstStyle/>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r>
                        <a:rPr lang="en-US" b="1" dirty="0">
                          <a:solidFill>
                            <a:schemeClr val="bg1"/>
                          </a:solidFill>
                        </a:rPr>
                        <a:t>Advice &amp; other</a:t>
                      </a:r>
                    </a:p>
                    <a:p>
                      <a:pPr algn="ctr"/>
                      <a:r>
                        <a:rPr lang="en-US" b="1" dirty="0">
                          <a:solidFill>
                            <a:schemeClr val="bg1"/>
                          </a:solidFill>
                        </a:rPr>
                        <a:t>assistance</a:t>
                      </a:r>
                    </a:p>
                  </a:txBody>
                  <a:tcPr>
                    <a:lnL w="38100" cmpd="sng">
                      <a:noFill/>
                    </a:lnL>
                    <a:lnR w="38100" cmpd="sng">
                      <a:noFill/>
                    </a:lnR>
                    <a:lnT w="38100" cmpd="sng">
                      <a:noFill/>
                    </a:lnT>
                    <a:lnB w="12700" cmpd="sng">
                      <a:noFill/>
                    </a:lnB>
                    <a:lnTlToBr w="12700" cmpd="sng">
                      <a:noFill/>
                      <a:prstDash val="solid"/>
                    </a:lnTlToBr>
                    <a:lnBlToTr w="12700" cmpd="sng">
                      <a:noFill/>
                      <a:prstDash val="solid"/>
                    </a:lnBlToTr>
                    <a:solidFill>
                      <a:schemeClr val="tx2">
                        <a:lumMod val="60000"/>
                        <a:lumOff val="40000"/>
                      </a:schemeClr>
                    </a:solidFill>
                  </a:tcPr>
                </a:tc>
                <a:tc vMerge="1">
                  <a:txBody>
                    <a:bodyPr/>
                    <a:lstStyle/>
                    <a:p>
                      <a:pPr algn="ctr"/>
                      <a:endParaRPr lang="en-US" b="1" dirty="0">
                        <a:solidFill>
                          <a:schemeClr val="bg1"/>
                        </a:solidFill>
                      </a:endParaRPr>
                    </a:p>
                  </a:txBody>
                  <a:tcPr>
                    <a:solidFill>
                      <a:schemeClr val="tx2">
                        <a:lumMod val="60000"/>
                        <a:lumOff val="40000"/>
                      </a:schemeClr>
                    </a:solidFill>
                  </a:tcPr>
                </a:tc>
                <a:tc>
                  <a:txBody>
                    <a:bodyPr/>
                    <a:lstStyle/>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New opportunities</a:t>
                      </a:r>
                    </a:p>
                    <a:p>
                      <a:pPr algn="ctr"/>
                      <a:endParaRPr lang="en-US" dirty="0">
                        <a:solidFill>
                          <a:schemeClr val="bg1"/>
                        </a:solidFill>
                      </a:endParaRPr>
                    </a:p>
                  </a:txBody>
                  <a:tcPr>
                    <a:lnL w="381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001"/>
                  </a:ext>
                </a:extLst>
              </a:tr>
            </a:tbl>
          </a:graphicData>
        </a:graphic>
      </p:graphicFrame>
      <p:sp>
        <p:nvSpPr>
          <p:cNvPr id="5" name="TextBox 5"/>
          <p:cNvSpPr txBox="1"/>
          <p:nvPr/>
        </p:nvSpPr>
        <p:spPr>
          <a:xfrm>
            <a:off x="990600" y="929707"/>
            <a:ext cx="55626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small" spc="0" normalizeH="0" baseline="0" noProof="0" dirty="0">
                <a:ln>
                  <a:noFill/>
                </a:ln>
                <a:solidFill>
                  <a:srgbClr val="FF0000"/>
                </a:solidFill>
                <a:effectLst/>
                <a:uLnTx/>
                <a:uFillTx/>
                <a:latin typeface="Kalinga" pitchFamily="2" charset="0"/>
                <a:ea typeface="+mn-ea"/>
                <a:cs typeface="Kalinga" pitchFamily="2" charset="0"/>
              </a:rPr>
              <a:t>Protection</a:t>
            </a:r>
          </a:p>
        </p:txBody>
      </p:sp>
      <p:pic>
        <p:nvPicPr>
          <p:cNvPr id="3075" name="Picture 3" descr="L:\Data\Global Programs\SAR-Shared\1-SAR\1-Media &amp; Materials\1-Promotional Materials\1-Getting Involved\Getting Getting Involved Folder\Links\1440723564_handshak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843327"/>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1497496"/>
            <a:ext cx="8229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Kalinga" pitchFamily="2" charset="0"/>
                <a:ea typeface="+mn-ea"/>
                <a:cs typeface="Kalinga" pitchFamily="2" charset="0"/>
              </a:rPr>
              <a:t>SAR informs the network of scholars facing threats and works with the scholars and host institutions through every step of the process.</a:t>
            </a:r>
          </a:p>
        </p:txBody>
      </p:sp>
      <p:grpSp>
        <p:nvGrpSpPr>
          <p:cNvPr id="19" name="Group 18"/>
          <p:cNvGrpSpPr/>
          <p:nvPr/>
        </p:nvGrpSpPr>
        <p:grpSpPr>
          <a:xfrm>
            <a:off x="1468437" y="2286000"/>
            <a:ext cx="6303963" cy="2895600"/>
            <a:chOff x="1468437" y="2286000"/>
            <a:chExt cx="6303963" cy="2895600"/>
          </a:xfrm>
        </p:grpSpPr>
        <p:cxnSp>
          <p:nvCxnSpPr>
            <p:cNvPr id="8" name="Straight Arrow Connector 7"/>
            <p:cNvCxnSpPr/>
            <p:nvPr/>
          </p:nvCxnSpPr>
          <p:spPr>
            <a:xfrm flipV="1">
              <a:off x="2459037" y="3276600"/>
              <a:ext cx="685800" cy="533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098" name="Picture 2" descr="L:\Data\Global Programs\SAR-Shared\1-SAR\1-Media &amp; Materials\1-Promotional Materials\1-Getting Involved\Getting Getting Involved Folder\Links\1440632566_universi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5474" y="2286000"/>
              <a:ext cx="1122363" cy="112236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L:\Data\Global Programs\SAR-Shared\1-SAR\1-Media &amp; Materials\1-Promotional Materials\1-Getting Involved\Getting Getting Involved Folder\Links\1440791097_hel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73437" y="4206081"/>
              <a:ext cx="746919" cy="74691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Data\Global Programs\SAR-Shared\1-SAR\1-Media &amp; Materials\1-Promotional Materials\1-Getting Involved\Getting Getting Involved Folder\Links\481614 - book graduate cap mortarboard mortarboard and book.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73637" y="3454478"/>
              <a:ext cx="888922" cy="888922"/>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L:\Data\Global Programs\SAR-Shared\1-SAR\1-Media &amp; Materials\1-Promotional Materials\1-Getting Involved\Getting Getting Involved Folder\Links\1441241669_aiga_departingflight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26237" y="2488158"/>
              <a:ext cx="876630" cy="86464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L:\Data\Global Programs\SAR-Shared\1-SAR\1-Media &amp; Materials\1-Promotional Materials\1-Getting Involved\Getting Getting Involved Folder\Links\1440723564_handshake.png"/>
            <p:cNvPicPr>
              <a:picLocks noChangeAspect="1" noChangeArrowheads="1"/>
            </p:cNvPicPr>
            <p:nvPr/>
          </p:nvPicPr>
          <p:blipFill>
            <a:blip r:embed="rId3" cstate="print">
              <a:duotone>
                <a:prstClr val="black"/>
                <a:schemeClr val="tx1">
                  <a:lumMod val="95000"/>
                  <a:lumOff val="5000"/>
                  <a:tint val="45000"/>
                  <a:satMod val="400000"/>
                </a:schemeClr>
              </a:duotone>
              <a:lum bright="-40000"/>
              <a:extLst>
                <a:ext uri="{28A0092B-C50C-407E-A947-70E740481C1C}">
                  <a14:useLocalDpi xmlns:a14="http://schemas.microsoft.com/office/drawing/2010/main" val="0"/>
                </a:ext>
              </a:extLst>
            </a:blip>
            <a:srcRect/>
            <a:stretch>
              <a:fillRect/>
            </a:stretch>
          </p:blipFill>
          <p:spPr bwMode="auto">
            <a:xfrm>
              <a:off x="1468437" y="3581400"/>
              <a:ext cx="838200" cy="838200"/>
            </a:xfrm>
            <a:prstGeom prst="rect">
              <a:avLst/>
            </a:prstGeom>
            <a:noFill/>
            <a:ln w="3175">
              <a:noFill/>
            </a:ln>
            <a:extLst>
              <a:ext uri="{909E8E84-426E-40DD-AFC4-6F175D3DCCD1}">
                <a14:hiddenFill xmlns:a14="http://schemas.microsoft.com/office/drawing/2010/main">
                  <a:solidFill>
                    <a:srgbClr val="FFFFFF"/>
                  </a:solidFill>
                </a14:hiddenFill>
              </a:ext>
            </a:extLst>
          </p:spPr>
        </p:pic>
        <p:cxnSp>
          <p:nvCxnSpPr>
            <p:cNvPr id="26" name="Straight Arrow Connector 25"/>
            <p:cNvCxnSpPr/>
            <p:nvPr/>
          </p:nvCxnSpPr>
          <p:spPr>
            <a:xfrm>
              <a:off x="2459037" y="4038600"/>
              <a:ext cx="7620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211637" y="4114800"/>
              <a:ext cx="6858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364037" y="3254190"/>
              <a:ext cx="609600" cy="3272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6040437" y="3200400"/>
              <a:ext cx="685800" cy="533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964237" y="4038600"/>
              <a:ext cx="7620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5" name="Picture 2" descr="L:\Data\Global Programs\SAR-Shared\1-SAR\1-Media &amp; Materials\1-Promotional Materials\1-Getting Involved\Getting Getting Involved Folder\Links\1440632566_universi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0037" y="4059237"/>
              <a:ext cx="1122363" cy="11223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7422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914400" y="933458"/>
            <a:ext cx="64008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small" spc="0" normalizeH="0" baseline="0" noProof="0" dirty="0">
                <a:ln>
                  <a:noFill/>
                </a:ln>
                <a:solidFill>
                  <a:srgbClr val="FF0000"/>
                </a:solidFill>
                <a:effectLst/>
                <a:uLnTx/>
                <a:uFillTx/>
                <a:latin typeface="Kalinga" panose="020B0502040204020203" pitchFamily="34" charset="0"/>
                <a:ea typeface="+mn-ea"/>
                <a:cs typeface="Kalinga" panose="020B0502040204020203" pitchFamily="34" charset="0"/>
              </a:rPr>
              <a:t>Example</a:t>
            </a:r>
          </a:p>
        </p:txBody>
      </p:sp>
      <p:pic>
        <p:nvPicPr>
          <p:cNvPr id="8" name="Picture 7" descr="L:\Data\Global Programs\SAR-Shared\1-SAR\1-Media &amp; Materials\1-Promotional Materials\1-Getting Involved\Getting Getting Involved Folder\Links\Anna_we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0926" y="2709027"/>
            <a:ext cx="2517774" cy="29297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4"/>
          <p:cNvSpPr txBox="1"/>
          <p:nvPr/>
        </p:nvSpPr>
        <p:spPr>
          <a:xfrm>
            <a:off x="495300" y="2543413"/>
            <a:ext cx="5676900" cy="33239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Kalinga" panose="020B0502040204020203" pitchFamily="34" charset="0"/>
              </a:rPr>
              <a:t>Home country: </a:t>
            </a:r>
            <a:r>
              <a:rPr kumimoji="0" lang="en-US" sz="1800" b="0" i="0" u="none" strike="noStrike" kern="1200" cap="none" spc="0" normalizeH="0" baseline="0" noProof="0" dirty="0">
                <a:ln>
                  <a:noFill/>
                </a:ln>
                <a:solidFill>
                  <a:prstClr val="black"/>
                </a:solidFill>
                <a:effectLst/>
                <a:uLnTx/>
                <a:uFillTx/>
                <a:latin typeface="Calibri"/>
                <a:ea typeface="+mn-ea"/>
                <a:cs typeface="Kalinga" panose="020B0502040204020203" pitchFamily="34" charset="0"/>
              </a:rPr>
              <a:t>Georgia</a:t>
            </a:r>
            <a:endParaRPr kumimoji="0" lang="en-US" sz="1000" b="0" i="0" u="none" strike="noStrike" kern="1200" cap="none" spc="0" normalizeH="0" baseline="0" noProof="0" dirty="0">
              <a:ln>
                <a:noFill/>
              </a:ln>
              <a:solidFill>
                <a:prstClr val="black"/>
              </a:solidFill>
              <a:effectLst/>
              <a:uLnTx/>
              <a:uFillTx/>
              <a:latin typeface="Calibri"/>
              <a:ea typeface="+mn-ea"/>
              <a:cs typeface="Kalinga"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Kalinga"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Kalinga" panose="020B0502040204020203" pitchFamily="34" charset="0"/>
              </a:rPr>
              <a:t>Risks: </a:t>
            </a:r>
            <a:r>
              <a:rPr kumimoji="0" lang="en-US" sz="1800" b="0" i="0" u="none" strike="noStrike" kern="1200" cap="none" spc="0" normalizeH="0" baseline="0" noProof="0" dirty="0">
                <a:ln>
                  <a:noFill/>
                </a:ln>
                <a:solidFill>
                  <a:prstClr val="black"/>
                </a:solidFill>
                <a:effectLst/>
                <a:uLnTx/>
                <a:uFillTx/>
                <a:latin typeface="Calibri"/>
                <a:ea typeface="+mn-ea"/>
                <a:cs typeface="Kalinga" panose="020B0502040204020203" pitchFamily="34" charset="0"/>
              </a:rPr>
              <a:t>Intimidation, surveillance, and arrest in retaliation for her open criticism of policies relating to the operation and independence of the Georgian judiciary</a:t>
            </a:r>
            <a:endParaRPr kumimoji="0" lang="en-US" sz="1000" b="0" i="0" u="none" strike="noStrike" kern="1200" cap="none" spc="0" normalizeH="0" baseline="0" noProof="0" dirty="0">
              <a:ln>
                <a:noFill/>
              </a:ln>
              <a:solidFill>
                <a:prstClr val="black"/>
              </a:solidFill>
              <a:effectLst/>
              <a:uLnTx/>
              <a:uFillTx/>
              <a:latin typeface="Calibri"/>
              <a:ea typeface="+mn-ea"/>
              <a:cs typeface="Kalinga"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Kalinga"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Kalinga" panose="020B0502040204020203" pitchFamily="34" charset="0"/>
              </a:rPr>
              <a:t>SAR Network positions: </a:t>
            </a:r>
            <a:r>
              <a:rPr kumimoji="0" lang="en-US" sz="1800" b="0" i="0" u="none" strike="noStrike" kern="1200" cap="none" spc="0" normalizeH="0" baseline="0" noProof="0" dirty="0">
                <a:ln>
                  <a:noFill/>
                </a:ln>
                <a:solidFill>
                  <a:prstClr val="black"/>
                </a:solidFill>
                <a:effectLst/>
                <a:uLnTx/>
                <a:uFillTx/>
                <a:latin typeface="Calibri"/>
                <a:ea typeface="+mn-ea"/>
                <a:cs typeface="Kalinga" panose="020B0502040204020203" pitchFamily="34" charset="0"/>
              </a:rPr>
              <a:t>NYU Law School, USA and Western University, Canada  </a:t>
            </a:r>
            <a:endParaRPr kumimoji="0" lang="en-US" sz="1000" b="0" i="0" u="none" strike="noStrike" kern="1200" cap="none" spc="0" normalizeH="0" baseline="0" noProof="0" dirty="0">
              <a:ln>
                <a:noFill/>
              </a:ln>
              <a:solidFill>
                <a:prstClr val="black"/>
              </a:solidFill>
              <a:effectLst/>
              <a:uLnTx/>
              <a:uFillTx/>
              <a:latin typeface="Calibri"/>
              <a:ea typeface="+mn-ea"/>
              <a:cs typeface="Kalinga"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Kalinga"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Kalinga" panose="020B0502040204020203" pitchFamily="34" charset="0"/>
              </a:rPr>
              <a:t>Where is she now? </a:t>
            </a:r>
            <a:r>
              <a:rPr kumimoji="0" lang="en-US" sz="1800" b="0" i="0" u="none" strike="noStrike" kern="1200" cap="none" spc="0" normalizeH="0" baseline="0" noProof="0" dirty="0">
                <a:ln>
                  <a:noFill/>
                </a:ln>
                <a:solidFill>
                  <a:prstClr val="black"/>
                </a:solidFill>
                <a:effectLst/>
                <a:uLnTx/>
                <a:uFillTx/>
                <a:latin typeface="Calibri"/>
                <a:ea typeface="+mn-ea"/>
                <a:cs typeface="Kalinga" panose="020B0502040204020203" pitchFamily="34" charset="0"/>
              </a:rPr>
              <a:t>In 2015, Dr. </a:t>
            </a:r>
            <a:r>
              <a:rPr kumimoji="0" lang="en-US" sz="1800" b="0" i="0" u="none" strike="noStrike" kern="1200" cap="none" spc="0" normalizeH="0" baseline="0" noProof="0" dirty="0" err="1">
                <a:ln>
                  <a:noFill/>
                </a:ln>
                <a:solidFill>
                  <a:prstClr val="black"/>
                </a:solidFill>
                <a:effectLst/>
                <a:uLnTx/>
                <a:uFillTx/>
                <a:latin typeface="Calibri"/>
                <a:ea typeface="+mn-ea"/>
                <a:cs typeface="Kalinga" panose="020B0502040204020203" pitchFamily="34" charset="0"/>
              </a:rPr>
              <a:t>Dolidze</a:t>
            </a:r>
            <a:endParaRPr kumimoji="0" lang="en-US" sz="1800" b="0" i="0" u="none" strike="noStrike" kern="1200" cap="none" spc="0" normalizeH="0" baseline="0" noProof="0" dirty="0">
              <a:ln>
                <a:noFill/>
              </a:ln>
              <a:solidFill>
                <a:prstClr val="black"/>
              </a:solidFill>
              <a:effectLst/>
              <a:uLnTx/>
              <a:uFillTx/>
              <a:latin typeface="Calibri"/>
              <a:ea typeface="+mn-ea"/>
              <a:cs typeface="Kalinga"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Kalinga" panose="020B0502040204020203" pitchFamily="34" charset="0"/>
              </a:rPr>
              <a:t>returned to Georgia to begin an appointment as Deputy Defense Minister.  In June 2016, she was appointed the chief legal adviser to the President of Georgia.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5"/>
          <p:cNvSpPr txBox="1"/>
          <p:nvPr/>
        </p:nvSpPr>
        <p:spPr>
          <a:xfrm>
            <a:off x="495301" y="1498937"/>
            <a:ext cx="6400800"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SAR-assisted scholar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B0F0"/>
                </a:solidFill>
                <a:effectLst/>
                <a:uLnTx/>
                <a:uFillTx/>
                <a:latin typeface="Kalinga" panose="020B0502040204020203" pitchFamily="34" charset="0"/>
                <a:ea typeface="+mn-ea"/>
                <a:cs typeface="Kalinga" panose="020B0502040204020203" pitchFamily="34" charset="0"/>
              </a:rPr>
              <a:t>Dr. Anna </a:t>
            </a:r>
            <a:r>
              <a:rPr kumimoji="0" lang="en-US" sz="2800" b="1" i="0" u="none" strike="noStrike" kern="1200" cap="none" spc="0" normalizeH="0" baseline="0" noProof="0" dirty="0" err="1">
                <a:ln>
                  <a:noFill/>
                </a:ln>
                <a:solidFill>
                  <a:srgbClr val="00B0F0"/>
                </a:solidFill>
                <a:effectLst/>
                <a:uLnTx/>
                <a:uFillTx/>
                <a:latin typeface="Kalinga" panose="020B0502040204020203" pitchFamily="34" charset="0"/>
                <a:ea typeface="+mn-ea"/>
                <a:cs typeface="Kalinga" panose="020B0502040204020203" pitchFamily="34" charset="0"/>
              </a:rPr>
              <a:t>Dolidze</a:t>
            </a:r>
            <a:endParaRPr kumimoji="0" lang="en-US" sz="2800" b="1" i="0" u="none" strike="noStrike" kern="1200" cap="none" spc="0" normalizeH="0" baseline="0" noProof="0" dirty="0">
              <a:ln>
                <a:noFill/>
              </a:ln>
              <a:solidFill>
                <a:srgbClr val="00B0F0"/>
              </a:solidFill>
              <a:effectLst/>
              <a:uLnTx/>
              <a:uFillTx/>
              <a:latin typeface="Kalinga" panose="020B0502040204020203" pitchFamily="34" charset="0"/>
              <a:ea typeface="+mn-ea"/>
              <a:cs typeface="Kalinga"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International Law</a:t>
            </a:r>
            <a:endParaRPr kumimoji="0" lang="en-US" sz="2800" b="1"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endParaRPr>
          </a:p>
        </p:txBody>
      </p:sp>
      <p:pic>
        <p:nvPicPr>
          <p:cNvPr id="6" name="Picture 3" descr="L:\Data\Global Programs\SAR-Shared\1-SAR\1-Media &amp; Materials\1-Promotional Materials\1-Getting Involved\Getting Getting Involved Folder\Links\1440723564_handshak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843327"/>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569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95301" y="1575137"/>
            <a:ext cx="64008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SAR-assisted scholar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B0F0"/>
                </a:solidFill>
                <a:effectLst/>
                <a:uLnTx/>
                <a:uFillTx/>
                <a:latin typeface="Kalinga" panose="020B0502040204020203" pitchFamily="34" charset="0"/>
                <a:ea typeface="+mn-ea"/>
                <a:cs typeface="Kalinga" panose="020B0502040204020203" pitchFamily="34" charset="0"/>
              </a:rPr>
              <a:t>Dr. </a:t>
            </a:r>
            <a:r>
              <a:rPr kumimoji="0" lang="en-US" sz="2800" b="1" i="0" u="none" strike="noStrike" kern="1200" cap="none" spc="0" normalizeH="0" baseline="0" noProof="0" dirty="0" err="1">
                <a:ln>
                  <a:noFill/>
                </a:ln>
                <a:solidFill>
                  <a:srgbClr val="00B0F0"/>
                </a:solidFill>
                <a:effectLst/>
                <a:uLnTx/>
                <a:uFillTx/>
                <a:latin typeface="Kalinga" panose="020B0502040204020203" pitchFamily="34" charset="0"/>
                <a:ea typeface="+mn-ea"/>
                <a:cs typeface="Kalinga" panose="020B0502040204020203" pitchFamily="34" charset="0"/>
              </a:rPr>
              <a:t>Kassem</a:t>
            </a:r>
            <a:r>
              <a:rPr kumimoji="0" lang="en-US" sz="2800" b="1" i="0" u="none" strike="noStrike" kern="1200" cap="none" spc="0" normalizeH="0" baseline="0" noProof="0" dirty="0">
                <a:ln>
                  <a:noFill/>
                </a:ln>
                <a:solidFill>
                  <a:srgbClr val="00B0F0"/>
                </a:solidFill>
                <a:effectLst/>
                <a:uLnTx/>
                <a:uFillTx/>
                <a:latin typeface="Kalinga" panose="020B0502040204020203" pitchFamily="34" charset="0"/>
                <a:ea typeface="+mn-ea"/>
                <a:cs typeface="Kalinga" panose="020B0502040204020203" pitchFamily="34" charset="0"/>
              </a:rPr>
              <a:t> </a:t>
            </a:r>
            <a:r>
              <a:rPr kumimoji="0" lang="en-US" sz="2800" b="1" i="0" u="none" strike="noStrike" kern="1200" cap="none" spc="0" normalizeH="0" baseline="0" noProof="0" dirty="0" err="1">
                <a:ln>
                  <a:noFill/>
                </a:ln>
                <a:solidFill>
                  <a:srgbClr val="00B0F0"/>
                </a:solidFill>
                <a:effectLst/>
                <a:uLnTx/>
                <a:uFillTx/>
                <a:latin typeface="Kalinga" panose="020B0502040204020203" pitchFamily="34" charset="0"/>
                <a:ea typeface="+mn-ea"/>
                <a:cs typeface="Kalinga" panose="020B0502040204020203" pitchFamily="34" charset="0"/>
              </a:rPr>
              <a:t>AlSayed</a:t>
            </a:r>
            <a:r>
              <a:rPr kumimoji="0" lang="en-US" sz="2800" b="1" i="0" u="none" strike="noStrike" kern="1200" cap="none" spc="0" normalizeH="0" baseline="0" noProof="0" dirty="0">
                <a:ln>
                  <a:noFill/>
                </a:ln>
                <a:solidFill>
                  <a:srgbClr val="00B0F0"/>
                </a:solidFill>
                <a:effectLst/>
                <a:uLnTx/>
                <a:uFillTx/>
                <a:latin typeface="Kalinga" panose="020B0502040204020203" pitchFamily="34" charset="0"/>
                <a:ea typeface="+mn-ea"/>
                <a:cs typeface="Kalinga" panose="020B0502040204020203" pitchFamily="34" charset="0"/>
              </a:rPr>
              <a:t> Mahmoud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Food Science</a:t>
            </a:r>
            <a:endParaRPr kumimoji="0" lang="en-US" sz="2800" b="1"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endParaRPr>
          </a:p>
        </p:txBody>
      </p:sp>
      <p:sp>
        <p:nvSpPr>
          <p:cNvPr id="5" name="TextBox 5"/>
          <p:cNvSpPr txBox="1"/>
          <p:nvPr/>
        </p:nvSpPr>
        <p:spPr>
          <a:xfrm>
            <a:off x="914400" y="914400"/>
            <a:ext cx="64008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small" spc="0" normalizeH="0" baseline="0" noProof="0" dirty="0">
                <a:ln>
                  <a:noFill/>
                </a:ln>
                <a:solidFill>
                  <a:srgbClr val="FF0000"/>
                </a:solidFill>
                <a:effectLst/>
                <a:uLnTx/>
                <a:uFillTx/>
                <a:latin typeface="Kalinga" panose="020B0502040204020203" pitchFamily="34" charset="0"/>
                <a:ea typeface="+mn-ea"/>
                <a:cs typeface="Kalinga" panose="020B0502040204020203" pitchFamily="34" charset="0"/>
              </a:rPr>
              <a:t>Example</a:t>
            </a:r>
          </a:p>
        </p:txBody>
      </p:sp>
      <p:pic>
        <p:nvPicPr>
          <p:cNvPr id="12" name="Picture 2" descr="L:\Data\Global Programs\SAR-Shared\1-SAR\1-Staff folders\Daniel\Website\Stories\Kassem Interview Page\Kassem Headsho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 y="2819400"/>
            <a:ext cx="2497064" cy="249706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124200" y="2667000"/>
            <a:ext cx="5867400" cy="27699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Kalinga" panose="020B0502040204020203" pitchFamily="34" charset="0"/>
              </a:rPr>
              <a:t>Home country: </a:t>
            </a:r>
            <a:r>
              <a:rPr kumimoji="0" lang="en-US" sz="1800" b="0" i="0" u="none" strike="noStrike" kern="1200" cap="none" spc="0" normalizeH="0" baseline="0" noProof="0" dirty="0">
                <a:ln>
                  <a:noFill/>
                </a:ln>
                <a:solidFill>
                  <a:prstClr val="black"/>
                </a:solidFill>
                <a:effectLst/>
                <a:uLnTx/>
                <a:uFillTx/>
                <a:latin typeface="Calibri"/>
                <a:ea typeface="+mn-ea"/>
                <a:cs typeface="Kalinga" panose="020B0502040204020203" pitchFamily="34" charset="0"/>
              </a:rPr>
              <a:t>Syria</a:t>
            </a:r>
            <a:endParaRPr kumimoji="0" lang="en-US" sz="1600" b="0" i="0" u="none" strike="noStrike" kern="1200" cap="none" spc="0" normalizeH="0" baseline="0" noProof="0" dirty="0">
              <a:ln>
                <a:noFill/>
              </a:ln>
              <a:solidFill>
                <a:prstClr val="black"/>
              </a:solidFill>
              <a:effectLst/>
              <a:uLnTx/>
              <a:uFillTx/>
              <a:latin typeface="Calibri"/>
              <a:ea typeface="+mn-ea"/>
              <a:cs typeface="Kalinga"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Kalinga"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Kalinga" panose="020B0502040204020203" pitchFamily="34" charset="0"/>
              </a:rPr>
              <a:t>Risks: </a:t>
            </a:r>
            <a:r>
              <a:rPr kumimoji="0" lang="en-US" sz="1800" b="0" i="0" u="none" strike="noStrike" kern="1200" cap="none" spc="0" normalizeH="0" baseline="0" noProof="0" dirty="0">
                <a:ln>
                  <a:noFill/>
                </a:ln>
                <a:solidFill>
                  <a:prstClr val="black"/>
                </a:solidFill>
                <a:effectLst/>
                <a:uLnTx/>
                <a:uFillTx/>
                <a:latin typeface="Calibri"/>
                <a:ea typeface="+mn-ea"/>
                <a:cs typeface="Kalinga" panose="020B0502040204020203" pitchFamily="34" charset="0"/>
              </a:rPr>
              <a:t>Targeted by the government for defecting from compulsory military service</a:t>
            </a:r>
            <a:endParaRPr kumimoji="0" lang="en-US" sz="1000" b="0" i="0" u="none" strike="noStrike" kern="1200" cap="none" spc="0" normalizeH="0" baseline="0" noProof="0" dirty="0">
              <a:ln>
                <a:noFill/>
              </a:ln>
              <a:solidFill>
                <a:prstClr val="black"/>
              </a:solidFill>
              <a:effectLst/>
              <a:uLnTx/>
              <a:uFillTx/>
              <a:latin typeface="Calibri"/>
              <a:ea typeface="+mn-ea"/>
              <a:cs typeface="Kalinga"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Kalinga"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Kalinga" panose="020B0502040204020203" pitchFamily="34" charset="0"/>
              </a:rPr>
              <a:t>SAR Network position: </a:t>
            </a:r>
            <a:r>
              <a:rPr kumimoji="0" lang="en-US" sz="1800" b="0" i="0" u="none" strike="noStrike" kern="1200" cap="none" spc="0" normalizeH="0" baseline="0" noProof="0" dirty="0">
                <a:ln>
                  <a:noFill/>
                </a:ln>
                <a:solidFill>
                  <a:prstClr val="black"/>
                </a:solidFill>
                <a:effectLst/>
                <a:uLnTx/>
                <a:uFillTx/>
                <a:latin typeface="Calibri"/>
                <a:ea typeface="+mn-ea"/>
                <a:cs typeface="Kalinga" panose="020B0502040204020203" pitchFamily="34" charset="0"/>
              </a:rPr>
              <a:t>Ghent University, Belgium, arranged with the UAF-SAR Netherlands &amp; Belgium Section</a:t>
            </a:r>
            <a:endParaRPr kumimoji="0" lang="en-US" sz="1000" b="0" i="0" u="none" strike="noStrike" kern="1200" cap="none" spc="0" normalizeH="0" baseline="0" noProof="0" dirty="0">
              <a:ln>
                <a:noFill/>
              </a:ln>
              <a:solidFill>
                <a:prstClr val="black"/>
              </a:solidFill>
              <a:effectLst/>
              <a:uLnTx/>
              <a:uFillTx/>
              <a:latin typeface="Calibri"/>
              <a:ea typeface="+mn-ea"/>
              <a:cs typeface="Kalinga"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Kalinga"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Kalinga" panose="020B0502040204020203" pitchFamily="34" charset="0"/>
              </a:rPr>
              <a:t>Where is he now? </a:t>
            </a:r>
            <a:r>
              <a:rPr kumimoji="0" lang="en-US" sz="1800" b="0" i="0" u="none" strike="noStrike" kern="1200" cap="none" spc="0" normalizeH="0" baseline="0" noProof="0" dirty="0">
                <a:ln>
                  <a:noFill/>
                </a:ln>
                <a:solidFill>
                  <a:prstClr val="black"/>
                </a:solidFill>
                <a:effectLst/>
                <a:uLnTx/>
                <a:uFillTx/>
                <a:latin typeface="Calibri"/>
                <a:ea typeface="+mn-ea"/>
                <a:cs typeface="Kalinga" panose="020B0502040204020203" pitchFamily="34" charset="0"/>
              </a:rPr>
              <a:t>Dr. </a:t>
            </a:r>
            <a:r>
              <a:rPr kumimoji="0" lang="en-US" sz="1800" b="0" i="0" u="none" strike="noStrike" kern="1200" cap="none" spc="0" normalizeH="0" baseline="0" noProof="0" dirty="0" err="1">
                <a:ln>
                  <a:noFill/>
                </a:ln>
                <a:solidFill>
                  <a:prstClr val="black"/>
                </a:solidFill>
                <a:effectLst/>
                <a:uLnTx/>
                <a:uFillTx/>
                <a:latin typeface="Calibri"/>
                <a:ea typeface="+mn-ea"/>
                <a:cs typeface="Kalinga" panose="020B0502040204020203" pitchFamily="34" charset="0"/>
              </a:rPr>
              <a:t>AlSayed</a:t>
            </a:r>
            <a:r>
              <a:rPr kumimoji="0" lang="en-US" sz="1800" b="0" i="0" u="none" strike="noStrike" kern="1200" cap="none" spc="0" normalizeH="0" baseline="0" noProof="0" dirty="0">
                <a:ln>
                  <a:noFill/>
                </a:ln>
                <a:solidFill>
                  <a:prstClr val="black"/>
                </a:solidFill>
                <a:effectLst/>
                <a:uLnTx/>
                <a:uFillTx/>
                <a:latin typeface="Calibri"/>
                <a:ea typeface="+mn-ea"/>
                <a:cs typeface="Kalinga" panose="020B0502040204020203" pitchFamily="34" charset="0"/>
              </a:rPr>
              <a:t> is working as a postdoctoral researcher in Belgium and dreaming of returning to his homeland.</a:t>
            </a:r>
          </a:p>
        </p:txBody>
      </p:sp>
      <p:pic>
        <p:nvPicPr>
          <p:cNvPr id="6" name="Picture 3" descr="L:\Data\Global Programs\SAR-Shared\1-SAR\1-Media &amp; Materials\1-Promotional Materials\1-Getting Involved\Getting Getting Involved Folder\Links\1440723564_handshak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843327"/>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183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p:nvPr/>
        </p:nvSpPr>
        <p:spPr>
          <a:xfrm>
            <a:off x="990600" y="843280"/>
            <a:ext cx="72390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small" spc="0" normalizeH="0" baseline="0" noProof="0" dirty="0">
                <a:ln>
                  <a:noFill/>
                </a:ln>
                <a:solidFill>
                  <a:srgbClr val="FF0000"/>
                </a:solidFill>
                <a:effectLst/>
                <a:uLnTx/>
                <a:uFillTx/>
                <a:latin typeface="Kalinga" pitchFamily="2" charset="0"/>
                <a:ea typeface="+mn-ea"/>
                <a:cs typeface="Kalinga" pitchFamily="2" charset="0"/>
              </a:rPr>
              <a:t>	information &amp; Advice</a:t>
            </a:r>
          </a:p>
        </p:txBody>
      </p:sp>
      <p:pic>
        <p:nvPicPr>
          <p:cNvPr id="5" name="Picture 2" descr="L:\Data\Global Programs\SAR-Shared\1-SAR\1-Media &amp; Materials\1-Promotional Materials\1-Getting Involved\Getting Getting Involved Folder\Links\1440723863_conferen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798175"/>
            <a:ext cx="568325" cy="568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32084" y="1740816"/>
            <a:ext cx="20656305" cy="286232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US" sz="18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US" sz="18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US" sz="18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6" name="Picture 2">
            <a:extLst>
              <a:ext uri="{FF2B5EF4-FFF2-40B4-BE49-F238E27FC236}">
                <a16:creationId xmlns:a16="http://schemas.microsoft.com/office/drawing/2014/main" id="{2B1244CA-9823-4DB9-9BEE-6CAFEB0126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1953371" y="1905000"/>
            <a:ext cx="2265772" cy="29321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12C6198-E029-4CB7-8CF5-956E0C7CA6A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42477" y="1905000"/>
            <a:ext cx="2261964" cy="293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901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9833" y="1981200"/>
            <a:ext cx="2675077" cy="3467693"/>
          </a:xfrm>
        </p:spPr>
      </p:pic>
      <p:sp>
        <p:nvSpPr>
          <p:cNvPr id="6" name="TextBox 5"/>
          <p:cNvSpPr txBox="1"/>
          <p:nvPr/>
        </p:nvSpPr>
        <p:spPr>
          <a:xfrm>
            <a:off x="3429000" y="1878688"/>
            <a:ext cx="5410200" cy="4139595"/>
          </a:xfrm>
          <a:prstGeom prst="rect">
            <a:avLst/>
          </a:prstGeom>
          <a:noFill/>
        </p:spPr>
        <p:txBody>
          <a:bodyPr wrap="square" rtlCol="0">
            <a:spAutoFit/>
          </a:bodyPr>
          <a:lstStyle/>
          <a:p>
            <a:pPr>
              <a:spcAft>
                <a:spcPts val="600"/>
              </a:spcAft>
            </a:pPr>
            <a:r>
              <a:rPr lang="en-US" sz="2400" b="1" dirty="0">
                <a:latin typeface="+mj-lt"/>
                <a:cs typeface="Kalinga" panose="020B0502040204020203" pitchFamily="34" charset="0"/>
              </a:rPr>
              <a:t>Key Findings</a:t>
            </a:r>
          </a:p>
          <a:p>
            <a:pPr marL="342900" indent="-342900">
              <a:buFont typeface="Arial" panose="020B0604020202020204" pitchFamily="34" charset="0"/>
              <a:buChar char="•"/>
            </a:pPr>
            <a:r>
              <a:rPr lang="en-US" dirty="0">
                <a:latin typeface="+mj-lt"/>
              </a:rPr>
              <a:t>Ongoing, violent attacks on higher education communities around the world</a:t>
            </a:r>
          </a:p>
          <a:p>
            <a:pPr marL="342900" indent="-342900">
              <a:buFont typeface="Arial" panose="020B0604020202020204" pitchFamily="34" charset="0"/>
              <a:buChar char="•"/>
            </a:pPr>
            <a:r>
              <a:rPr lang="en-US" dirty="0">
                <a:latin typeface="+mj-lt"/>
              </a:rPr>
              <a:t>Targeted attacks on scholars and students in Iran </a:t>
            </a:r>
          </a:p>
          <a:p>
            <a:pPr marL="342900" indent="-342900">
              <a:buFont typeface="Arial" panose="020B0604020202020204" pitchFamily="34" charset="0"/>
              <a:buChar char="•"/>
            </a:pPr>
            <a:r>
              <a:rPr lang="en-US" dirty="0">
                <a:latin typeface="+mj-lt"/>
              </a:rPr>
              <a:t>Mass detention of Uyghur scholars and students in China</a:t>
            </a:r>
          </a:p>
          <a:p>
            <a:pPr marL="342900" indent="-342900">
              <a:buFont typeface="Arial" panose="020B0604020202020204" pitchFamily="34" charset="0"/>
              <a:buChar char="•"/>
            </a:pPr>
            <a:r>
              <a:rPr lang="en-US" dirty="0">
                <a:latin typeface="+mj-lt"/>
              </a:rPr>
              <a:t>Violent repression of organized student expression </a:t>
            </a:r>
          </a:p>
          <a:p>
            <a:pPr marL="342900" indent="-342900">
              <a:buFont typeface="Arial" panose="020B0604020202020204" pitchFamily="34" charset="0"/>
              <a:buChar char="•"/>
            </a:pPr>
            <a:r>
              <a:rPr lang="en-US" dirty="0">
                <a:latin typeface="+mj-lt"/>
              </a:rPr>
              <a:t>Sweeping actions against higher education communities in Turkey</a:t>
            </a:r>
          </a:p>
          <a:p>
            <a:pPr marL="342900" indent="-342900">
              <a:buFont typeface="Arial" panose="020B0604020202020204" pitchFamily="34" charset="0"/>
              <a:buChar char="•"/>
            </a:pPr>
            <a:r>
              <a:rPr lang="en-US" dirty="0">
                <a:latin typeface="+mj-lt"/>
              </a:rPr>
              <a:t>Restrictions on scholarly travel</a:t>
            </a:r>
          </a:p>
          <a:p>
            <a:pPr marL="342900" indent="-342900">
              <a:buFont typeface="Arial" panose="020B0604020202020204" pitchFamily="34" charset="0"/>
              <a:buChar char="•"/>
            </a:pPr>
            <a:r>
              <a:rPr lang="en-US" dirty="0">
                <a:latin typeface="+mj-lt"/>
              </a:rPr>
              <a:t>Shrinking campus space for free, open inquiry in the United States</a:t>
            </a:r>
          </a:p>
          <a:p>
            <a:pPr marL="342900" indent="-342900">
              <a:buFont typeface="Arial" panose="020B0604020202020204" pitchFamily="34" charset="0"/>
              <a:buChar char="•"/>
            </a:pPr>
            <a:r>
              <a:rPr lang="en-US" dirty="0">
                <a:latin typeface="+mj-lt"/>
              </a:rPr>
              <a:t>Threats to institutional autonomy in Central and Eastern Europe </a:t>
            </a:r>
            <a:endParaRPr lang="en-US" dirty="0">
              <a:latin typeface="+mj-lt"/>
              <a:cs typeface="Kalinga" panose="020B0502040204020203" pitchFamily="34" charset="0"/>
            </a:endParaRPr>
          </a:p>
        </p:txBody>
      </p:sp>
      <p:sp>
        <p:nvSpPr>
          <p:cNvPr id="5" name="TextBox 5"/>
          <p:cNvSpPr txBox="1"/>
          <p:nvPr/>
        </p:nvSpPr>
        <p:spPr>
          <a:xfrm>
            <a:off x="914400" y="924581"/>
            <a:ext cx="7467600"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cap="small" dirty="0">
                <a:solidFill>
                  <a:srgbClr val="FF0000"/>
                </a:solidFill>
                <a:latin typeface="Kalinga" pitchFamily="2" charset="0"/>
                <a:cs typeface="Kalinga" pitchFamily="2" charset="0"/>
              </a:rPr>
              <a:t>Advocacy</a:t>
            </a:r>
            <a:r>
              <a:rPr lang="en-US" sz="2800" b="1" cap="small" dirty="0">
                <a:solidFill>
                  <a:schemeClr val="accent1"/>
                </a:solidFill>
                <a:latin typeface="Kalinga" pitchFamily="2" charset="0"/>
                <a:cs typeface="Kalinga" pitchFamily="2" charset="0"/>
              </a:rPr>
              <a:t>:</a:t>
            </a:r>
            <a:r>
              <a:rPr lang="en-US" sz="2800" b="1" dirty="0">
                <a:solidFill>
                  <a:schemeClr val="accent1"/>
                </a:solidFill>
                <a:latin typeface="Kalinga" pitchFamily="2" charset="0"/>
                <a:cs typeface="Kalinga" pitchFamily="2" charset="0"/>
              </a:rPr>
              <a:t>  Academic Freedom Monitoring Project &amp; </a:t>
            </a:r>
            <a:r>
              <a:rPr lang="en-US" sz="2800" b="1" i="1" dirty="0">
                <a:solidFill>
                  <a:srgbClr val="FF0000"/>
                </a:solidFill>
                <a:latin typeface="Kalinga" pitchFamily="2" charset="0"/>
                <a:cs typeface="Kalinga" pitchFamily="2" charset="0"/>
              </a:rPr>
              <a:t>Free to Think 2018</a:t>
            </a:r>
          </a:p>
        </p:txBody>
      </p:sp>
      <p:pic>
        <p:nvPicPr>
          <p:cNvPr id="7" name="Picture 4" descr="L:\Data\Global Programs\SAR-Shared\1-SAR\1-Media &amp; Materials\1-Promotional Materials\1-Getting Involved\Getting Getting Involved Folder\Links\1440724202_megapho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827434"/>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520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914400" y="924580"/>
            <a:ext cx="6477000"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cap="small" dirty="0">
                <a:solidFill>
                  <a:srgbClr val="FF0000"/>
                </a:solidFill>
                <a:latin typeface="Kalinga" pitchFamily="2" charset="0"/>
                <a:cs typeface="Kalinga" pitchFamily="2" charset="0"/>
              </a:rPr>
              <a:t>Advocacy</a:t>
            </a:r>
            <a:r>
              <a:rPr lang="en-US" sz="2800" b="1" cap="small" dirty="0">
                <a:solidFill>
                  <a:schemeClr val="accent1"/>
                </a:solidFill>
                <a:latin typeface="Kalinga" pitchFamily="2" charset="0"/>
                <a:cs typeface="Kalinga" pitchFamily="2" charset="0"/>
              </a:rPr>
              <a:t>:</a:t>
            </a:r>
            <a:r>
              <a:rPr lang="en-US" sz="2800" b="1" dirty="0">
                <a:solidFill>
                  <a:schemeClr val="accent1"/>
                </a:solidFill>
                <a:latin typeface="Kalinga" pitchFamily="2" charset="0"/>
                <a:cs typeface="Kalinga" pitchFamily="2" charset="0"/>
              </a:rPr>
              <a:t>  </a:t>
            </a:r>
            <a:r>
              <a:rPr lang="en-US" sz="2800" b="1" dirty="0">
                <a:solidFill>
                  <a:srgbClr val="FF0000"/>
                </a:solidFill>
                <a:latin typeface="Kalinga" pitchFamily="2" charset="0"/>
                <a:cs typeface="Kalinga" pitchFamily="2" charset="0"/>
              </a:rPr>
              <a:t>Student Seminars &amp; Legal Clinics</a:t>
            </a:r>
          </a:p>
        </p:txBody>
      </p:sp>
      <p:pic>
        <p:nvPicPr>
          <p:cNvPr id="14" name="Picture 4" descr="L:\Data\Global Programs\SAR-Shared\1-SAR\1-Media &amp; Materials\1-Promotional Materials\1-Getting Involved\Getting Getting Involved Folder\Links\1440724202_megapho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827434"/>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scholarsatrisk.org/wp-content/uploads/2016/09/UPR.png"/>
          <p:cNvPicPr>
            <a:picLocks noChangeAspect="1" noChangeArrowheads="1"/>
          </p:cNvPicPr>
          <p:nvPr/>
        </p:nvPicPr>
        <p:blipFill rotWithShape="1">
          <a:blip r:embed="rId4">
            <a:extLst>
              <a:ext uri="{28A0092B-C50C-407E-A947-70E740481C1C}">
                <a14:useLocalDpi xmlns:a14="http://schemas.microsoft.com/office/drawing/2010/main" val="0"/>
              </a:ext>
            </a:extLst>
          </a:blip>
          <a:srcRect l="1476" t="3521" r="1166" b="3020"/>
          <a:stretch/>
        </p:blipFill>
        <p:spPr bwMode="auto">
          <a:xfrm>
            <a:off x="7353300" y="4092099"/>
            <a:ext cx="1653123" cy="20538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scholarsatrisk.org/wp-content/uploads/2016/05/RWU-Students-640x7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3299" y="1786593"/>
            <a:ext cx="1653123" cy="19140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38200" y="1937663"/>
            <a:ext cx="6553200" cy="2154436"/>
          </a:xfrm>
          <a:prstGeom prst="rect">
            <a:avLst/>
          </a:prstGeom>
          <a:noFill/>
        </p:spPr>
        <p:txBody>
          <a:bodyPr wrap="square" rtlCol="0">
            <a:spAutoFit/>
          </a:bodyPr>
          <a:lstStyle/>
          <a:p>
            <a:pPr marL="342900" indent="-342900">
              <a:buFont typeface="Arial" panose="020B0604020202020204" pitchFamily="34" charset="0"/>
              <a:buChar char="•"/>
            </a:pPr>
            <a:r>
              <a:rPr lang="en-US" sz="2000" dirty="0"/>
              <a:t>Faculty-led human rights research and advocacy at SAR member institutions </a:t>
            </a:r>
          </a:p>
          <a:p>
            <a:pPr marL="342900" indent="-342900">
              <a:buFont typeface="Arial" panose="020B0604020202020204" pitchFamily="34" charset="0"/>
              <a:buChar char="•"/>
            </a:pPr>
            <a:r>
              <a:rPr lang="en-US" sz="2000" dirty="0"/>
              <a:t>Campaigns for Scholars-in-Prison cases</a:t>
            </a:r>
          </a:p>
          <a:p>
            <a:pPr marL="342900" indent="-342900">
              <a:buFont typeface="Arial" panose="020B0604020202020204" pitchFamily="34" charset="0"/>
              <a:buChar char="•"/>
            </a:pPr>
            <a:r>
              <a:rPr lang="en-US" sz="2000" dirty="0"/>
              <a:t>Research for SAR’s Academic Freedom Monitoring Project</a:t>
            </a:r>
          </a:p>
          <a:p>
            <a:pPr marL="342900" indent="-342900">
              <a:buFont typeface="Arial" panose="020B0604020202020204" pitchFamily="34" charset="0"/>
              <a:buChar char="•"/>
            </a:pPr>
            <a:r>
              <a:rPr lang="en-US" sz="2000" dirty="0"/>
              <a:t>Reports and submissions for national and international advocacy</a:t>
            </a:r>
          </a:p>
          <a:p>
            <a:pPr marL="285750" indent="-285750">
              <a:buFont typeface="Arial" panose="020B0604020202020204" pitchFamily="34" charset="0"/>
              <a:buChar char="•"/>
            </a:pPr>
            <a:endParaRPr lang="en-US" sz="1400" dirty="0">
              <a:latin typeface="Kalinga" panose="020B0502040204020203" pitchFamily="34" charset="0"/>
              <a:cs typeface="Kalinga" panose="020B0502040204020203" pitchFamily="34" charset="0"/>
            </a:endParaRPr>
          </a:p>
        </p:txBody>
      </p:sp>
      <p:pic>
        <p:nvPicPr>
          <p:cNvPr id="1032" name="Picture 8" descr="https://www.scholarsatrisk.org/wp-content/uploads/2017/03/Students-with-Aza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1000" y="4114800"/>
            <a:ext cx="2895600" cy="205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245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3193197"/>
            <a:ext cx="5385619" cy="2674202"/>
          </a:xfrm>
        </p:spPr>
        <p:txBody>
          <a:bodyPr/>
          <a:lstStyle/>
          <a:p>
            <a:pPr marL="457200" indent="-457200">
              <a:spcBef>
                <a:spcPts val="0"/>
              </a:spcBef>
              <a:spcAft>
                <a:spcPts val="600"/>
              </a:spcAft>
            </a:pPr>
            <a:r>
              <a:rPr lang="en-US" sz="1800" dirty="0">
                <a:solidFill>
                  <a:prstClr val="black"/>
                </a:solidFill>
                <a:latin typeface="Kalinga"/>
                <a:cs typeface="Tahoma" pitchFamily="34" charset="0"/>
              </a:rPr>
              <a:t>SAR-coordinated working groups &amp; related workshops</a:t>
            </a:r>
          </a:p>
          <a:p>
            <a:pPr marL="457200" indent="-457200">
              <a:spcBef>
                <a:spcPts val="0"/>
              </a:spcBef>
              <a:spcAft>
                <a:spcPts val="600"/>
              </a:spcAft>
            </a:pPr>
            <a:r>
              <a:rPr lang="en-US" sz="1800" dirty="0">
                <a:solidFill>
                  <a:prstClr val="black"/>
                </a:solidFill>
                <a:latin typeface="Kalinga"/>
                <a:cs typeface="Tahoma" pitchFamily="34" charset="0"/>
              </a:rPr>
              <a:t>Values discussion guides &amp; toolkits</a:t>
            </a:r>
          </a:p>
          <a:p>
            <a:pPr marL="457200" indent="-457200">
              <a:spcBef>
                <a:spcPts val="0"/>
              </a:spcBef>
              <a:spcAft>
                <a:spcPts val="600"/>
              </a:spcAft>
            </a:pPr>
            <a:r>
              <a:rPr lang="en-US" sz="1800" dirty="0">
                <a:solidFill>
                  <a:prstClr val="black"/>
                </a:solidFill>
                <a:latin typeface="Kalinga"/>
                <a:cs typeface="Tahoma" pitchFamily="34" charset="0"/>
              </a:rPr>
              <a:t>MOOC (2018-19 via Erasmus+ grant)</a:t>
            </a:r>
          </a:p>
          <a:p>
            <a:pPr marL="457200" indent="-457200">
              <a:spcBef>
                <a:spcPts val="0"/>
              </a:spcBef>
              <a:spcAft>
                <a:spcPts val="600"/>
              </a:spcAft>
            </a:pPr>
            <a:r>
              <a:rPr lang="en-US" sz="1800" dirty="0">
                <a:solidFill>
                  <a:prstClr val="black"/>
                </a:solidFill>
                <a:latin typeface="Kalinga"/>
                <a:cs typeface="Tahoma" pitchFamily="34" charset="0"/>
              </a:rPr>
              <a:t>Inviting case examples, participation, event co-organizers</a:t>
            </a:r>
          </a:p>
        </p:txBody>
      </p:sp>
      <p:sp>
        <p:nvSpPr>
          <p:cNvPr id="4" name="TextBox 5"/>
          <p:cNvSpPr txBox="1"/>
          <p:nvPr/>
        </p:nvSpPr>
        <p:spPr>
          <a:xfrm>
            <a:off x="914400" y="924580"/>
            <a:ext cx="6934200"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cap="small" dirty="0">
                <a:solidFill>
                  <a:srgbClr val="FF0000"/>
                </a:solidFill>
                <a:latin typeface="Kalinga" pitchFamily="2" charset="0"/>
                <a:cs typeface="Kalinga" pitchFamily="2" charset="0"/>
              </a:rPr>
              <a:t>Learning: </a:t>
            </a:r>
            <a:r>
              <a:rPr lang="en-US" sz="2400" b="1" dirty="0">
                <a:solidFill>
                  <a:srgbClr val="FF0000"/>
                </a:solidFill>
                <a:latin typeface="Kalinga" pitchFamily="2" charset="0"/>
                <a:cs typeface="Kalinga" pitchFamily="2" charset="0"/>
              </a:rPr>
              <a:t> Promoting Higher Ed Values &amp; Protecting Student Expression</a:t>
            </a:r>
            <a:endParaRPr lang="en-US" sz="2800" b="1" dirty="0">
              <a:solidFill>
                <a:srgbClr val="FF0000"/>
              </a:solidFill>
              <a:latin typeface="Kalinga" pitchFamily="2" charset="0"/>
              <a:cs typeface="Kalinga" pitchFamily="2" charset="0"/>
            </a:endParaRPr>
          </a:p>
        </p:txBody>
      </p:sp>
      <p:sp>
        <p:nvSpPr>
          <p:cNvPr id="5" name="TextBox 4"/>
          <p:cNvSpPr txBox="1"/>
          <p:nvPr/>
        </p:nvSpPr>
        <p:spPr>
          <a:xfrm>
            <a:off x="277761" y="1905000"/>
            <a:ext cx="8153400" cy="1200329"/>
          </a:xfrm>
          <a:prstGeom prst="rect">
            <a:avLst/>
          </a:prstGeom>
          <a:noFill/>
        </p:spPr>
        <p:txBody>
          <a:bodyPr wrap="square" rtlCol="0">
            <a:spAutoFit/>
          </a:bodyPr>
          <a:lstStyle/>
          <a:p>
            <a:r>
              <a:rPr lang="en-US" dirty="0">
                <a:latin typeface="Kalinga" pitchFamily="2" charset="0"/>
                <a:cs typeface="Kalinga" pitchFamily="2" charset="0"/>
              </a:rPr>
              <a:t>SAR convenes faculty, students and professionals to join working groups on critical issues facing higher education, including how institutions promote core higher education values on campus and the protection of organized student expression from violent threats.</a:t>
            </a:r>
          </a:p>
        </p:txBody>
      </p:sp>
      <p:pic>
        <p:nvPicPr>
          <p:cNvPr id="6" name="Picture 2" descr="L:\Data\Global Programs\SAR-Shared\1-SAR\1-Media &amp; Materials\1-Promotional Materials\1-Getting Involved\Getting Getting Involved Folder\Links\1440723863_conferenc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798175"/>
            <a:ext cx="568325" cy="5683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VIP DRAFT COVER IMAGE.jpg"/>
          <p:cNvPicPr>
            <a:picLocks noChangeAspect="1"/>
          </p:cNvPicPr>
          <p:nvPr/>
        </p:nvPicPr>
        <p:blipFill>
          <a:blip r:embed="rId3" cstate="print"/>
          <a:stretch>
            <a:fillRect/>
          </a:stretch>
        </p:blipFill>
        <p:spPr>
          <a:xfrm>
            <a:off x="6855542" y="2859741"/>
            <a:ext cx="1676400" cy="2169459"/>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1" b="7169"/>
          <a:stretch/>
        </p:blipFill>
        <p:spPr>
          <a:xfrm>
            <a:off x="6019799" y="3886200"/>
            <a:ext cx="1676401" cy="2201496"/>
          </a:xfrm>
          <a:prstGeom prst="rect">
            <a:avLst/>
          </a:prstGeom>
        </p:spPr>
      </p:pic>
    </p:spTree>
    <p:extLst>
      <p:ext uri="{BB962C8B-B14F-4D97-AF65-F5344CB8AC3E}">
        <p14:creationId xmlns:p14="http://schemas.microsoft.com/office/powerpoint/2010/main" val="95455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2000251"/>
          </a:xfrm>
        </p:spPr>
        <p:txBody>
          <a:bodyPr>
            <a:normAutofit/>
          </a:bodyPr>
          <a:lstStyle/>
          <a:p>
            <a:r>
              <a:rPr lang="en-US" sz="3200" dirty="0"/>
              <a:t>‘</a:t>
            </a:r>
            <a:r>
              <a:rPr lang="en-US" sz="3200" dirty="0">
                <a:latin typeface="Kalinga"/>
              </a:rPr>
              <a:t>Academic Refuge’ Project</a:t>
            </a:r>
            <a:br>
              <a:rPr lang="en-US" sz="2800" dirty="0">
                <a:latin typeface="Kalinga"/>
              </a:rPr>
            </a:br>
            <a:endParaRPr lang="en-US" sz="2800" dirty="0">
              <a:latin typeface="Kalinga"/>
            </a:endParaRPr>
          </a:p>
        </p:txBody>
      </p:sp>
      <p:sp>
        <p:nvSpPr>
          <p:cNvPr id="3" name="Subtitle 2"/>
          <p:cNvSpPr>
            <a:spLocks noGrp="1"/>
          </p:cNvSpPr>
          <p:nvPr>
            <p:ph type="subTitle" idx="1"/>
          </p:nvPr>
        </p:nvSpPr>
        <p:spPr>
          <a:xfrm>
            <a:off x="1066800" y="2590800"/>
            <a:ext cx="7162800" cy="3276600"/>
          </a:xfrm>
        </p:spPr>
        <p:txBody>
          <a:bodyPr>
            <a:normAutofit fontScale="25000" lnSpcReduction="20000"/>
          </a:bodyPr>
          <a:lstStyle/>
          <a:p>
            <a:pPr>
              <a:spcBef>
                <a:spcPts val="0"/>
              </a:spcBef>
            </a:pPr>
            <a:r>
              <a:rPr lang="en-US" sz="9600" dirty="0">
                <a:latin typeface="Kalinga"/>
              </a:rPr>
              <a:t>Erasmus+ Strategic Partnership </a:t>
            </a:r>
          </a:p>
          <a:p>
            <a:pPr>
              <a:spcBef>
                <a:spcPts val="0"/>
              </a:spcBef>
            </a:pPr>
            <a:r>
              <a:rPr lang="en-US" sz="8000" dirty="0">
                <a:latin typeface="Kalinga"/>
              </a:rPr>
              <a:t>(with associate partners EUA and EAIE)</a:t>
            </a:r>
            <a:br>
              <a:rPr lang="en-US" sz="8000" dirty="0">
                <a:latin typeface="Kalinga"/>
              </a:rPr>
            </a:br>
            <a:endParaRPr lang="en-US" sz="8000" dirty="0">
              <a:latin typeface="Kalinga"/>
            </a:endParaRPr>
          </a:p>
          <a:p>
            <a:pPr algn="l"/>
            <a:r>
              <a:rPr lang="en-US" sz="8000" dirty="0">
                <a:latin typeface="Kalinga"/>
              </a:rPr>
              <a:t>2017: Develop curriculum and implement two-part training on (a) welcoming refugees and threatened academics to campus and (b) promoting higher education values</a:t>
            </a:r>
          </a:p>
          <a:p>
            <a:pPr algn="l"/>
            <a:endParaRPr lang="en-US" sz="8000" dirty="0">
              <a:latin typeface="Kalinga"/>
            </a:endParaRPr>
          </a:p>
          <a:p>
            <a:pPr algn="l"/>
            <a:r>
              <a:rPr lang="en-US" sz="8000" dirty="0">
                <a:latin typeface="Kalinga"/>
              </a:rPr>
              <a:t>2018: MOOC: The Global University, Academic Freedom and Higher Education Values</a:t>
            </a:r>
          </a:p>
          <a:p>
            <a:pPr algn="l"/>
            <a:endParaRPr lang="en-US" sz="8000" dirty="0">
              <a:latin typeface="Kalinga"/>
            </a:endParaRPr>
          </a:p>
          <a:p>
            <a:pPr algn="l"/>
            <a:r>
              <a:rPr lang="en-US" sz="8000" dirty="0">
                <a:latin typeface="Kalinga"/>
              </a:rPr>
              <a:t>2019: Electronic Handbook on Putting Higher Education Values into Practice</a:t>
            </a:r>
          </a:p>
          <a:p>
            <a:pPr>
              <a:spcBef>
                <a:spcPts val="0"/>
              </a:spcBef>
            </a:pPr>
            <a:endParaRPr lang="en-US" sz="2800" dirty="0"/>
          </a:p>
        </p:txBody>
      </p:sp>
      <p:pic>
        <p:nvPicPr>
          <p:cNvPr id="1026" name="Picture 2" descr="C:\Users\mc5848\Downloads\UNICA Blue_vertic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8006" y="465932"/>
            <a:ext cx="1547056" cy="150653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c5848\Downloads\logo-ul.jpg"/>
          <p:cNvPicPr>
            <a:picLocks noChangeAspect="1" noChangeArrowheads="1"/>
          </p:cNvPicPr>
          <p:nvPr/>
        </p:nvPicPr>
        <p:blipFill rotWithShape="1">
          <a:blip r:embed="rId4">
            <a:extLst>
              <a:ext uri="{28A0092B-C50C-407E-A947-70E740481C1C}">
                <a14:useLocalDpi xmlns:a14="http://schemas.microsoft.com/office/drawing/2010/main" val="0"/>
              </a:ext>
            </a:extLst>
          </a:blip>
          <a:srcRect l="5104" t="4487" r="4853" b="7427"/>
          <a:stretch/>
        </p:blipFill>
        <p:spPr bwMode="auto">
          <a:xfrm>
            <a:off x="4774324" y="465932"/>
            <a:ext cx="1639615" cy="15995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Data\Global Programs\SAR-Shared\1-SAR\1-Communications\SAR Logos\SAR 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917535"/>
            <a:ext cx="2286000" cy="37786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c5848\Desktop\1-2-3-logo-universitetet-i-oslo.jpg"/>
          <p:cNvPicPr>
            <a:picLocks noChangeAspect="1" noChangeArrowheads="1"/>
          </p:cNvPicPr>
          <p:nvPr/>
        </p:nvPicPr>
        <p:blipFill rotWithShape="1">
          <a:blip r:embed="rId6">
            <a:extLst>
              <a:ext uri="{28A0092B-C50C-407E-A947-70E740481C1C}">
                <a14:useLocalDpi xmlns:a14="http://schemas.microsoft.com/office/drawing/2010/main" val="0"/>
              </a:ext>
            </a:extLst>
          </a:blip>
          <a:srcRect l="3232" r="3435"/>
          <a:stretch/>
        </p:blipFill>
        <p:spPr bwMode="auto">
          <a:xfrm>
            <a:off x="306267" y="609600"/>
            <a:ext cx="2642477"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36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38BD6F-E86B-9E43-99D2-A41F0D39665C}"/>
              </a:ext>
            </a:extLst>
          </p:cNvPr>
          <p:cNvSpPr>
            <a:spLocks noGrp="1"/>
          </p:cNvSpPr>
          <p:nvPr>
            <p:ph idx="1"/>
          </p:nvPr>
        </p:nvSpPr>
        <p:spPr>
          <a:xfrm>
            <a:off x="457200" y="1752600"/>
            <a:ext cx="8229600" cy="4373563"/>
          </a:xfrm>
        </p:spPr>
        <p:txBody>
          <a:bodyPr/>
          <a:lstStyle/>
          <a:p>
            <a:r>
              <a:rPr lang="en-US" sz="1800" dirty="0"/>
              <a:t>Maynooth University is a sustaining member of Scholars at Risk. </a:t>
            </a:r>
          </a:p>
          <a:p>
            <a:r>
              <a:rPr lang="en-US" sz="1800" dirty="0"/>
              <a:t>Has hosted scholars from Iran and Iraq  </a:t>
            </a:r>
          </a:p>
          <a:p>
            <a:r>
              <a:rPr lang="en-US" sz="1800" dirty="0"/>
              <a:t>“</a:t>
            </a:r>
            <a:r>
              <a:rPr lang="en-US" sz="1800" u="sng" dirty="0">
                <a:hlinkClick r:id="rId2"/>
              </a:rPr>
              <a:t>Academic Freedom in Turbulent Times</a:t>
            </a:r>
            <a:r>
              <a:rPr lang="en-US" sz="1800" dirty="0"/>
              <a:t>. Conference with special guests Prof </a:t>
            </a:r>
            <a:r>
              <a:rPr lang="en-US" sz="1800" dirty="0" err="1"/>
              <a:t>Homa</a:t>
            </a:r>
            <a:r>
              <a:rPr lang="en-US" sz="1800" dirty="0"/>
              <a:t> </a:t>
            </a:r>
            <a:r>
              <a:rPr lang="en-US" sz="1800" dirty="0" err="1"/>
              <a:t>Hoodfar</a:t>
            </a:r>
            <a:r>
              <a:rPr lang="en-US" sz="1800" dirty="0"/>
              <a:t>, Concordia University, Montreal; </a:t>
            </a:r>
            <a:r>
              <a:rPr lang="en-US" sz="1800" dirty="0" err="1"/>
              <a:t>Dr</a:t>
            </a:r>
            <a:r>
              <a:rPr lang="en-US" sz="1800" dirty="0"/>
              <a:t> Jamil Khader, Dean of Research, Bethlehem University, </a:t>
            </a:r>
          </a:p>
          <a:p>
            <a:r>
              <a:rPr lang="en-US" sz="1800" dirty="0"/>
              <a:t>Scholars At Risk Speaker Series tour of Ireland, Maynooth University invited a scholar from Pakistan to campus to give a talk on her work.  </a:t>
            </a:r>
          </a:p>
          <a:p>
            <a:r>
              <a:rPr lang="en-US" sz="1800" dirty="0"/>
              <a:t>The students of Maynooth University’s School of Law have participated in Scholars at Risk’s legal clinics, researching and writing reports on attacks on higher education communities throughout the world as part SAR’s </a:t>
            </a:r>
            <a:r>
              <a:rPr lang="en-US" sz="1800" u="sng" dirty="0">
                <a:hlinkClick r:id="rId3"/>
              </a:rPr>
              <a:t>Academic Freedom Monitoring project</a:t>
            </a:r>
            <a:r>
              <a:rPr lang="en-US" sz="1800" u="sng" dirty="0"/>
              <a:t>.</a:t>
            </a:r>
            <a:endParaRPr lang="en-US" dirty="0"/>
          </a:p>
        </p:txBody>
      </p:sp>
      <p:sp>
        <p:nvSpPr>
          <p:cNvPr id="3" name="TextBox 2">
            <a:extLst>
              <a:ext uri="{FF2B5EF4-FFF2-40B4-BE49-F238E27FC236}">
                <a16:creationId xmlns:a16="http://schemas.microsoft.com/office/drawing/2014/main" id="{AF67B8C7-42D9-F848-820E-994ABDD53AB6}"/>
              </a:ext>
            </a:extLst>
          </p:cNvPr>
          <p:cNvSpPr txBox="1"/>
          <p:nvPr/>
        </p:nvSpPr>
        <p:spPr>
          <a:xfrm>
            <a:off x="457200" y="838200"/>
            <a:ext cx="6934200" cy="584775"/>
          </a:xfrm>
          <a:prstGeom prst="rect">
            <a:avLst/>
          </a:prstGeom>
          <a:noFill/>
        </p:spPr>
        <p:txBody>
          <a:bodyPr wrap="square" rtlCol="0">
            <a:spAutoFit/>
          </a:bodyPr>
          <a:lstStyle/>
          <a:p>
            <a:r>
              <a:rPr lang="en-US" sz="3200" b="1" dirty="0">
                <a:solidFill>
                  <a:srgbClr val="FF0000"/>
                </a:solidFill>
                <a:latin typeface="Kalinga" panose="020B0502040204020203" pitchFamily="34" charset="0"/>
                <a:cs typeface="Kalinga" panose="020B0502040204020203" pitchFamily="34" charset="0"/>
              </a:rPr>
              <a:t>M</a:t>
            </a:r>
            <a:r>
              <a:rPr lang="en-US" sz="2800" b="1" dirty="0">
                <a:solidFill>
                  <a:srgbClr val="FF0000"/>
                </a:solidFill>
                <a:latin typeface="Kalinga" panose="020B0502040204020203" pitchFamily="34" charset="0"/>
                <a:cs typeface="Kalinga" panose="020B0502040204020203" pitchFamily="34" charset="0"/>
              </a:rPr>
              <a:t>AYNOOTH </a:t>
            </a:r>
            <a:r>
              <a:rPr lang="en-US" sz="3200" b="1" dirty="0">
                <a:solidFill>
                  <a:srgbClr val="FF0000"/>
                </a:solidFill>
                <a:latin typeface="Kalinga" panose="020B0502040204020203" pitchFamily="34" charset="0"/>
                <a:cs typeface="Kalinga" panose="020B0502040204020203" pitchFamily="34" charset="0"/>
              </a:rPr>
              <a:t>U</a:t>
            </a:r>
            <a:r>
              <a:rPr lang="en-US" sz="2800" b="1" dirty="0">
                <a:solidFill>
                  <a:srgbClr val="FF0000"/>
                </a:solidFill>
                <a:latin typeface="Kalinga" panose="020B0502040204020203" pitchFamily="34" charset="0"/>
                <a:cs typeface="Kalinga" panose="020B0502040204020203" pitchFamily="34" charset="0"/>
              </a:rPr>
              <a:t>NIVERSITY AND </a:t>
            </a:r>
            <a:r>
              <a:rPr lang="en-US" sz="3200" b="1" dirty="0">
                <a:solidFill>
                  <a:srgbClr val="FF0000"/>
                </a:solidFill>
                <a:latin typeface="Kalinga" panose="020B0502040204020203" pitchFamily="34" charset="0"/>
                <a:cs typeface="Kalinga" panose="020B0502040204020203" pitchFamily="34" charset="0"/>
              </a:rPr>
              <a:t>SAR</a:t>
            </a:r>
          </a:p>
        </p:txBody>
      </p:sp>
    </p:spTree>
    <p:extLst>
      <p:ext uri="{BB962C8B-B14F-4D97-AF65-F5344CB8AC3E}">
        <p14:creationId xmlns:p14="http://schemas.microsoft.com/office/powerpoint/2010/main" val="2551961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690880" y="914400"/>
            <a:ext cx="586232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cap="small" dirty="0">
                <a:solidFill>
                  <a:srgbClr val="FF0000"/>
                </a:solidFill>
                <a:latin typeface="Kalinga" pitchFamily="2" charset="0"/>
                <a:ea typeface="Lato" panose="020F0502020204030203" pitchFamily="34" charset="0"/>
                <a:cs typeface="Kalinga" pitchFamily="2" charset="0"/>
              </a:rPr>
              <a:t>SAR’s Mission </a:t>
            </a:r>
          </a:p>
        </p:txBody>
      </p:sp>
      <p:pic>
        <p:nvPicPr>
          <p:cNvPr id="4" name="Picture 3" descr="C:\Users\mc5848\Desktop\Defenders Circle Materials\Untitled-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09" r="14214"/>
          <a:stretch/>
        </p:blipFill>
        <p:spPr bwMode="auto">
          <a:xfrm>
            <a:off x="228600" y="838200"/>
            <a:ext cx="558800" cy="609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43000" y="2286000"/>
            <a:ext cx="6705600" cy="2123658"/>
          </a:xfrm>
          <a:prstGeom prst="rect">
            <a:avLst/>
          </a:prstGeom>
        </p:spPr>
        <p:txBody>
          <a:bodyPr wrap="square">
            <a:spAutoFit/>
          </a:bodyPr>
          <a:lstStyle/>
          <a:p>
            <a:r>
              <a:rPr lang="en-US" sz="2800" dirty="0">
                <a:latin typeface="Kalinga" pitchFamily="2" charset="0"/>
                <a:cs typeface="Kalinga" pitchFamily="2" charset="0"/>
              </a:rPr>
              <a:t>Scholars at Risk is an international network of institutions and individuals whose mission it is to protect scholars and promote academic freedom.</a:t>
            </a:r>
          </a:p>
          <a:p>
            <a:endParaRPr lang="en-US" sz="2000" dirty="0">
              <a:latin typeface="Kalinga" pitchFamily="2" charset="0"/>
              <a:cs typeface="Kalinga" pitchFamily="2" charset="0"/>
            </a:endParaRPr>
          </a:p>
        </p:txBody>
      </p:sp>
      <p:sp>
        <p:nvSpPr>
          <p:cNvPr id="8" name="TextBox 7"/>
          <p:cNvSpPr txBox="1"/>
          <p:nvPr/>
        </p:nvSpPr>
        <p:spPr>
          <a:xfrm>
            <a:off x="1295400" y="6397823"/>
            <a:ext cx="7924800" cy="307777"/>
          </a:xfrm>
          <a:prstGeom prst="rect">
            <a:avLst/>
          </a:prstGeom>
          <a:noFill/>
        </p:spPr>
        <p:txBody>
          <a:bodyPr wrap="square" rtlCol="0">
            <a:spAutoFit/>
          </a:bodyPr>
          <a:lstStyle/>
          <a:p>
            <a:pPr algn="l"/>
            <a:r>
              <a:rPr lang="en-US" sz="1400" b="0" kern="0" spc="-60" baseline="0" dirty="0">
                <a:solidFill>
                  <a:srgbClr val="00B0F0"/>
                </a:solidFill>
                <a:latin typeface="Lato" panose="020F0502020204030203" pitchFamily="34" charset="0"/>
                <a:ea typeface="Lato" panose="020F0502020204030203" pitchFamily="34" charset="0"/>
                <a:cs typeface="Lato" panose="020F0502020204030203" pitchFamily="34" charset="0"/>
              </a:rPr>
              <a:t>Scholars at Risk is a global movement to protect everyone’s freedom to think, question, and share ideas</a:t>
            </a:r>
          </a:p>
        </p:txBody>
      </p:sp>
    </p:spTree>
    <p:extLst>
      <p:ext uri="{BB962C8B-B14F-4D97-AF65-F5344CB8AC3E}">
        <p14:creationId xmlns:p14="http://schemas.microsoft.com/office/powerpoint/2010/main" val="4114049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c5848\Desktop\Defenders Circle Materials\Untitled-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09" r="14214"/>
          <a:stretch/>
        </p:blipFill>
        <p:spPr bwMode="auto">
          <a:xfrm>
            <a:off x="228600" y="838200"/>
            <a:ext cx="558800" cy="609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95400" y="6397823"/>
            <a:ext cx="7924800" cy="307777"/>
          </a:xfrm>
          <a:prstGeom prst="rect">
            <a:avLst/>
          </a:prstGeom>
          <a:noFill/>
        </p:spPr>
        <p:txBody>
          <a:bodyPr wrap="square" rtlCol="0">
            <a:spAutoFit/>
          </a:bodyPr>
          <a:lstStyle/>
          <a:p>
            <a:pPr algn="l"/>
            <a:r>
              <a:rPr lang="en-US" sz="1400" b="0" kern="0" spc="-60" baseline="0" dirty="0">
                <a:solidFill>
                  <a:srgbClr val="00B0F0"/>
                </a:solidFill>
                <a:latin typeface="Lato" panose="020F0502020204030203" pitchFamily="34" charset="0"/>
                <a:ea typeface="Lato" panose="020F0502020204030203" pitchFamily="34" charset="0"/>
                <a:cs typeface="Lato" panose="020F0502020204030203" pitchFamily="34" charset="0"/>
              </a:rPr>
              <a:t>Scholars at Risk is a global movement to protect everyone’s freedom to think, question, and share ideas</a:t>
            </a:r>
          </a:p>
        </p:txBody>
      </p:sp>
      <p:pic>
        <p:nvPicPr>
          <p:cNvPr id="3" name="Picture 2">
            <a:extLst>
              <a:ext uri="{FF2B5EF4-FFF2-40B4-BE49-F238E27FC236}">
                <a16:creationId xmlns:a16="http://schemas.microsoft.com/office/drawing/2014/main" id="{25467A91-F5B0-41B0-90B2-D500C78BE5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64" t="30636" r="364" b="35975"/>
          <a:stretch/>
        </p:blipFill>
        <p:spPr>
          <a:xfrm>
            <a:off x="1828800" y="838200"/>
            <a:ext cx="5181600" cy="1447800"/>
          </a:xfrm>
          <a:prstGeom prst="rect">
            <a:avLst/>
          </a:prstGeom>
        </p:spPr>
      </p:pic>
      <p:sp>
        <p:nvSpPr>
          <p:cNvPr id="9" name="AutoShape 5" descr="image.png">
            <a:extLst>
              <a:ext uri="{FF2B5EF4-FFF2-40B4-BE49-F238E27FC236}">
                <a16:creationId xmlns:a16="http://schemas.microsoft.com/office/drawing/2014/main" id="{915C4D8C-6992-4EA2-AE5D-4676F0AEA3C7}"/>
              </a:ext>
            </a:extLst>
          </p:cNvPr>
          <p:cNvSpPr>
            <a:spLocks noChangeAspect="1" noChangeArrowheads="1"/>
          </p:cNvSpPr>
          <p:nvPr/>
        </p:nvSpPr>
        <p:spPr bwMode="auto">
          <a:xfrm>
            <a:off x="3502025" y="35115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 name="AutoShape 4" descr="image.png">
            <a:extLst>
              <a:ext uri="{FF2B5EF4-FFF2-40B4-BE49-F238E27FC236}">
                <a16:creationId xmlns:a16="http://schemas.microsoft.com/office/drawing/2014/main" id="{0FC19E26-B4A8-4F23-B046-2C69CE236E2D}"/>
              </a:ext>
            </a:extLst>
          </p:cNvPr>
          <p:cNvSpPr>
            <a:spLocks noChangeAspect="1" noChangeArrowheads="1"/>
          </p:cNvSpPr>
          <p:nvPr/>
        </p:nvSpPr>
        <p:spPr bwMode="auto">
          <a:xfrm>
            <a:off x="3657600" y="3505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5" name="Picture 14">
            <a:extLst>
              <a:ext uri="{FF2B5EF4-FFF2-40B4-BE49-F238E27FC236}">
                <a16:creationId xmlns:a16="http://schemas.microsoft.com/office/drawing/2014/main" id="{B03AF8A3-3B56-4DC3-B80B-09A346E135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804" y="2457450"/>
            <a:ext cx="4064000" cy="2705100"/>
          </a:xfrm>
          <a:prstGeom prst="rect">
            <a:avLst/>
          </a:prstGeom>
        </p:spPr>
      </p:pic>
      <p:pic>
        <p:nvPicPr>
          <p:cNvPr id="17" name="Picture 16">
            <a:extLst>
              <a:ext uri="{FF2B5EF4-FFF2-40B4-BE49-F238E27FC236}">
                <a16:creationId xmlns:a16="http://schemas.microsoft.com/office/drawing/2014/main" id="{BAEE6912-CFB8-43C7-BE07-DD24E5F909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2457450"/>
            <a:ext cx="4064000" cy="2705100"/>
          </a:xfrm>
          <a:prstGeom prst="rect">
            <a:avLst/>
          </a:prstGeom>
        </p:spPr>
      </p:pic>
    </p:spTree>
    <p:extLst>
      <p:ext uri="{BB962C8B-B14F-4D97-AF65-F5344CB8AC3E}">
        <p14:creationId xmlns:p14="http://schemas.microsoft.com/office/powerpoint/2010/main" val="231074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690880" y="914400"/>
            <a:ext cx="586232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cap="small" dirty="0">
                <a:solidFill>
                  <a:srgbClr val="FF0000"/>
                </a:solidFill>
                <a:latin typeface="Kalinga" pitchFamily="2" charset="0"/>
                <a:ea typeface="Lato" panose="020F0502020204030203" pitchFamily="34" charset="0"/>
                <a:cs typeface="Kalinga" pitchFamily="2" charset="0"/>
              </a:rPr>
              <a:t>SAR Europe</a:t>
            </a:r>
          </a:p>
        </p:txBody>
      </p:sp>
      <p:pic>
        <p:nvPicPr>
          <p:cNvPr id="4" name="Picture 3" descr="C:\Users\mc5848\Desktop\Defenders Circle Materials\Untitled-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09" r="14214"/>
          <a:stretch/>
        </p:blipFill>
        <p:spPr bwMode="auto">
          <a:xfrm>
            <a:off x="228600" y="838200"/>
            <a:ext cx="558800" cy="609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43000" y="1437620"/>
            <a:ext cx="7239000" cy="6309420"/>
          </a:xfrm>
          <a:prstGeom prst="rect">
            <a:avLst/>
          </a:prstGeom>
        </p:spPr>
        <p:txBody>
          <a:bodyPr wrap="square">
            <a:spAutoFit/>
          </a:bodyPr>
          <a:lstStyle/>
          <a:p>
            <a:pPr marL="342900" indent="-342900">
              <a:buFont typeface="Arial" panose="020B0604020202020204" pitchFamily="34" charset="0"/>
              <a:buChar char="•"/>
            </a:pPr>
            <a:r>
              <a:rPr lang="en-US" sz="2400" dirty="0">
                <a:latin typeface="Kalinga" pitchFamily="2" charset="0"/>
                <a:cs typeface="Kalinga" pitchFamily="2" charset="0"/>
              </a:rPr>
              <a:t>European office of SAR</a:t>
            </a:r>
          </a:p>
          <a:p>
            <a:pPr marL="342900" indent="-342900">
              <a:buFont typeface="Arial" panose="020B0604020202020204" pitchFamily="34" charset="0"/>
              <a:buChar char="•"/>
            </a:pPr>
            <a:r>
              <a:rPr lang="en-US" sz="2400" dirty="0">
                <a:latin typeface="Kalinga" pitchFamily="2" charset="0"/>
                <a:cs typeface="Kalinga" pitchFamily="2" charset="0"/>
              </a:rPr>
              <a:t>Hosted by </a:t>
            </a:r>
            <a:r>
              <a:rPr lang="en-US" sz="2400" dirty="0" err="1">
                <a:latin typeface="Kalinga" pitchFamily="2" charset="0"/>
                <a:cs typeface="Kalinga" pitchFamily="2" charset="0"/>
              </a:rPr>
              <a:t>Maynooth</a:t>
            </a:r>
            <a:r>
              <a:rPr lang="en-US" sz="2400" dirty="0">
                <a:latin typeface="Kalinga" pitchFamily="2" charset="0"/>
                <a:cs typeface="Kalinga" pitchFamily="2" charset="0"/>
              </a:rPr>
              <a:t> University</a:t>
            </a:r>
          </a:p>
          <a:p>
            <a:pPr marL="342900" indent="-342900">
              <a:buFont typeface="Arial" panose="020B0604020202020204" pitchFamily="34" charset="0"/>
              <a:buChar char="•"/>
            </a:pPr>
            <a:r>
              <a:rPr lang="en-US" sz="2400" dirty="0">
                <a:latin typeface="Kalinga" pitchFamily="2" charset="0"/>
                <a:cs typeface="Kalinga" pitchFamily="2" charset="0"/>
              </a:rPr>
              <a:t>Launched in Nov 2018 at European Parliament</a:t>
            </a:r>
          </a:p>
          <a:p>
            <a:pPr marL="342900" indent="-342900">
              <a:buFont typeface="Arial" panose="020B0604020202020204" pitchFamily="34" charset="0"/>
              <a:buChar char="•"/>
            </a:pPr>
            <a:r>
              <a:rPr lang="en-US" sz="2400" dirty="0">
                <a:latin typeface="Kalinga" pitchFamily="2" charset="0"/>
                <a:cs typeface="Kalinga" pitchFamily="2" charset="0"/>
              </a:rPr>
              <a:t>Formalize SAR’s ongoing work in Europe (since 2001, over 300 HEIs in Europe)</a:t>
            </a:r>
          </a:p>
          <a:p>
            <a:pPr marL="342900" indent="-342900">
              <a:buFont typeface="Arial" panose="020B0604020202020204" pitchFamily="34" charset="0"/>
              <a:buChar char="•"/>
            </a:pPr>
            <a:r>
              <a:rPr lang="en-US" sz="2400" dirty="0">
                <a:latin typeface="Kalinga" pitchFamily="2" charset="0"/>
                <a:cs typeface="Kalinga" pitchFamily="2" charset="0"/>
              </a:rPr>
              <a:t>Build greater staff capacity in Europe</a:t>
            </a:r>
          </a:p>
          <a:p>
            <a:pPr marL="342900" indent="-342900">
              <a:buFont typeface="Arial" panose="020B0604020202020204" pitchFamily="34" charset="0"/>
              <a:buChar char="•"/>
            </a:pPr>
            <a:r>
              <a:rPr lang="en-US" sz="2400" dirty="0">
                <a:latin typeface="Kalinga" pitchFamily="2" charset="0"/>
                <a:cs typeface="Kalinga" pitchFamily="2" charset="0"/>
              </a:rPr>
              <a:t>Increase cooperation between SAR sections across Europe</a:t>
            </a:r>
          </a:p>
          <a:p>
            <a:pPr marL="342900" indent="-342900">
              <a:buFont typeface="Arial" panose="020B0604020202020204" pitchFamily="34" charset="0"/>
              <a:buChar char="•"/>
            </a:pPr>
            <a:r>
              <a:rPr lang="en-US" sz="2400" dirty="0">
                <a:latin typeface="Kalinga" pitchFamily="2" charset="0"/>
                <a:cs typeface="Kalinga" pitchFamily="2" charset="0"/>
              </a:rPr>
              <a:t>Increase participation of HEIs in Central, Eastern and Southern Europe in SAR-related activities</a:t>
            </a:r>
          </a:p>
          <a:p>
            <a:pPr marL="342900" indent="-342900">
              <a:buFont typeface="Arial" panose="020B0604020202020204" pitchFamily="34" charset="0"/>
              <a:buChar char="•"/>
            </a:pPr>
            <a:endParaRPr lang="en-US" sz="2400" dirty="0">
              <a:latin typeface="Kalinga" pitchFamily="2" charset="0"/>
              <a:cs typeface="Kalinga" pitchFamily="2" charset="0"/>
            </a:endParaRPr>
          </a:p>
          <a:p>
            <a:pPr marL="342900" indent="-342900">
              <a:buFont typeface="Arial" panose="020B0604020202020204" pitchFamily="34" charset="0"/>
              <a:buChar char="•"/>
            </a:pPr>
            <a:endParaRPr lang="en-US" sz="2400" dirty="0">
              <a:latin typeface="Kalinga" pitchFamily="2" charset="0"/>
              <a:cs typeface="Kalinga" pitchFamily="2" charset="0"/>
            </a:endParaRPr>
          </a:p>
          <a:p>
            <a:pPr marL="342900" indent="-342900">
              <a:buFont typeface="Arial" panose="020B0604020202020204" pitchFamily="34" charset="0"/>
              <a:buChar char="•"/>
            </a:pPr>
            <a:endParaRPr lang="en-US" sz="2400" dirty="0">
              <a:latin typeface="Kalinga" pitchFamily="2" charset="0"/>
              <a:cs typeface="Kalinga" pitchFamily="2" charset="0"/>
            </a:endParaRPr>
          </a:p>
          <a:p>
            <a:pPr marL="342900" indent="-342900">
              <a:buFont typeface="Arial" panose="020B0604020202020204" pitchFamily="34" charset="0"/>
              <a:buChar char="•"/>
            </a:pPr>
            <a:endParaRPr lang="en-US" sz="2400" dirty="0">
              <a:latin typeface="Kalinga" pitchFamily="2" charset="0"/>
              <a:cs typeface="Kalinga" pitchFamily="2" charset="0"/>
            </a:endParaRPr>
          </a:p>
          <a:p>
            <a:endParaRPr lang="en-US" sz="2000" dirty="0">
              <a:latin typeface="Kalinga" pitchFamily="2" charset="0"/>
              <a:cs typeface="Kalinga" pitchFamily="2" charset="0"/>
            </a:endParaRPr>
          </a:p>
        </p:txBody>
      </p:sp>
      <p:sp>
        <p:nvSpPr>
          <p:cNvPr id="8" name="TextBox 7"/>
          <p:cNvSpPr txBox="1"/>
          <p:nvPr/>
        </p:nvSpPr>
        <p:spPr>
          <a:xfrm>
            <a:off x="1295400" y="6397823"/>
            <a:ext cx="7924800" cy="307777"/>
          </a:xfrm>
          <a:prstGeom prst="rect">
            <a:avLst/>
          </a:prstGeom>
          <a:noFill/>
        </p:spPr>
        <p:txBody>
          <a:bodyPr wrap="square" rtlCol="0">
            <a:spAutoFit/>
          </a:bodyPr>
          <a:lstStyle/>
          <a:p>
            <a:pPr algn="l"/>
            <a:r>
              <a:rPr lang="en-US" sz="1400" b="0" kern="0" spc="-60" baseline="0" dirty="0">
                <a:solidFill>
                  <a:srgbClr val="00B0F0"/>
                </a:solidFill>
                <a:latin typeface="Lato" panose="020F0502020204030203" pitchFamily="34" charset="0"/>
                <a:ea typeface="Lato" panose="020F0502020204030203" pitchFamily="34" charset="0"/>
                <a:cs typeface="Lato" panose="020F0502020204030203" pitchFamily="34" charset="0"/>
              </a:rPr>
              <a:t>Scholars at Risk is a global movement to protect everyone’s freedom to think, question, and share ideas</a:t>
            </a:r>
          </a:p>
        </p:txBody>
      </p:sp>
    </p:spTree>
    <p:extLst>
      <p:ext uri="{BB962C8B-B14F-4D97-AF65-F5344CB8AC3E}">
        <p14:creationId xmlns:p14="http://schemas.microsoft.com/office/powerpoint/2010/main" val="3655676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c5848\Documents\Getting Involved Powerpoint Docs\Untitled-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793" t="24592" r="14372" b="20149"/>
          <a:stretch/>
        </p:blipFill>
        <p:spPr bwMode="auto">
          <a:xfrm>
            <a:off x="-1219200" y="1905000"/>
            <a:ext cx="6858000" cy="68949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mc5848\Documents\Getting Involved Powerpoint Docs\Untitled-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780" t="37765" r="23076" b="34249"/>
          <a:stretch/>
        </p:blipFill>
        <p:spPr bwMode="auto">
          <a:xfrm>
            <a:off x="5791200" y="139549"/>
            <a:ext cx="3230880" cy="253576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410200" y="4724400"/>
            <a:ext cx="3581400" cy="1628042"/>
            <a:chOff x="4800600" y="1932335"/>
            <a:chExt cx="3581400" cy="1628042"/>
          </a:xfrm>
        </p:grpSpPr>
        <p:sp>
          <p:nvSpPr>
            <p:cNvPr id="8" name="Rectangle 7"/>
            <p:cNvSpPr/>
            <p:nvPr/>
          </p:nvSpPr>
          <p:spPr>
            <a:xfrm>
              <a:off x="5181600" y="2283104"/>
              <a:ext cx="3200400" cy="1277273"/>
            </a:xfrm>
            <a:prstGeom prst="rect">
              <a:avLst/>
            </a:prstGeom>
          </p:spPr>
          <p:txBody>
            <a:bodyPr wrap="square">
              <a:spAutoFit/>
            </a:bodyPr>
            <a:lstStyle/>
            <a:p>
              <a:pPr>
                <a:spcBef>
                  <a:spcPts val="200"/>
                </a:spcBef>
              </a:pPr>
              <a:r>
                <a:rPr lang="en-US" dirty="0">
                  <a:latin typeface="Lato" panose="020F0502020204030203" pitchFamily="34" charset="0"/>
                  <a:ea typeface="Lato" panose="020F0502020204030203" pitchFamily="34" charset="0"/>
                  <a:cs typeface="Lato" panose="020F0502020204030203" pitchFamily="34" charset="0"/>
                </a:rPr>
                <a:t>www.scholarsatrisk.org</a:t>
              </a:r>
            </a:p>
            <a:p>
              <a:pPr>
                <a:spcBef>
                  <a:spcPts val="200"/>
                </a:spcBef>
              </a:pPr>
              <a:r>
                <a:rPr lang="en-US" dirty="0">
                  <a:latin typeface="Lato" panose="020F0502020204030203" pitchFamily="34" charset="0"/>
                  <a:ea typeface="Lato" panose="020F0502020204030203" pitchFamily="34" charset="0"/>
                  <a:cs typeface="Lato" panose="020F0502020204030203" pitchFamily="34" charset="0"/>
                </a:rPr>
                <a:t>scholarsatrisk@nyu.edu</a:t>
              </a:r>
            </a:p>
            <a:p>
              <a:pPr>
                <a:spcBef>
                  <a:spcPts val="200"/>
                </a:spcBef>
              </a:pPr>
              <a:r>
                <a:rPr lang="en-US" dirty="0">
                  <a:latin typeface="Lato" panose="020F0502020204030203" pitchFamily="34" charset="0"/>
                  <a:ea typeface="Lato" panose="020F0502020204030203" pitchFamily="34" charset="0"/>
                  <a:cs typeface="Lato" panose="020F0502020204030203" pitchFamily="34" charset="0"/>
                </a:rPr>
                <a:t>facebook.com/</a:t>
              </a:r>
              <a:r>
                <a:rPr lang="en-US" dirty="0" err="1">
                  <a:latin typeface="Lato" panose="020F0502020204030203" pitchFamily="34" charset="0"/>
                  <a:ea typeface="Lato" panose="020F0502020204030203" pitchFamily="34" charset="0"/>
                  <a:cs typeface="Lato" panose="020F0502020204030203" pitchFamily="34" charset="0"/>
                </a:rPr>
                <a:t>scholarsatrisk</a:t>
              </a:r>
              <a:endParaRPr lang="en-US" dirty="0">
                <a:latin typeface="Lato" panose="020F0502020204030203" pitchFamily="34" charset="0"/>
                <a:ea typeface="Lato" panose="020F0502020204030203" pitchFamily="34" charset="0"/>
                <a:cs typeface="Lato" panose="020F0502020204030203" pitchFamily="34" charset="0"/>
              </a:endParaRPr>
            </a:p>
            <a:p>
              <a:pPr>
                <a:spcBef>
                  <a:spcPts val="200"/>
                </a:spcBef>
              </a:pPr>
              <a:r>
                <a:rPr lang="en-US" dirty="0">
                  <a:latin typeface="Lato" panose="020F0502020204030203" pitchFamily="34" charset="0"/>
                  <a:ea typeface="Lato" panose="020F0502020204030203" pitchFamily="34" charset="0"/>
                  <a:cs typeface="Lato" panose="020F0502020204030203" pitchFamily="34" charset="0"/>
                </a:rPr>
                <a:t>twitter.com/</a:t>
              </a:r>
              <a:r>
                <a:rPr lang="en-US" dirty="0" err="1">
                  <a:latin typeface="Lato" panose="020F0502020204030203" pitchFamily="34" charset="0"/>
                  <a:ea typeface="Lato" panose="020F0502020204030203" pitchFamily="34" charset="0"/>
                  <a:cs typeface="Lato" panose="020F0502020204030203" pitchFamily="34" charset="0"/>
                </a:rPr>
                <a:t>scholarsatrisk</a:t>
              </a: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9" name="TextBox 8"/>
            <p:cNvSpPr txBox="1"/>
            <p:nvPr/>
          </p:nvSpPr>
          <p:spPr>
            <a:xfrm>
              <a:off x="4800600" y="1932335"/>
              <a:ext cx="2362200" cy="400110"/>
            </a:xfrm>
            <a:prstGeom prst="rect">
              <a:avLst/>
            </a:prstGeom>
            <a:noFill/>
          </p:spPr>
          <p:txBody>
            <a:bodyPr wrap="square" rtlCol="0">
              <a:spAutoFit/>
            </a:bodyPr>
            <a:lstStyle/>
            <a:p>
              <a:r>
                <a:rPr lang="en-US" sz="2000" b="1" dirty="0">
                  <a:solidFill>
                    <a:srgbClr val="FF0000"/>
                  </a:solidFill>
                  <a:latin typeface="Lato" panose="020F0502020204030203" pitchFamily="34" charset="0"/>
                  <a:ea typeface="Lato" panose="020F0502020204030203" pitchFamily="34" charset="0"/>
                  <a:cs typeface="Lato" panose="020F0502020204030203" pitchFamily="34" charset="0"/>
                </a:rPr>
                <a:t>get connected:</a:t>
              </a:r>
            </a:p>
          </p:txBody>
        </p:sp>
        <p:pic>
          <p:nvPicPr>
            <p:cNvPr id="10" name="Picture 2" descr="C:\Users\mc5848\Downloads\1444097179_webs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9466" y="2332445"/>
              <a:ext cx="281335" cy="2813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mc5848\Downloads\1444097314_mai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9466" y="2644634"/>
              <a:ext cx="281335" cy="28133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L:\Data\Global Programs\SAR-Shared\1-SAR\1-Media &amp; Materials\1-Promotional Materials\1-Getting Involved\Getting Getting Involved Folder\Links\1440809297_facebook.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28371" y="2956823"/>
              <a:ext cx="263524" cy="2635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L:\Data\Global Programs\SAR-Shared\1-SAR\1-Media &amp; Materials\1-Promotional Materials\1-Getting Involved\Getting Getting Involved Folder\Links\1440809307_twitt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25196" y="3251200"/>
              <a:ext cx="269875" cy="269875"/>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5"/>
          <p:cNvSpPr txBox="1"/>
          <p:nvPr/>
        </p:nvSpPr>
        <p:spPr>
          <a:xfrm>
            <a:off x="6248400" y="857071"/>
            <a:ext cx="205740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latin typeface="Kalinga" pitchFamily="2" charset="0"/>
                <a:ea typeface="Lato" panose="020F0502020204030203" pitchFamily="34" charset="0"/>
                <a:cs typeface="Kalinga" pitchFamily="2" charset="0"/>
              </a:rPr>
              <a:t>Thank you!</a:t>
            </a:r>
          </a:p>
        </p:txBody>
      </p:sp>
      <p:pic>
        <p:nvPicPr>
          <p:cNvPr id="15" name="Picture 2" descr="L:\Data\Global Programs\SAR-Shared\1-SAR\1-Communications\SAR Logos\SAR 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1000" y="422254"/>
            <a:ext cx="2765957"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848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B74171-AFD8-9C41-BD55-F10C16CDBFC7}"/>
              </a:ext>
            </a:extLst>
          </p:cNvPr>
          <p:cNvSpPr>
            <a:spLocks noGrp="1"/>
          </p:cNvSpPr>
          <p:nvPr>
            <p:ph idx="1"/>
          </p:nvPr>
        </p:nvSpPr>
        <p:spPr/>
        <p:txBody>
          <a:bodyPr/>
          <a:lstStyle/>
          <a:p>
            <a:r>
              <a:rPr lang="en-US" sz="1600" dirty="0">
                <a:hlinkClick r:id="rId2"/>
              </a:rPr>
              <a:t>https://www.scholarsatrisk.org/resources/free-to-think-2018-video/</a:t>
            </a:r>
          </a:p>
        </p:txBody>
      </p:sp>
      <p:sp>
        <p:nvSpPr>
          <p:cNvPr id="3" name="Rectangle 2">
            <a:extLst>
              <a:ext uri="{FF2B5EF4-FFF2-40B4-BE49-F238E27FC236}">
                <a16:creationId xmlns:a16="http://schemas.microsoft.com/office/drawing/2014/main" id="{DBE80210-73E4-8D41-9928-B55149E34AA1}"/>
              </a:ext>
            </a:extLst>
          </p:cNvPr>
          <p:cNvSpPr/>
          <p:nvPr/>
        </p:nvSpPr>
        <p:spPr>
          <a:xfrm>
            <a:off x="2286000" y="3105835"/>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2063859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690880" y="914400"/>
            <a:ext cx="586232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cap="small" dirty="0">
                <a:solidFill>
                  <a:srgbClr val="FF0000"/>
                </a:solidFill>
                <a:latin typeface="Kalinga" pitchFamily="2" charset="0"/>
                <a:ea typeface="Lato" panose="020F0502020204030203" pitchFamily="34" charset="0"/>
                <a:cs typeface="Kalinga" pitchFamily="2" charset="0"/>
              </a:rPr>
              <a:t>The SAR network</a:t>
            </a:r>
          </a:p>
        </p:txBody>
      </p:sp>
      <p:pic>
        <p:nvPicPr>
          <p:cNvPr id="4" name="Picture 3" descr="C:\Users\mc5848\Desktop\Defenders Circle Materials\Untitled-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09" r="14214"/>
          <a:stretch/>
        </p:blipFill>
        <p:spPr bwMode="auto">
          <a:xfrm>
            <a:off x="228600" y="838200"/>
            <a:ext cx="558800" cy="609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85800" y="1371600"/>
            <a:ext cx="7802880" cy="1231106"/>
          </a:xfrm>
          <a:prstGeom prst="rect">
            <a:avLst/>
          </a:prstGeom>
        </p:spPr>
        <p:txBody>
          <a:bodyPr wrap="square">
            <a:spAutoFit/>
          </a:bodyPr>
          <a:lstStyle/>
          <a:p>
            <a:r>
              <a:rPr lang="en-US" dirty="0">
                <a:latin typeface="Kalinga" pitchFamily="2" charset="0"/>
                <a:cs typeface="Kalinga" pitchFamily="2" charset="0"/>
              </a:rPr>
              <a:t>Over 500 institutions in 39 countries, including ‘sections’ in Canada, Ireland, Netherlands &amp; Belgium (with UAF), Norway, Sweden, Switzerland, United Kingdom (with CARA), Germany, and Finland.</a:t>
            </a:r>
            <a:endParaRPr lang="en-US" sz="2000" dirty="0">
              <a:latin typeface="Kalinga" pitchFamily="2" charset="0"/>
              <a:cs typeface="Kalinga" pitchFamily="2" charset="0"/>
            </a:endParaRPr>
          </a:p>
          <a:p>
            <a:endParaRPr lang="en-US" sz="2000" dirty="0">
              <a:latin typeface="Kalinga" pitchFamily="2" charset="0"/>
              <a:cs typeface="Kalinga" pitchFamily="2" charset="0"/>
            </a:endParaRPr>
          </a:p>
        </p:txBody>
      </p:sp>
      <p:sp>
        <p:nvSpPr>
          <p:cNvPr id="8" name="TextBox 7"/>
          <p:cNvSpPr txBox="1"/>
          <p:nvPr/>
        </p:nvSpPr>
        <p:spPr>
          <a:xfrm>
            <a:off x="1295400" y="6397823"/>
            <a:ext cx="7924800" cy="307777"/>
          </a:xfrm>
          <a:prstGeom prst="rect">
            <a:avLst/>
          </a:prstGeom>
          <a:noFill/>
        </p:spPr>
        <p:txBody>
          <a:bodyPr wrap="square" rtlCol="0">
            <a:spAutoFit/>
          </a:bodyPr>
          <a:lstStyle/>
          <a:p>
            <a:pPr algn="l"/>
            <a:r>
              <a:rPr lang="en-US" sz="1400" b="0" kern="0" spc="-60" baseline="0" dirty="0">
                <a:solidFill>
                  <a:srgbClr val="00B0F0"/>
                </a:solidFill>
                <a:latin typeface="Lato" panose="020F0502020204030203" pitchFamily="34" charset="0"/>
                <a:ea typeface="Lato" panose="020F0502020204030203" pitchFamily="34" charset="0"/>
                <a:cs typeface="Lato" panose="020F0502020204030203" pitchFamily="34" charset="0"/>
              </a:rPr>
              <a:t>Scholars at Risk is a global movement to protect everyone’s freedom to think, question, and share ideas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676" y="2284956"/>
            <a:ext cx="8009524" cy="3761905"/>
          </a:xfrm>
          <a:prstGeom prst="rect">
            <a:avLst/>
          </a:prstGeom>
        </p:spPr>
      </p:pic>
    </p:spTree>
    <p:extLst>
      <p:ext uri="{BB962C8B-B14F-4D97-AF65-F5344CB8AC3E}">
        <p14:creationId xmlns:p14="http://schemas.microsoft.com/office/powerpoint/2010/main" val="3950840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2400" b="1" cap="small" dirty="0">
                <a:solidFill>
                  <a:srgbClr val="FF0000"/>
                </a:solidFill>
                <a:ea typeface="+mn-ea"/>
              </a:rPr>
            </a:br>
            <a:br>
              <a:rPr lang="en-US" sz="2400" b="1" cap="small" dirty="0">
                <a:solidFill>
                  <a:srgbClr val="FF0000"/>
                </a:solidFill>
                <a:ea typeface="+mn-ea"/>
              </a:rPr>
            </a:br>
            <a:r>
              <a:rPr lang="en-US" sz="2400" b="1" dirty="0">
                <a:solidFill>
                  <a:srgbClr val="FF0000"/>
                </a:solidFill>
                <a:latin typeface="Kalinga" panose="020B0502040204020203" pitchFamily="34" charset="0"/>
              </a:rPr>
              <a:t>Scholars at Risk National Sections in Europe</a:t>
            </a:r>
            <a:endParaRPr lang="en-US" sz="2400" b="1" dirty="0">
              <a:solidFill>
                <a:srgbClr val="FF0000"/>
              </a:solidFill>
              <a:latin typeface="Kalinga" panose="020B0502040204020203" pitchFamily="34" charset="0"/>
              <a:cs typeface="Kalinga" panose="020B0502040204020203" pitchFamily="34" charset="0"/>
            </a:endParaRPr>
          </a:p>
        </p:txBody>
      </p:sp>
      <p:sp>
        <p:nvSpPr>
          <p:cNvPr id="3" name="Content Placeholder 2"/>
          <p:cNvSpPr>
            <a:spLocks noGrp="1"/>
          </p:cNvSpPr>
          <p:nvPr>
            <p:ph idx="1"/>
          </p:nvPr>
        </p:nvSpPr>
        <p:spPr>
          <a:xfrm>
            <a:off x="457200" y="1524000"/>
            <a:ext cx="8229600" cy="4602163"/>
          </a:xfrm>
        </p:spPr>
        <p:txBody>
          <a:bodyPr/>
          <a:lstStyle/>
          <a:p>
            <a:pPr marL="0" indent="0">
              <a:buNone/>
            </a:pPr>
            <a:r>
              <a:rPr lang="en-US" sz="2000" dirty="0"/>
              <a:t>National networks of higher education institutions dedicated to supporting threatened scholars and promoting academic freedom.</a:t>
            </a:r>
          </a:p>
          <a:p>
            <a:pPr marL="0" indent="0">
              <a:buNone/>
            </a:pPr>
            <a:endParaRPr lang="en-US" sz="2000" dirty="0">
              <a:solidFill>
                <a:prstClr val="black"/>
              </a:solidFill>
            </a:endParaRPr>
          </a:p>
          <a:p>
            <a:pPr marL="0" indent="0">
              <a:buNone/>
            </a:pPr>
            <a:r>
              <a:rPr lang="en-US" sz="2000" dirty="0">
                <a:solidFill>
                  <a:prstClr val="black"/>
                </a:solidFill>
              </a:rPr>
              <a:t>CARA-SAR UK Universities Network with CARA (2006)</a:t>
            </a:r>
          </a:p>
          <a:p>
            <a:pPr marL="0" indent="0">
              <a:buNone/>
            </a:pPr>
            <a:r>
              <a:rPr lang="en-US" sz="2000" dirty="0">
                <a:solidFill>
                  <a:prstClr val="black"/>
                </a:solidFill>
              </a:rPr>
              <a:t>SAR-UAF Netherlands &amp; Belgium Network (2009)</a:t>
            </a:r>
          </a:p>
          <a:p>
            <a:pPr marL="0" indent="0">
              <a:buNone/>
            </a:pPr>
            <a:r>
              <a:rPr lang="en-US" sz="2000" dirty="0">
                <a:solidFill>
                  <a:prstClr val="black"/>
                </a:solidFill>
              </a:rPr>
              <a:t>SAR-Ireland section with Universities Ireland (2009)</a:t>
            </a:r>
          </a:p>
          <a:p>
            <a:pPr marL="0" indent="0">
              <a:buNone/>
            </a:pPr>
            <a:r>
              <a:rPr lang="en-US" sz="2000" dirty="0">
                <a:solidFill>
                  <a:prstClr val="black"/>
                </a:solidFill>
              </a:rPr>
              <a:t>SAR- Norway section (2011)</a:t>
            </a:r>
          </a:p>
          <a:p>
            <a:pPr marL="0" indent="0">
              <a:buNone/>
            </a:pPr>
            <a:r>
              <a:rPr lang="en-US" sz="2000" dirty="0">
                <a:solidFill>
                  <a:prstClr val="black"/>
                </a:solidFill>
              </a:rPr>
              <a:t>SAR-Switzerland section (2014)</a:t>
            </a:r>
          </a:p>
          <a:p>
            <a:pPr marL="0" indent="0">
              <a:buNone/>
            </a:pPr>
            <a:r>
              <a:rPr lang="en-US" sz="2000" dirty="0">
                <a:solidFill>
                  <a:prstClr val="black"/>
                </a:solidFill>
              </a:rPr>
              <a:t>SAR-Sweden section (2016)</a:t>
            </a:r>
          </a:p>
          <a:p>
            <a:pPr marL="0" indent="0">
              <a:buNone/>
            </a:pPr>
            <a:r>
              <a:rPr lang="en-US" sz="2000" dirty="0">
                <a:solidFill>
                  <a:prstClr val="black"/>
                </a:solidFill>
              </a:rPr>
              <a:t>SAR-Germany section with Alexander von Humboldt Foundation (2016)</a:t>
            </a:r>
          </a:p>
          <a:p>
            <a:pPr marL="0" indent="0">
              <a:buNone/>
            </a:pPr>
            <a:r>
              <a:rPr lang="en-US" sz="2000" dirty="0">
                <a:solidFill>
                  <a:prstClr val="black"/>
                </a:solidFill>
              </a:rPr>
              <a:t>SAR-Finland section with UNIFI Universities Finland (2017)</a:t>
            </a:r>
          </a:p>
          <a:p>
            <a:pPr marL="0" indent="0">
              <a:buNone/>
            </a:pPr>
            <a:r>
              <a:rPr lang="en-US" sz="2000" b="1" dirty="0">
                <a:solidFill>
                  <a:schemeClr val="accent2"/>
                </a:solidFill>
              </a:rPr>
              <a:t>SAR Europe – Hosted at Maynooth University (2018) </a:t>
            </a:r>
          </a:p>
          <a:p>
            <a:pPr marL="0" indent="0">
              <a:buNone/>
            </a:pPr>
            <a:endParaRPr lang="en-US" sz="2000" dirty="0"/>
          </a:p>
        </p:txBody>
      </p:sp>
    </p:spTree>
    <p:extLst>
      <p:ext uri="{BB962C8B-B14F-4D97-AF65-F5344CB8AC3E}">
        <p14:creationId xmlns:p14="http://schemas.microsoft.com/office/powerpoint/2010/main" val="1302608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44244" y="914400"/>
            <a:ext cx="7180556" cy="487362"/>
          </a:xfrm>
          <a:prstGeom prst="rect">
            <a:avLst/>
          </a:prstGeom>
        </p:spPr>
        <p:txBody>
          <a:bodyPr/>
          <a:lstStyle/>
          <a:p>
            <a:pPr algn="l"/>
            <a:br>
              <a:rPr lang="en-US" sz="2400" b="1" cap="small" dirty="0">
                <a:solidFill>
                  <a:srgbClr val="FF0000"/>
                </a:solidFill>
                <a:latin typeface="Kalinga" pitchFamily="34" charset="0"/>
                <a:ea typeface="+mn-ea"/>
                <a:cs typeface="Kalinga" pitchFamily="34" charset="0"/>
              </a:rPr>
            </a:br>
            <a:r>
              <a:rPr lang="en-US" sz="2400" b="1" cap="small" dirty="0">
                <a:solidFill>
                  <a:srgbClr val="FF0000"/>
                </a:solidFill>
                <a:latin typeface="Kalinga" pitchFamily="34" charset="0"/>
                <a:ea typeface="+mn-ea"/>
                <a:cs typeface="Kalinga" pitchFamily="34" charset="0"/>
              </a:rPr>
              <a:t>Getting involved: Concrete next steps </a:t>
            </a:r>
            <a:endParaRPr lang="en-US" sz="2400" b="1" dirty="0">
              <a:solidFill>
                <a:srgbClr val="FF0000"/>
              </a:solidFill>
              <a:latin typeface="Kalinga" pitchFamily="34" charset="0"/>
              <a:cs typeface="Kalinga" pitchFamily="34" charset="0"/>
            </a:endParaRPr>
          </a:p>
        </p:txBody>
      </p:sp>
      <p:sp>
        <p:nvSpPr>
          <p:cNvPr id="3" name="Content Placeholder 2"/>
          <p:cNvSpPr>
            <a:spLocks noGrp="1"/>
          </p:cNvSpPr>
          <p:nvPr>
            <p:ph idx="1"/>
          </p:nvPr>
        </p:nvSpPr>
        <p:spPr>
          <a:xfrm>
            <a:off x="765479" y="1828800"/>
            <a:ext cx="8229600" cy="4525963"/>
          </a:xfrm>
        </p:spPr>
        <p:txBody>
          <a:bodyPr/>
          <a:lstStyle/>
          <a:p>
            <a:pPr marL="685800" lvl="1"/>
            <a:r>
              <a:rPr lang="en-US" sz="2000" dirty="0"/>
              <a:t>Subscribe to receive SAR emails</a:t>
            </a:r>
          </a:p>
          <a:p>
            <a:pPr marL="685800" lvl="1"/>
            <a:r>
              <a:rPr lang="en-US" sz="2000" dirty="0"/>
              <a:t>Join the SAR network</a:t>
            </a:r>
          </a:p>
          <a:p>
            <a:pPr marL="685800" lvl="1"/>
            <a:r>
              <a:rPr lang="en-US" sz="2000" dirty="0"/>
              <a:t>Invite a speaker through the SAR Speaker Series</a:t>
            </a:r>
          </a:p>
          <a:p>
            <a:pPr marL="685800" lvl="1"/>
            <a:r>
              <a:rPr lang="en-US" sz="2000" dirty="0"/>
              <a:t>Consider hosting threatened scholars (some of whom are students)</a:t>
            </a:r>
          </a:p>
          <a:p>
            <a:pPr marL="685800" lvl="1"/>
            <a:r>
              <a:rPr lang="en-US" sz="2000" dirty="0"/>
              <a:t>Participate in SAR’s academic freedom monitoring project as a researcher – Students can do this! </a:t>
            </a:r>
          </a:p>
          <a:p>
            <a:pPr marL="685800" lvl="1"/>
            <a:r>
              <a:rPr lang="en-US" sz="2000" dirty="0"/>
              <a:t>Advocate on behalf of a scholar in prison (e.g. through the student advocacy seminar)</a:t>
            </a:r>
          </a:p>
          <a:p>
            <a:pPr marL="685800" lvl="1"/>
            <a:r>
              <a:rPr lang="en-US" sz="2000" dirty="0"/>
              <a:t>Participate in SAR alerts/campaigns </a:t>
            </a:r>
          </a:p>
          <a:p>
            <a:pPr marL="685800" lvl="1"/>
            <a:r>
              <a:rPr lang="en-US" sz="2000" dirty="0"/>
              <a:t>Send representatives to SAR workshops/trainings and 2020 Global Congress</a:t>
            </a:r>
          </a:p>
          <a:p>
            <a:pPr marL="685800" lvl="1"/>
            <a:r>
              <a:rPr lang="en-US" sz="2000" dirty="0"/>
              <a:t>Join efforts to build a SAR Greece section</a:t>
            </a:r>
          </a:p>
          <a:p>
            <a:pPr marL="400050" lvl="1" indent="0">
              <a:buNone/>
            </a:pPr>
            <a:endParaRPr lang="en-US" sz="1800" dirty="0"/>
          </a:p>
          <a:p>
            <a:pPr marL="400050" lvl="1" indent="0">
              <a:buNone/>
            </a:pPr>
            <a:endParaRPr lang="en-US" sz="1600" dirty="0"/>
          </a:p>
          <a:p>
            <a:pPr marL="0" indent="0">
              <a:buNone/>
            </a:pPr>
            <a:endParaRPr lang="en-US" sz="2000" dirty="0">
              <a:solidFill>
                <a:prstClr val="black"/>
              </a:solidFill>
            </a:endParaRPr>
          </a:p>
        </p:txBody>
      </p:sp>
      <p:pic>
        <p:nvPicPr>
          <p:cNvPr id="4" name="Picture 3" descr="C:\Users\mc5848\Desktop\Defenders Circle Materials\Untitled-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09" r="14214"/>
          <a:stretch/>
        </p:blipFill>
        <p:spPr bwMode="auto">
          <a:xfrm>
            <a:off x="228600" y="838200"/>
            <a:ext cx="5588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248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58152998"/>
              </p:ext>
            </p:extLst>
          </p:nvPr>
        </p:nvGraphicFramePr>
        <p:xfrm>
          <a:off x="218441" y="2209800"/>
          <a:ext cx="8707119" cy="3352800"/>
        </p:xfrm>
        <a:graphic>
          <a:graphicData uri="http://schemas.openxmlformats.org/drawingml/2006/table">
            <a:tbl>
              <a:tblPr firstRow="1" bandRow="1">
                <a:tableStyleId>{5C22544A-7EE6-4342-B048-85BDC9FD1C3A}</a:tableStyleId>
              </a:tblPr>
              <a:tblGrid>
                <a:gridCol w="2600959">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58160">
                  <a:extLst>
                    <a:ext uri="{9D8B030D-6E8A-4147-A177-3AD203B41FA5}">
                      <a16:colId xmlns:a16="http://schemas.microsoft.com/office/drawing/2014/main" val="20002"/>
                    </a:ext>
                  </a:extLst>
                </a:gridCol>
              </a:tblGrid>
              <a:tr h="3276600">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p>
                      <a:endParaRPr lang="en-US" dirty="0">
                        <a:latin typeface="Lato" panose="020F0502020204030203" pitchFamily="34" charset="0"/>
                        <a:ea typeface="Lato" panose="020F0502020204030203" pitchFamily="34" charset="0"/>
                        <a:cs typeface="Lato" panose="020F0502020204030203" pitchFamily="34" charset="0"/>
                      </a:endParaRPr>
                    </a:p>
                    <a:p>
                      <a:pPr algn="ctr"/>
                      <a:r>
                        <a:rPr lang="en-US" sz="2000" dirty="0">
                          <a:solidFill>
                            <a:srgbClr val="FF0000"/>
                          </a:solidFill>
                          <a:latin typeface="Lato" panose="020F0502020204030203" pitchFamily="34" charset="0"/>
                          <a:ea typeface="Lato" panose="020F0502020204030203" pitchFamily="34" charset="0"/>
                          <a:cs typeface="Lato" panose="020F0502020204030203" pitchFamily="34" charset="0"/>
                        </a:rPr>
                        <a:t>Protection</a:t>
                      </a:r>
                    </a:p>
                    <a:p>
                      <a:pPr marL="285750" indent="-285750">
                        <a:buFont typeface="Arial" panose="020B0604020202020204" pitchFamily="34" charset="0"/>
                        <a:buChar char="•"/>
                      </a:pPr>
                      <a:endParaRPr lang="en-US" sz="1400" b="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sz="1400" b="0" dirty="0">
                          <a:solidFill>
                            <a:schemeClr val="tx1"/>
                          </a:solidFill>
                          <a:latin typeface="Lato" panose="020F0502020204030203" pitchFamily="34" charset="0"/>
                          <a:ea typeface="Lato" panose="020F0502020204030203" pitchFamily="34" charset="0"/>
                          <a:cs typeface="Lato" panose="020F0502020204030203" pitchFamily="34" charset="0"/>
                        </a:rPr>
                        <a:t>hosting threatened scholars for temporary academic visits</a:t>
                      </a:r>
                    </a:p>
                    <a:p>
                      <a:pPr marL="285750" indent="-285750">
                        <a:buFont typeface="Arial" panose="020B0604020202020204" pitchFamily="34" charset="0"/>
                        <a:buNone/>
                      </a:pPr>
                      <a:endParaRPr lang="en-US" sz="1400" b="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sz="1400" b="0" baseline="0" dirty="0">
                          <a:solidFill>
                            <a:schemeClr val="tx1"/>
                          </a:solidFill>
                          <a:latin typeface="Lato" panose="020F0502020204030203" pitchFamily="34" charset="0"/>
                          <a:ea typeface="Lato" panose="020F0502020204030203" pitchFamily="34" charset="0"/>
                          <a:cs typeface="Lato" panose="020F0502020204030203" pitchFamily="34" charset="0"/>
                        </a:rPr>
                        <a:t>referring scholars to the network for assistance</a:t>
                      </a:r>
                      <a:endParaRPr lang="en-US" sz="1400" b="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a:solidFill>
                      <a:schemeClr val="bg1">
                        <a:lumMod val="85000"/>
                      </a:schemeClr>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p>
                      <a:endParaRPr lang="en-US" dirty="0">
                        <a:latin typeface="Lato" panose="020F0502020204030203" pitchFamily="34" charset="0"/>
                        <a:ea typeface="Lato" panose="020F0502020204030203" pitchFamily="34" charset="0"/>
                        <a:cs typeface="Lato" panose="020F0502020204030203" pitchFamily="34" charset="0"/>
                      </a:endParaRPr>
                    </a:p>
                    <a:p>
                      <a:pPr algn="ctr"/>
                      <a:r>
                        <a:rPr lang="en-US" sz="2000" dirty="0">
                          <a:solidFill>
                            <a:srgbClr val="FF0000"/>
                          </a:solidFill>
                          <a:latin typeface="Lato" panose="020F0502020204030203" pitchFamily="34" charset="0"/>
                          <a:ea typeface="Lato" panose="020F0502020204030203" pitchFamily="34" charset="0"/>
                          <a:cs typeface="Lato" panose="020F0502020204030203" pitchFamily="34" charset="0"/>
                        </a:rPr>
                        <a:t>Advocacy</a:t>
                      </a:r>
                    </a:p>
                    <a:p>
                      <a:pPr marL="285750" indent="-285750">
                        <a:buFont typeface="Arial" panose="020B0604020202020204" pitchFamily="34" charset="0"/>
                        <a:buChar char="•"/>
                      </a:pPr>
                      <a:endParaRPr lang="en-US" sz="1400" b="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sz="1400" b="0" dirty="0">
                          <a:solidFill>
                            <a:schemeClr val="tx1"/>
                          </a:solidFill>
                          <a:latin typeface="Lato" panose="020F0502020204030203" pitchFamily="34" charset="0"/>
                          <a:ea typeface="Lato" panose="020F0502020204030203" pitchFamily="34" charset="0"/>
                          <a:cs typeface="Lato" panose="020F0502020204030203" pitchFamily="34" charset="0"/>
                        </a:rPr>
                        <a:t>offering</a:t>
                      </a:r>
                      <a:r>
                        <a:rPr lang="en-US" sz="1400" b="0" baseline="0" dirty="0">
                          <a:solidFill>
                            <a:schemeClr val="tx1"/>
                          </a:solidFill>
                          <a:latin typeface="Lato" panose="020F0502020204030203" pitchFamily="34" charset="0"/>
                          <a:ea typeface="Lato" panose="020F0502020204030203" pitchFamily="34" charset="0"/>
                          <a:cs typeface="Lato" panose="020F0502020204030203" pitchFamily="34" charset="0"/>
                        </a:rPr>
                        <a:t> Student Advocacy Seminars to teach real-world advocacy skills</a:t>
                      </a:r>
                    </a:p>
                    <a:p>
                      <a:pPr marL="285750" indent="-285750">
                        <a:buFont typeface="Arial" panose="020B0604020202020204" pitchFamily="34" charset="0"/>
                        <a:buChar char="•"/>
                      </a:pPr>
                      <a:endParaRPr lang="en-US" sz="1400" b="0" baseline="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sz="1400" b="0" baseline="0" dirty="0">
                          <a:solidFill>
                            <a:schemeClr val="tx1"/>
                          </a:solidFill>
                          <a:latin typeface="Lato" panose="020F0502020204030203" pitchFamily="34" charset="0"/>
                          <a:ea typeface="Lato" panose="020F0502020204030203" pitchFamily="34" charset="0"/>
                          <a:cs typeface="Lato" panose="020F0502020204030203" pitchFamily="34" charset="0"/>
                        </a:rPr>
                        <a:t>supporting scholars in prison by writing letters of appeal</a:t>
                      </a:r>
                    </a:p>
                    <a:p>
                      <a:pPr marL="285750" indent="-285750">
                        <a:buFont typeface="Arial" panose="020B0604020202020204" pitchFamily="34" charset="0"/>
                        <a:buChar char="•"/>
                      </a:pPr>
                      <a:endParaRPr lang="en-US" sz="1400" b="0" baseline="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sz="1400" b="0" baseline="0" dirty="0">
                          <a:solidFill>
                            <a:schemeClr val="tx1"/>
                          </a:solidFill>
                          <a:latin typeface="Lato" panose="020F0502020204030203" pitchFamily="34" charset="0"/>
                          <a:ea typeface="Lato" panose="020F0502020204030203" pitchFamily="34" charset="0"/>
                          <a:cs typeface="Lato" panose="020F0502020204030203" pitchFamily="34" charset="0"/>
                        </a:rPr>
                        <a:t>work with the SAR Academic Freedom Monitoring Project</a:t>
                      </a:r>
                      <a:endParaRPr lang="en-US" sz="1400" b="0" dirty="0">
                        <a:solidFill>
                          <a:schemeClr val="tx1"/>
                        </a:solidFill>
                        <a:latin typeface="Lato" panose="020F0502020204030203" pitchFamily="34" charset="0"/>
                        <a:ea typeface="Lato" panose="020F0502020204030203" pitchFamily="34" charset="0"/>
                        <a:cs typeface="Lato" panose="020F0502020204030203" pitchFamily="34" charset="0"/>
                      </a:endParaRPr>
                    </a:p>
                    <a:p>
                      <a:endParaRPr lang="en-US" dirty="0">
                        <a:latin typeface="Lato" panose="020F0502020204030203" pitchFamily="34" charset="0"/>
                        <a:ea typeface="Lato" panose="020F0502020204030203" pitchFamily="34" charset="0"/>
                        <a:cs typeface="Lato" panose="020F0502020204030203" pitchFamily="34" charset="0"/>
                      </a:endParaRPr>
                    </a:p>
                  </a:txBody>
                  <a:tcPr>
                    <a:solidFill>
                      <a:schemeClr val="bg1">
                        <a:lumMod val="85000"/>
                      </a:schemeClr>
                    </a:solidFill>
                  </a:tcPr>
                </a:tc>
                <a:tc>
                  <a:txBody>
                    <a:bodyPr/>
                    <a:lstStyle/>
                    <a:p>
                      <a:pPr algn="ctr"/>
                      <a:endParaRPr lang="en-US" sz="1800" dirty="0">
                        <a:solidFill>
                          <a:srgbClr val="FF0000"/>
                        </a:solidFill>
                        <a:latin typeface="Lato" panose="020F0502020204030203" pitchFamily="34" charset="0"/>
                        <a:ea typeface="Lato" panose="020F0502020204030203" pitchFamily="34" charset="0"/>
                        <a:cs typeface="Lato" panose="020F0502020204030203" pitchFamily="34" charset="0"/>
                      </a:endParaRPr>
                    </a:p>
                    <a:p>
                      <a:pPr algn="ctr"/>
                      <a:endParaRPr lang="en-US" sz="1800" dirty="0">
                        <a:solidFill>
                          <a:srgbClr val="FF0000"/>
                        </a:solidFill>
                        <a:latin typeface="Lato" panose="020F0502020204030203" pitchFamily="34" charset="0"/>
                        <a:ea typeface="Lato" panose="020F0502020204030203" pitchFamily="34" charset="0"/>
                        <a:cs typeface="Lato" panose="020F0502020204030203" pitchFamily="34" charset="0"/>
                      </a:endParaRPr>
                    </a:p>
                    <a:p>
                      <a:pPr algn="ctr"/>
                      <a:r>
                        <a:rPr lang="en-US" sz="2000" dirty="0">
                          <a:solidFill>
                            <a:srgbClr val="FF0000"/>
                          </a:solidFill>
                          <a:latin typeface="Lato" panose="020F0502020204030203" pitchFamily="34" charset="0"/>
                          <a:ea typeface="Lato" panose="020F0502020204030203" pitchFamily="34" charset="0"/>
                          <a:cs typeface="Lato" panose="020F0502020204030203" pitchFamily="34" charset="0"/>
                        </a:rPr>
                        <a:t>Learning</a:t>
                      </a:r>
                    </a:p>
                    <a:p>
                      <a:pPr marL="285750" indent="-285750">
                        <a:buFont typeface="Arial" panose="020B0604020202020204" pitchFamily="34" charset="0"/>
                        <a:buChar char="•"/>
                      </a:pPr>
                      <a:endParaRPr lang="en-US" sz="1400" b="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sz="1400" b="0" dirty="0">
                          <a:solidFill>
                            <a:schemeClr val="tx1"/>
                          </a:solidFill>
                          <a:latin typeface="Lato" panose="020F0502020204030203" pitchFamily="34" charset="0"/>
                          <a:ea typeface="Lato" panose="020F0502020204030203" pitchFamily="34" charset="0"/>
                          <a:cs typeface="Lato" panose="020F0502020204030203" pitchFamily="34" charset="0"/>
                        </a:rPr>
                        <a:t>attending SAR conferences and workshops</a:t>
                      </a:r>
                    </a:p>
                    <a:p>
                      <a:pPr marL="285750" indent="-285750">
                        <a:buFont typeface="Arial" panose="020B0604020202020204" pitchFamily="34" charset="0"/>
                        <a:buChar char="•"/>
                      </a:pPr>
                      <a:endParaRPr lang="en-US" sz="1400" b="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sz="1400" b="0" dirty="0">
                          <a:solidFill>
                            <a:schemeClr val="tx1"/>
                          </a:solidFill>
                          <a:latin typeface="Lato" panose="020F0502020204030203" pitchFamily="34" charset="0"/>
                          <a:ea typeface="Lato" panose="020F0502020204030203" pitchFamily="34" charset="0"/>
                          <a:cs typeface="Lato" panose="020F0502020204030203" pitchFamily="34" charset="0"/>
                        </a:rPr>
                        <a:t>inviting SAR scholars to share their stories</a:t>
                      </a:r>
                      <a:r>
                        <a:rPr lang="en-US" sz="1400" b="0" baseline="0" dirty="0">
                          <a:solidFill>
                            <a:schemeClr val="tx1"/>
                          </a:solidFill>
                          <a:latin typeface="Lato" panose="020F0502020204030203" pitchFamily="34" charset="0"/>
                          <a:ea typeface="Lato" panose="020F0502020204030203" pitchFamily="34" charset="0"/>
                          <a:cs typeface="Lato" panose="020F0502020204030203" pitchFamily="34" charset="0"/>
                        </a:rPr>
                        <a:t> on campus</a:t>
                      </a:r>
                    </a:p>
                    <a:p>
                      <a:pPr marL="285750" indent="-285750">
                        <a:buFont typeface="Arial" panose="020B0604020202020204" pitchFamily="34" charset="0"/>
                        <a:buChar char="•"/>
                      </a:pPr>
                      <a:endParaRPr lang="en-US" sz="1400" b="0" baseline="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sz="1400" b="0" baseline="0" dirty="0">
                          <a:solidFill>
                            <a:schemeClr val="tx1"/>
                          </a:solidFill>
                          <a:latin typeface="Lato" panose="020F0502020204030203" pitchFamily="34" charset="0"/>
                          <a:ea typeface="Lato" panose="020F0502020204030203" pitchFamily="34" charset="0"/>
                          <a:cs typeface="Lato" panose="020F0502020204030203" pitchFamily="34" charset="0"/>
                        </a:rPr>
                        <a:t>joining research groups looking at pressing issues facing international higher education</a:t>
                      </a:r>
                      <a:endParaRPr lang="en-US" sz="1400" dirty="0">
                        <a:latin typeface="Lato" panose="020F0502020204030203" pitchFamily="34" charset="0"/>
                        <a:ea typeface="Lato" panose="020F0502020204030203" pitchFamily="34" charset="0"/>
                        <a:cs typeface="Lato" panose="020F0502020204030203" pitchFamily="34" charset="0"/>
                      </a:endParaRPr>
                    </a:p>
                  </a:txBody>
                  <a:tcPr>
                    <a:solidFill>
                      <a:schemeClr val="bg1">
                        <a:lumMod val="85000"/>
                      </a:schemeClr>
                    </a:solidFill>
                  </a:tcPr>
                </a:tc>
                <a:extLst>
                  <a:ext uri="{0D108BD9-81ED-4DB2-BD59-A6C34878D82A}">
                    <a16:rowId xmlns:a16="http://schemas.microsoft.com/office/drawing/2014/main" val="10000"/>
                  </a:ext>
                </a:extLst>
              </a:tr>
            </a:tbl>
          </a:graphicData>
        </a:graphic>
      </p:graphicFrame>
      <p:sp>
        <p:nvSpPr>
          <p:cNvPr id="5" name="TextBox 5"/>
          <p:cNvSpPr txBox="1"/>
          <p:nvPr/>
        </p:nvSpPr>
        <p:spPr>
          <a:xfrm>
            <a:off x="685800" y="914400"/>
            <a:ext cx="58674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cap="small" dirty="0">
                <a:solidFill>
                  <a:srgbClr val="FF0000"/>
                </a:solidFill>
                <a:latin typeface="Kalinga" pitchFamily="2" charset="0"/>
                <a:ea typeface="Lato" panose="020F0502020204030203" pitchFamily="34" charset="0"/>
                <a:cs typeface="Kalinga" pitchFamily="2" charset="0"/>
              </a:rPr>
              <a:t>Activities</a:t>
            </a:r>
          </a:p>
        </p:txBody>
      </p:sp>
      <p:pic>
        <p:nvPicPr>
          <p:cNvPr id="3074" name="Picture 2" descr="L:\Data\Global Programs\SAR-Shared\1-SAR\1-Media &amp; Materials\1-Promotional Materials\1-Getting Involved\Getting Getting Involved Folder\Links\1440723863_conferen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7237" y="2251075"/>
            <a:ext cx="568325" cy="5683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L:\Data\Global Programs\SAR-Shared\1-SAR\1-Media &amp; Materials\1-Promotional Materials\1-Getting Involved\Getting Getting Involved Folder\Links\1440723564_handshak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4120" y="220980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Data\Global Programs\SAR-Shared\1-SAR\1-Media &amp; Materials\1-Promotional Materials\1-Getting Involved\Getting Getting Involved Folder\Links\1440724202_megaphon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4800" y="22860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1447800"/>
            <a:ext cx="8305800" cy="646331"/>
          </a:xfrm>
          <a:prstGeom prst="rect">
            <a:avLst/>
          </a:prstGeom>
          <a:noFill/>
        </p:spPr>
        <p:txBody>
          <a:bodyPr wrap="square" rtlCol="0">
            <a:spAutoFit/>
          </a:bodyPr>
          <a:lstStyle/>
          <a:p>
            <a:r>
              <a:rPr lang="en-US" dirty="0">
                <a:latin typeface="Kalinga" pitchFamily="2" charset="0"/>
                <a:ea typeface="Lato" panose="020F0502020204030203" pitchFamily="34" charset="0"/>
                <a:cs typeface="Kalinga" pitchFamily="2" charset="0"/>
              </a:rPr>
              <a:t>As SAR members, university leadership, staff, faculty, and students have the opportunity to actively engage in:</a:t>
            </a:r>
          </a:p>
        </p:txBody>
      </p:sp>
      <p:pic>
        <p:nvPicPr>
          <p:cNvPr id="8" name="Picture 7" descr="C:\Users\mc5848\Desktop\Defenders Circle Materials\Untitled-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209" r="14214"/>
          <a:stretch/>
        </p:blipFill>
        <p:spPr bwMode="auto">
          <a:xfrm>
            <a:off x="228600" y="838200"/>
            <a:ext cx="5588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435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2400" b="1" cap="small" dirty="0">
                <a:solidFill>
                  <a:srgbClr val="FF0000"/>
                </a:solidFill>
                <a:ea typeface="+mn-ea"/>
              </a:rPr>
            </a:br>
            <a:br>
              <a:rPr lang="en-US" sz="2400" b="1" cap="small" dirty="0">
                <a:solidFill>
                  <a:srgbClr val="FF0000"/>
                </a:solidFill>
                <a:ea typeface="+mn-ea"/>
              </a:rPr>
            </a:br>
            <a:r>
              <a:rPr lang="en-US" sz="2400" b="1" dirty="0">
                <a:solidFill>
                  <a:srgbClr val="FF0000"/>
                </a:solidFill>
                <a:latin typeface="Kalinga" panose="020B0502040204020203" pitchFamily="34" charset="0"/>
              </a:rPr>
              <a:t>Facts &amp; Figures</a:t>
            </a:r>
            <a:endParaRPr lang="en-US" sz="2400" b="1" dirty="0">
              <a:solidFill>
                <a:srgbClr val="FF0000"/>
              </a:solidFill>
              <a:latin typeface="Kalinga" panose="020B0502040204020203" pitchFamily="34" charset="0"/>
              <a:cs typeface="Kalinga" panose="020B0502040204020203" pitchFamily="34" charset="0"/>
            </a:endParaRPr>
          </a:p>
        </p:txBody>
      </p:sp>
      <p:sp>
        <p:nvSpPr>
          <p:cNvPr id="3" name="Content Placeholder 2"/>
          <p:cNvSpPr>
            <a:spLocks noGrp="1"/>
          </p:cNvSpPr>
          <p:nvPr>
            <p:ph idx="1"/>
          </p:nvPr>
        </p:nvSpPr>
        <p:spPr>
          <a:xfrm>
            <a:off x="457200" y="1371600"/>
            <a:ext cx="8229600" cy="4525963"/>
          </a:xfrm>
        </p:spPr>
        <p:txBody>
          <a:bodyPr/>
          <a:lstStyle/>
          <a:p>
            <a:endParaRPr lang="en-US" sz="2000" dirty="0"/>
          </a:p>
          <a:p>
            <a:r>
              <a:rPr lang="en-US" sz="1800" dirty="0"/>
              <a:t>Since founding in 2000, over 4,000 applications for assistance</a:t>
            </a:r>
          </a:p>
          <a:p>
            <a:r>
              <a:rPr lang="en-US" sz="1800" dirty="0"/>
              <a:t>From September 2017 to end August 2018, over 500 applications; 124 placements</a:t>
            </a:r>
          </a:p>
          <a:p>
            <a:r>
              <a:rPr lang="en-US" sz="1800" dirty="0"/>
              <a:t>Current rate of 40 to 50 applications per month; 26 scholars on list currently seeking positions </a:t>
            </a:r>
          </a:p>
          <a:p>
            <a:r>
              <a:rPr lang="en-US" sz="1800" dirty="0"/>
              <a:t>Top sources of applications: Turkey, Syria, Iran, Iraq, Yemen</a:t>
            </a:r>
          </a:p>
          <a:p>
            <a:r>
              <a:rPr lang="en-US" sz="1800" dirty="0"/>
              <a:t>Over 850 applications from Turkey alone since Jan 2016</a:t>
            </a:r>
          </a:p>
          <a:p>
            <a:r>
              <a:rPr lang="en-US" sz="1800" dirty="0"/>
              <a:t>SAR Monitoring Project F2T (2018): 294 attacks in 47 countries</a:t>
            </a:r>
          </a:p>
          <a:p>
            <a:r>
              <a:rPr lang="en-US" sz="1800" dirty="0"/>
              <a:t>Scholars in Prison: SAR is tracking and conducting advocacy on behalf of 49 scholars and students imprisoned or otherwise threatened around the world. </a:t>
            </a:r>
          </a:p>
          <a:p>
            <a:endParaRPr lang="en-US" sz="2000" dirty="0"/>
          </a:p>
          <a:p>
            <a:endParaRPr lang="en-US" sz="2000" dirty="0"/>
          </a:p>
          <a:p>
            <a:endParaRPr lang="en-US" sz="2000" dirty="0"/>
          </a:p>
          <a:p>
            <a:endParaRPr lang="en-US" sz="2000" dirty="0">
              <a:solidFill>
                <a:prstClr val="black"/>
              </a:solidFill>
            </a:endParaRPr>
          </a:p>
          <a:p>
            <a:pPr marL="0" indent="0">
              <a:buNone/>
            </a:pPr>
            <a:endParaRPr lang="en-US" sz="2000" dirty="0"/>
          </a:p>
        </p:txBody>
      </p:sp>
    </p:spTree>
    <p:extLst>
      <p:ext uri="{BB962C8B-B14F-4D97-AF65-F5344CB8AC3E}">
        <p14:creationId xmlns:p14="http://schemas.microsoft.com/office/powerpoint/2010/main" val="3508482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990600" y="924580"/>
            <a:ext cx="64008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cap="small" dirty="0">
                <a:solidFill>
                  <a:srgbClr val="FF0000"/>
                </a:solidFill>
                <a:latin typeface="Kalinga" pitchFamily="2" charset="0"/>
                <a:cs typeface="Kalinga" pitchFamily="2" charset="0"/>
              </a:rPr>
              <a:t>Scholar disciplines</a:t>
            </a:r>
          </a:p>
        </p:txBody>
      </p:sp>
      <p:sp>
        <p:nvSpPr>
          <p:cNvPr id="2" name="TextBox 1"/>
          <p:cNvSpPr txBox="1"/>
          <p:nvPr/>
        </p:nvSpPr>
        <p:spPr>
          <a:xfrm>
            <a:off x="152400" y="1524000"/>
            <a:ext cx="8763000" cy="1477328"/>
          </a:xfrm>
          <a:prstGeom prst="rect">
            <a:avLst/>
          </a:prstGeom>
          <a:noFill/>
        </p:spPr>
        <p:txBody>
          <a:bodyPr wrap="square" rtlCol="0">
            <a:spAutoFit/>
          </a:bodyPr>
          <a:lstStyle/>
          <a:p>
            <a:r>
              <a:rPr lang="en-US" dirty="0">
                <a:solidFill>
                  <a:prstClr val="black"/>
                </a:solidFill>
                <a:latin typeface="Kalinga" panose="020B0502040204020203" pitchFamily="34" charset="0"/>
                <a:cs typeface="Kalinga" panose="020B0502040204020203" pitchFamily="34" charset="0"/>
              </a:rPr>
              <a:t>From September 2017 to the end of August 2018, SAR received over 500 applications for assistance and arranged 124 placements for scholars from a wide variety of disciplines. </a:t>
            </a:r>
          </a:p>
          <a:p>
            <a:endParaRPr lang="en-US" dirty="0">
              <a:solidFill>
                <a:prstClr val="black"/>
              </a:solidFill>
              <a:latin typeface="Kalinga" panose="020B0502040204020203" pitchFamily="34" charset="0"/>
              <a:cs typeface="Kalinga" panose="020B0502040204020203" pitchFamily="34" charset="0"/>
            </a:endParaRPr>
          </a:p>
          <a:p>
            <a:endParaRPr lang="en-US" dirty="0">
              <a:solidFill>
                <a:prstClr val="black"/>
              </a:solidFill>
              <a:latin typeface="Kalinga" panose="020B0502040204020203" pitchFamily="34" charset="0"/>
              <a:cs typeface="Kalinga" panose="020B0502040204020203" pitchFamily="34" charset="0"/>
            </a:endParaRPr>
          </a:p>
        </p:txBody>
      </p:sp>
      <p:pic>
        <p:nvPicPr>
          <p:cNvPr id="8" name="Picture 3" descr="L:\Data\Global Programs\SAR-Shared\1-SAR\1-Media &amp; Materials\1-Promotional Materials\1-Getting Involved\Getting Getting Involved Folder\Links\1440723564_handshak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843327"/>
            <a:ext cx="609600" cy="609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Chart 10"/>
          <p:cNvGraphicFramePr>
            <a:graphicFrameLocks/>
          </p:cNvGraphicFramePr>
          <p:nvPr>
            <p:extLst>
              <p:ext uri="{D42A27DB-BD31-4B8C-83A1-F6EECF244321}">
                <p14:modId xmlns:p14="http://schemas.microsoft.com/office/powerpoint/2010/main" val="1070948990"/>
              </p:ext>
            </p:extLst>
          </p:nvPr>
        </p:nvGraphicFramePr>
        <p:xfrm>
          <a:off x="907143" y="2438400"/>
          <a:ext cx="7543800" cy="4038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86394805"/>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FF0000"/>
      </a:dk2>
      <a:lt2>
        <a:srgbClr val="EEECE1"/>
      </a:lt2>
      <a:accent1>
        <a:srgbClr val="FF0000"/>
      </a:accent1>
      <a:accent2>
        <a:srgbClr val="00B0F0"/>
      </a:accent2>
      <a:accent3>
        <a:srgbClr val="92D050"/>
      </a:accent3>
      <a:accent4>
        <a:srgbClr val="0000FF"/>
      </a:accent4>
      <a:accent5>
        <a:srgbClr val="800080"/>
      </a:accent5>
      <a:accent6>
        <a:srgbClr val="F79646"/>
      </a:accent6>
      <a:hlink>
        <a:srgbClr val="002060"/>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Custom 1">
      <a:dk1>
        <a:sysClr val="windowText" lastClr="000000"/>
      </a:dk1>
      <a:lt1>
        <a:sysClr val="window" lastClr="FFFFFF"/>
      </a:lt1>
      <a:dk2>
        <a:srgbClr val="FF0000"/>
      </a:dk2>
      <a:lt2>
        <a:srgbClr val="EEECE1"/>
      </a:lt2>
      <a:accent1>
        <a:srgbClr val="FF0000"/>
      </a:accent1>
      <a:accent2>
        <a:srgbClr val="00B0F0"/>
      </a:accent2>
      <a:accent3>
        <a:srgbClr val="92D050"/>
      </a:accent3>
      <a:accent4>
        <a:srgbClr val="0000FF"/>
      </a:accent4>
      <a:accent5>
        <a:srgbClr val="800080"/>
      </a:accent5>
      <a:accent6>
        <a:srgbClr val="F79646"/>
      </a:accent6>
      <a:hlink>
        <a:srgbClr val="002060"/>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Custom 1">
      <a:dk1>
        <a:sysClr val="windowText" lastClr="000000"/>
      </a:dk1>
      <a:lt1>
        <a:sysClr val="window" lastClr="FFFFFF"/>
      </a:lt1>
      <a:dk2>
        <a:srgbClr val="FF0000"/>
      </a:dk2>
      <a:lt2>
        <a:srgbClr val="EEECE1"/>
      </a:lt2>
      <a:accent1>
        <a:srgbClr val="FF0000"/>
      </a:accent1>
      <a:accent2>
        <a:srgbClr val="00B0F0"/>
      </a:accent2>
      <a:accent3>
        <a:srgbClr val="92D050"/>
      </a:accent3>
      <a:accent4>
        <a:srgbClr val="0000FF"/>
      </a:accent4>
      <a:accent5>
        <a:srgbClr val="800080"/>
      </a:accent5>
      <a:accent6>
        <a:srgbClr val="F79646"/>
      </a:accent6>
      <a:hlink>
        <a:srgbClr val="002060"/>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Custom 1">
      <a:dk1>
        <a:sysClr val="windowText" lastClr="000000"/>
      </a:dk1>
      <a:lt1>
        <a:sysClr val="window" lastClr="FFFFFF"/>
      </a:lt1>
      <a:dk2>
        <a:srgbClr val="FF0000"/>
      </a:dk2>
      <a:lt2>
        <a:srgbClr val="EEECE1"/>
      </a:lt2>
      <a:accent1>
        <a:srgbClr val="FF0000"/>
      </a:accent1>
      <a:accent2>
        <a:srgbClr val="00B0F0"/>
      </a:accent2>
      <a:accent3>
        <a:srgbClr val="92D050"/>
      </a:accent3>
      <a:accent4>
        <a:srgbClr val="0000FF"/>
      </a:accent4>
      <a:accent5>
        <a:srgbClr val="800080"/>
      </a:accent5>
      <a:accent6>
        <a:srgbClr val="F79646"/>
      </a:accent6>
      <a:hlink>
        <a:srgbClr val="002060"/>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Custom 1">
      <a:dk1>
        <a:sysClr val="windowText" lastClr="000000"/>
      </a:dk1>
      <a:lt1>
        <a:sysClr val="window" lastClr="FFFFFF"/>
      </a:lt1>
      <a:dk2>
        <a:srgbClr val="FF0000"/>
      </a:dk2>
      <a:lt2>
        <a:srgbClr val="EEECE1"/>
      </a:lt2>
      <a:accent1>
        <a:srgbClr val="FF0000"/>
      </a:accent1>
      <a:accent2>
        <a:srgbClr val="00B0F0"/>
      </a:accent2>
      <a:accent3>
        <a:srgbClr val="92D050"/>
      </a:accent3>
      <a:accent4>
        <a:srgbClr val="0000FF"/>
      </a:accent4>
      <a:accent5>
        <a:srgbClr val="800080"/>
      </a:accent5>
      <a:accent6>
        <a:srgbClr val="F79646"/>
      </a:accent6>
      <a:hlink>
        <a:srgbClr val="002060"/>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a:defPPr>
      </a:lstStyle>
    </a:txDef>
  </a:objectDefaults>
  <a:extraClrSchemeLst/>
</a:theme>
</file>

<file path=ppt/theme/theme9.xml><?xml version="1.0" encoding="utf-8"?>
<a:theme xmlns:a="http://schemas.openxmlformats.org/drawingml/2006/main" name="7_Office Theme">
  <a:themeElements>
    <a:clrScheme name="Custom 1">
      <a:dk1>
        <a:sysClr val="windowText" lastClr="000000"/>
      </a:dk1>
      <a:lt1>
        <a:sysClr val="window" lastClr="FFFFFF"/>
      </a:lt1>
      <a:dk2>
        <a:srgbClr val="FF0000"/>
      </a:dk2>
      <a:lt2>
        <a:srgbClr val="EEECE1"/>
      </a:lt2>
      <a:accent1>
        <a:srgbClr val="FF0000"/>
      </a:accent1>
      <a:accent2>
        <a:srgbClr val="00B0F0"/>
      </a:accent2>
      <a:accent3>
        <a:srgbClr val="92D050"/>
      </a:accent3>
      <a:accent4>
        <a:srgbClr val="0000FF"/>
      </a:accent4>
      <a:accent5>
        <a:srgbClr val="800080"/>
      </a:accent5>
      <a:accent6>
        <a:srgbClr val="F79646"/>
      </a:accent6>
      <a:hlink>
        <a:srgbClr val="002060"/>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2375</TotalTime>
  <Words>1715</Words>
  <Application>Microsoft Macintosh PowerPoint</Application>
  <PresentationFormat>On-screen Show (4:3)</PresentationFormat>
  <Paragraphs>252</Paragraphs>
  <Slides>22</Slides>
  <Notes>18</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22</vt:i4>
      </vt:variant>
    </vt:vector>
  </HeadingPairs>
  <TitlesOfParts>
    <vt:vector size="37" baseType="lpstr">
      <vt:lpstr>Arial</vt:lpstr>
      <vt:lpstr>Calibri</vt:lpstr>
      <vt:lpstr>Kalinga</vt:lpstr>
      <vt:lpstr>Lato</vt:lpstr>
      <vt:lpstr>Libre Baskerville</vt:lpstr>
      <vt:lpstr>Tahoma</vt:lpstr>
      <vt:lpstr>Office Theme</vt:lpstr>
      <vt:lpstr>Custom Design</vt:lpstr>
      <vt:lpstr>1_Custom Design</vt:lpstr>
      <vt:lpstr>5_Office Theme</vt:lpstr>
      <vt:lpstr>3_Office Theme</vt:lpstr>
      <vt:lpstr>1_Office Theme</vt:lpstr>
      <vt:lpstr>4_Office Theme</vt:lpstr>
      <vt:lpstr>6_Office Theme</vt:lpstr>
      <vt:lpstr>7_Office Theme</vt:lpstr>
      <vt:lpstr>PowerPoint Presentation</vt:lpstr>
      <vt:lpstr>PowerPoint Presentation</vt:lpstr>
      <vt:lpstr>PowerPoint Presentation</vt:lpstr>
      <vt:lpstr>PowerPoint Presentation</vt:lpstr>
      <vt:lpstr>  Scholars at Risk National Sections in Europe</vt:lpstr>
      <vt:lpstr> Getting involved: Concrete next steps </vt:lpstr>
      <vt:lpstr>PowerPoint Presentation</vt:lpstr>
      <vt:lpstr>  Facts &amp; Figures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‘Academic Refuge’ Project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Coons</dc:creator>
  <cp:lastModifiedBy>Rowena Ann Pecchenino</cp:lastModifiedBy>
  <cp:revision>237</cp:revision>
  <cp:lastPrinted>2018-09-26T19:43:49Z</cp:lastPrinted>
  <dcterms:created xsi:type="dcterms:W3CDTF">2015-10-26T18:53:09Z</dcterms:created>
  <dcterms:modified xsi:type="dcterms:W3CDTF">2019-05-24T08:36:13Z</dcterms:modified>
</cp:coreProperties>
</file>