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3004800" cy="9753600"/>
  <p:notesSz cx="6858000" cy="9144000"/>
  <p:defaultTextStyle>
    <a:lvl1pPr defTabSz="584200">
      <a:defRPr sz="2900">
        <a:solidFill>
          <a:srgbClr val="FFFFFF"/>
        </a:solidFill>
        <a:latin typeface="Calibri"/>
        <a:ea typeface="Calibri"/>
        <a:cs typeface="Calibri"/>
        <a:sym typeface="Calibri"/>
      </a:defRPr>
    </a:lvl1pPr>
    <a:lvl2pPr indent="228600" defTabSz="584200">
      <a:defRPr sz="2900">
        <a:solidFill>
          <a:srgbClr val="FFFFFF"/>
        </a:solidFill>
        <a:latin typeface="Calibri"/>
        <a:ea typeface="Calibri"/>
        <a:cs typeface="Calibri"/>
        <a:sym typeface="Calibri"/>
      </a:defRPr>
    </a:lvl2pPr>
    <a:lvl3pPr indent="457200" defTabSz="584200">
      <a:defRPr sz="2900">
        <a:solidFill>
          <a:srgbClr val="FFFFFF"/>
        </a:solidFill>
        <a:latin typeface="Calibri"/>
        <a:ea typeface="Calibri"/>
        <a:cs typeface="Calibri"/>
        <a:sym typeface="Calibri"/>
      </a:defRPr>
    </a:lvl3pPr>
    <a:lvl4pPr indent="685800" defTabSz="584200">
      <a:defRPr sz="2900">
        <a:solidFill>
          <a:srgbClr val="FFFFFF"/>
        </a:solidFill>
        <a:latin typeface="Calibri"/>
        <a:ea typeface="Calibri"/>
        <a:cs typeface="Calibri"/>
        <a:sym typeface="Calibri"/>
      </a:defRPr>
    </a:lvl4pPr>
    <a:lvl5pPr indent="914400" defTabSz="584200">
      <a:defRPr sz="2900">
        <a:solidFill>
          <a:srgbClr val="FFFFFF"/>
        </a:solidFill>
        <a:latin typeface="Calibri"/>
        <a:ea typeface="Calibri"/>
        <a:cs typeface="Calibri"/>
        <a:sym typeface="Calibri"/>
      </a:defRPr>
    </a:lvl5pPr>
    <a:lvl6pPr indent="1143000" defTabSz="584200">
      <a:defRPr sz="2900">
        <a:solidFill>
          <a:srgbClr val="FFFFFF"/>
        </a:solidFill>
        <a:latin typeface="Calibri"/>
        <a:ea typeface="Calibri"/>
        <a:cs typeface="Calibri"/>
        <a:sym typeface="Calibri"/>
      </a:defRPr>
    </a:lvl6pPr>
    <a:lvl7pPr indent="1371600" defTabSz="584200">
      <a:defRPr sz="2900">
        <a:solidFill>
          <a:srgbClr val="FFFFFF"/>
        </a:solidFill>
        <a:latin typeface="Calibri"/>
        <a:ea typeface="Calibri"/>
        <a:cs typeface="Calibri"/>
        <a:sym typeface="Calibri"/>
      </a:defRPr>
    </a:lvl7pPr>
    <a:lvl8pPr indent="1600200" defTabSz="584200">
      <a:defRPr sz="2900">
        <a:solidFill>
          <a:srgbClr val="FFFFFF"/>
        </a:solidFill>
        <a:latin typeface="Calibri"/>
        <a:ea typeface="Calibri"/>
        <a:cs typeface="Calibri"/>
        <a:sym typeface="Calibri"/>
      </a:defRPr>
    </a:lvl8pPr>
    <a:lvl9pPr indent="1828800" defTabSz="584200">
      <a:defRPr sz="2900">
        <a:solidFill>
          <a:srgbClr val="FFFFFF"/>
        </a:solidFill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856" y="-11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3" name="Shape 3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44626424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 anchor="ctr"/>
          <a:lstStyle>
            <a:lvl1pPr marL="444500" indent="-444500" algn="l">
              <a:spcBef>
                <a:spcPts val="4200"/>
              </a:spcBef>
              <a:buSzPct val="75000"/>
              <a:buChar char="•"/>
              <a:defRPr sz="3800"/>
            </a:lvl1pPr>
            <a:lvl2pPr marL="889000" indent="-444500" algn="l">
              <a:spcBef>
                <a:spcPts val="4200"/>
              </a:spcBef>
              <a:buSzPct val="75000"/>
              <a:buChar char="•"/>
              <a:defRPr sz="3800"/>
            </a:lvl2pPr>
            <a:lvl3pPr marL="1333500" indent="-444500" algn="l">
              <a:spcBef>
                <a:spcPts val="4200"/>
              </a:spcBef>
              <a:buSzPct val="75000"/>
              <a:buChar char="•"/>
              <a:defRPr sz="3800"/>
            </a:lvl3pPr>
            <a:lvl4pPr marL="1778000" indent="-444500" algn="l">
              <a:spcBef>
                <a:spcPts val="4200"/>
              </a:spcBef>
              <a:buSzPct val="75000"/>
              <a:buChar char="•"/>
              <a:defRPr sz="3800"/>
            </a:lvl4pPr>
            <a:lvl5pPr marL="2222500" indent="-444500" algn="l">
              <a:spcBef>
                <a:spcPts val="4200"/>
              </a:spcBef>
              <a:buSzPct val="75000"/>
              <a:buChar char="•"/>
              <a:defRPr sz="3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 anchor="ctr"/>
          <a:lstStyle>
            <a:lvl1pPr marL="342900" indent="-342900" algn="l">
              <a:spcBef>
                <a:spcPts val="3200"/>
              </a:spcBef>
              <a:buSzPct val="75000"/>
              <a:buChar char="•"/>
              <a:defRPr sz="2800"/>
            </a:lvl1pPr>
            <a:lvl2pPr marL="685800" indent="-342900" algn="l">
              <a:spcBef>
                <a:spcPts val="3200"/>
              </a:spcBef>
              <a:buSzPct val="75000"/>
              <a:buChar char="•"/>
              <a:defRPr sz="2800"/>
            </a:lvl2pPr>
            <a:lvl3pPr marL="1231900" indent="-342900" algn="l">
              <a:spcBef>
                <a:spcPts val="3200"/>
              </a:spcBef>
              <a:buSzPct val="75000"/>
              <a:buChar char="•"/>
              <a:defRPr sz="2800"/>
            </a:lvl3pPr>
            <a:lvl4pPr marL="1676400" indent="-342900" algn="l">
              <a:spcBef>
                <a:spcPts val="3200"/>
              </a:spcBef>
              <a:buSzPct val="75000"/>
              <a:buChar char="•"/>
              <a:defRPr sz="2800"/>
            </a:lvl4pPr>
            <a:lvl5pPr marL="2120900" indent="-342900" algn="l">
              <a:spcBef>
                <a:spcPts val="3200"/>
              </a:spcBef>
              <a:buSzPct val="75000"/>
              <a:buChar char="•"/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 anchor="ctr"/>
          <a:lstStyle>
            <a:lvl1pPr marL="444500" indent="-444500" algn="l">
              <a:spcBef>
                <a:spcPts val="4200"/>
              </a:spcBef>
              <a:buSzPct val="75000"/>
              <a:buChar char="•"/>
              <a:defRPr sz="3800"/>
            </a:lvl1pPr>
            <a:lvl2pPr marL="889000" indent="-444500" algn="l">
              <a:spcBef>
                <a:spcPts val="4200"/>
              </a:spcBef>
              <a:buSzPct val="75000"/>
              <a:buChar char="•"/>
              <a:defRPr sz="3800"/>
            </a:lvl2pPr>
            <a:lvl3pPr marL="1333500" indent="-444500" algn="l">
              <a:spcBef>
                <a:spcPts val="4200"/>
              </a:spcBef>
              <a:buSzPct val="75000"/>
              <a:buChar char="•"/>
              <a:defRPr sz="3800"/>
            </a:lvl3pPr>
            <a:lvl4pPr marL="1778000" indent="-444500" algn="l">
              <a:spcBef>
                <a:spcPts val="4200"/>
              </a:spcBef>
              <a:buSzPct val="75000"/>
              <a:buChar char="•"/>
              <a:defRPr sz="3800"/>
            </a:lvl4pPr>
            <a:lvl5pPr marL="2222500" indent="-444500" algn="l">
              <a:spcBef>
                <a:spcPts val="4200"/>
              </a:spcBef>
              <a:buSzPct val="75000"/>
              <a:buChar char="•"/>
              <a:defRPr sz="3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4" name="Shape 4"/>
          <p:cNvSpPr/>
          <p:nvPr/>
        </p:nvSpPr>
        <p:spPr>
          <a:xfrm>
            <a:off x="181356" y="9150349"/>
            <a:ext cx="12349095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00">
                <a:solidFill>
                  <a:srgbClr val="FFFFFF"/>
                </a:solidFill>
              </a:rPr>
              <a:t>Research Quality Review Steering Committee													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2641098" y="9258300"/>
            <a:ext cx="358900" cy="3937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defRPr sz="19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algn="ctr" defTabSz="584200">
        <a:defRPr sz="3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3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3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3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3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3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3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3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3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 sz="19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228600" algn="ctr" defTabSz="584200">
        <a:defRPr sz="19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457200" algn="ctr" defTabSz="584200">
        <a:defRPr sz="19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685800" algn="ctr" defTabSz="584200">
        <a:defRPr sz="19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914400" algn="ctr" defTabSz="584200">
        <a:defRPr sz="19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143000" algn="ctr" defTabSz="584200">
        <a:defRPr sz="19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1371600" algn="ctr" defTabSz="584200">
        <a:defRPr sz="19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1600200" algn="ctr" defTabSz="584200">
        <a:defRPr sz="19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1828800" algn="ctr" defTabSz="584200">
        <a:defRPr sz="19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://www.ucc.ie/en/qpu/rqr-1415/" TargetMode="External"/><Relationship Id="rId3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Data submissions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Research Quality Review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2015</a:t>
            </a:r>
          </a:p>
        </p:txBody>
      </p:sp>
      <p:sp>
        <p:nvSpPr>
          <p:cNvPr id="37" name="Shape 37"/>
          <p:cNvSpPr/>
          <p:nvPr/>
        </p:nvSpPr>
        <p:spPr>
          <a:xfrm>
            <a:off x="181356" y="9150350"/>
            <a:ext cx="12349095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00">
                <a:solidFill>
                  <a:srgbClr val="FFFFFF"/>
                </a:solidFill>
              </a:rPr>
              <a:t>Research Quality Review Steering Committee													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screenshot_09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18299" y="2299622"/>
            <a:ext cx="5334001" cy="6868856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RAI 4: research activities</a:t>
            </a:r>
          </a:p>
        </p:txBody>
      </p:sp>
      <p:sp>
        <p:nvSpPr>
          <p:cNvPr id="71" name="Shape 71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5616476" cy="6926958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your research-related activities should be described in the relevant section of your overall </a:t>
            </a:r>
            <a:r>
              <a:rPr sz="28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Research statement</a:t>
            </a:r>
            <a:endParaRPr sz="2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you will also be provided with a pro-forma template in the dedicated folder for this RAI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this file should be used to provide any supporting documentation for this RAI (subject to a maximum limit of twenty pages)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1" animBg="1" advAuto="0"/>
      <p:bldP spid="71" grpId="2" build="p" bldLvl="5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creenshot_10.jpg"/>
          <p:cNvPicPr/>
          <p:nvPr/>
        </p:nvPicPr>
        <p:blipFill>
          <a:blip r:embed="rId2">
            <a:extLst/>
          </a:blip>
          <a:srcRect l="168" r="168"/>
          <a:stretch>
            <a:fillRect/>
          </a:stretch>
        </p:blipFill>
        <p:spPr>
          <a:xfrm>
            <a:off x="6718300" y="2590800"/>
            <a:ext cx="5334000" cy="6286500"/>
          </a:xfrm>
          <a:prstGeom prst="rect">
            <a:avLst/>
          </a:prstGeom>
          <a:ln w="12700">
            <a:miter lim="400000"/>
          </a:ln>
        </p:spPr>
      </p:pic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RAI 5: postgraduate</a:t>
            </a:r>
          </a:p>
        </p:txBody>
      </p:sp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5616476" cy="6926958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support of postgraduate education should also be described in the relevant section of your overall </a:t>
            </a:r>
            <a:r>
              <a:rPr sz="28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Research statement</a:t>
            </a:r>
            <a:endParaRPr sz="2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here again, you will also be provided with a pro-forma template in the dedicated folder for this RAI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this file should be used to provide any supporting documentation for this RAI (subject to a maximum limit of twenty pages)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1" animBg="1" advAuto="0"/>
      <p:bldP spid="75" grpId="2" build="p" bldLvl="5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screenshot_1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18299" y="2374980"/>
            <a:ext cx="5334001" cy="6718140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RAI 6: research income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5616476" cy="6926958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separate guidance will be provided in due course on the preparation of data for this RAI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here again, you will also be provided with a pro-forma template in the dedicated folder for this RAI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this file should be used as advised n due course to document research income in the review period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1" animBg="1" advAuto="0"/>
      <p:bldP spid="79" grpId="2" build="p" bldLvl="5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627148" cy="8268395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ga-IE" sz="38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 copy of the proposed </a:t>
            </a:r>
            <a:r>
              <a:rPr sz="38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master </a:t>
            </a:r>
            <a:r>
              <a:rPr sz="3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folder </a:t>
            </a:r>
            <a:r>
              <a:rPr lang="ga-IE" sz="38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has been sent to all staff in an update email on the RQR on 29 September</a:t>
            </a:r>
            <a:endParaRPr sz="38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Steering Committee proposes that you make an early start on assembling the data, using the folders and templates provided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Panel Chairs, Vice-Chairs and External Reviewers will be provided with read-only access to the relevant discipline folders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you will receive advice in January 2015 on the procedure for uploading data to Google Drive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1" build="p" bldLvl="5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4507310" cy="6949877"/>
          </a:xfrm>
          <a:prstGeom prst="rect">
            <a:avLst/>
          </a:prstGeom>
        </p:spPr>
        <p:txBody>
          <a:bodyPr anchor="t"/>
          <a:lstStyle/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For further information, please visit the website of the </a:t>
            </a:r>
            <a:r>
              <a:rPr sz="38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Quality Promotion Unit:</a:t>
            </a:r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 u="sng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hlinkClick r:id="rId2"/>
              </a:rPr>
              <a:t>http://www.ucc.ie/en/qpu/rqr-1415/</a:t>
            </a:r>
            <a:r>
              <a:rPr sz="38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pic>
        <p:nvPicPr>
          <p:cNvPr id="84" name="screenshot_14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8386" y="1054768"/>
            <a:ext cx="6445752" cy="560856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1" build="p" bldLvl="5" animBg="1" advAuto="0"/>
      <p:bldP spid="84" grpId="2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952500" y="1269999"/>
            <a:ext cx="11627148" cy="8268396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Research Quality Review will necessitate the preparation and submission of a range of data on the part of all disciplines in the review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Steering Committee has taken an number of steps to facilitate the preparation of these data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this presentation explains the format to which the data should conform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 Google Drive folder will be used for the final submission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deadline for submissions will be 30 January 2014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1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screenshot_02.jpg"/>
          <p:cNvPicPr/>
          <p:nvPr/>
        </p:nvPicPr>
        <p:blipFill>
          <a:blip r:embed="rId2">
            <a:extLst/>
          </a:blip>
          <a:srcRect l="6673" r="6673"/>
          <a:stretch>
            <a:fillRect/>
          </a:stretch>
        </p:blipFill>
        <p:spPr>
          <a:xfrm>
            <a:off x="6718300" y="2590800"/>
            <a:ext cx="5334000" cy="6286500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Preparing your data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5560021" cy="6851551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 master folder will be provided in Google Drive for each discipline to be reviewed (here, French is used as an example)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this folder will in turn be located in a directory containing data for all of the disciplines in the relevant panel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 dedicated folder — labelled </a:t>
            </a:r>
            <a:r>
              <a:rPr sz="28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rqr_2015</a:t>
            </a:r>
            <a:r>
              <a:rPr sz="2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— </a:t>
            </a:r>
            <a:r>
              <a:rPr lang="ga-IE" sz="28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has been </a:t>
            </a:r>
            <a:r>
              <a:rPr sz="28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provided </a:t>
            </a:r>
            <a:r>
              <a:rPr sz="2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to facilitate you in preparing your data in advance of final submission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1" animBg="1" advAuto="0"/>
      <p:bldP spid="43" grpId="2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screenshot_03.jpg"/>
          <p:cNvPicPr/>
          <p:nvPr/>
        </p:nvPicPr>
        <p:blipFill>
          <a:blip r:embed="rId2">
            <a:extLst/>
          </a:blip>
          <a:srcRect l="3737" r="3737"/>
          <a:stretch>
            <a:fillRect/>
          </a:stretch>
        </p:blipFill>
        <p:spPr>
          <a:xfrm>
            <a:off x="6718300" y="2590800"/>
            <a:ext cx="5334000" cy="6286500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What’s in the data folder?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your folder is organised according to the data required for each Research Activity Indicator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each unit submission will be accompanied by a research statement, for which a dedicated folder is provided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this model folder is provided to facilitate you in assembling your data locally well in advance of the final deadline for submissions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1" animBg="1" advAuto="0"/>
      <p:bldP spid="47" grpId="2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screenshot_04.jpg"/>
          <p:cNvPicPr/>
          <p:nvPr/>
        </p:nvPicPr>
        <p:blipFill>
          <a:blip r:embed="rId2">
            <a:extLst/>
          </a:blip>
          <a:srcRect l="3098" r="3098"/>
          <a:stretch>
            <a:fillRect/>
          </a:stretch>
        </p:blipFill>
        <p:spPr>
          <a:xfrm>
            <a:off x="6718299" y="2590800"/>
            <a:ext cx="5334001" cy="6286500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Your research statement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 pro-forma template will be provided for preparation of your research statement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this template will help to identify the information required to support evaluation of each of the Research Activity Indicators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pro-forma templates will also be provided for the submission of supporting information where relevant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1" animBg="1" advAuto="0"/>
      <p:bldP spid="51" grpId="2" build="p" bldLvl="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screenshot_05.jpg"/>
          <p:cNvPicPr/>
          <p:nvPr/>
        </p:nvPicPr>
        <p:blipFill>
          <a:blip r:embed="rId2">
            <a:extLst/>
          </a:blip>
          <a:srcRect l="6072" r="6072"/>
          <a:stretch>
            <a:fillRect/>
          </a:stretch>
        </p:blipFill>
        <p:spPr>
          <a:xfrm>
            <a:off x="6718300" y="2590800"/>
            <a:ext cx="5334000" cy="6286500"/>
          </a:xfrm>
          <a:prstGeom prst="rect">
            <a:avLst/>
          </a:prstGeom>
          <a:ln w="12700">
            <a:miter lim="400000"/>
          </a:ln>
        </p:spPr>
      </p:pic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RAI 1: five selected pieces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5616476" cy="6926958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each member of staff will select five research publications for peer review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folders will be provided for staff included for review in Category A or Category B (see Guidelines)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these folders will be used to assemble PDFs of submitted publications wherever possible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reviewers will have read-only access to these folders for purposes of the review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1" animBg="1" advAuto="0"/>
      <p:bldP spid="55" grpId="2" build="p" bldLvl="5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screenshot_06.jpg"/>
          <p:cNvPicPr/>
          <p:nvPr/>
        </p:nvPicPr>
        <p:blipFill>
          <a:blip r:embed="rId2">
            <a:extLst/>
          </a:blip>
          <a:srcRect t="648" b="648"/>
          <a:stretch>
            <a:fillRect/>
          </a:stretch>
        </p:blipFill>
        <p:spPr>
          <a:xfrm>
            <a:off x="6718299" y="2590800"/>
            <a:ext cx="5334001" cy="6286500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RAI 1: individual folders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5616476" cy="6926958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 folder may be created for each member of staff in Category A and Category B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it is proposed that one member of staff in each unit be nominated to coordinate the preparation of data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each of the five publications submitted for review will be accompanied by a pro-forma cover sheet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1" animBg="1" advAuto="0"/>
      <p:bldP spid="59" grpId="2" build="p" bldLvl="5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screenshot_08.jpg"/>
          <p:cNvPicPr/>
          <p:nvPr/>
        </p:nvPicPr>
        <p:blipFill>
          <a:blip r:embed="rId2">
            <a:extLst/>
          </a:blip>
          <a:srcRect l="2285" r="2285"/>
          <a:stretch>
            <a:fillRect/>
          </a:stretch>
        </p:blipFill>
        <p:spPr>
          <a:xfrm>
            <a:off x="6718300" y="2590800"/>
            <a:ext cx="5334000" cy="6286500"/>
          </a:xfrm>
          <a:prstGeom prst="rect">
            <a:avLst/>
          </a:prstGeom>
          <a:ln w="12700">
            <a:miter lim="400000"/>
          </a:ln>
        </p:spPr>
      </p:pic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RAI 2 and 3: IRIS profiles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5616476" cy="6926958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 single folder is to be used to assemble the data required for RAIs 2 — </a:t>
            </a:r>
            <a:r>
              <a:rPr sz="28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Total published output since 2008</a:t>
            </a:r>
            <a:r>
              <a: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— and 3— </a:t>
            </a:r>
            <a:r>
              <a:rPr sz="28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Peer esteem</a:t>
            </a:r>
            <a:endParaRPr sz="2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external peer reviewers will assess these RAIs using IRIS profiles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is required here is simply a list of IRIS profiles for all staff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1" animBg="1" advAuto="0"/>
      <p:bldP spid="63" grpId="2" build="p" bldLvl="5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screenshot_07.jpg"/>
          <p:cNvPicPr/>
          <p:nvPr/>
        </p:nvPicPr>
        <p:blipFill>
          <a:blip r:embed="rId2">
            <a:extLst/>
          </a:blip>
          <a:srcRect l="1408" r="1408"/>
          <a:stretch>
            <a:fillRect/>
          </a:stretch>
        </p:blipFill>
        <p:spPr>
          <a:xfrm>
            <a:off x="6718299" y="2590800"/>
            <a:ext cx="5334001" cy="6286500"/>
          </a:xfrm>
          <a:prstGeom prst="rect">
            <a:avLst/>
          </a:prstGeom>
          <a:ln w="12700">
            <a:miter lim="400000"/>
          </a:ln>
        </p:spPr>
      </p:pic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RAI 2 and 3: IRIS profiles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5616476" cy="6926958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you may use the pro-forma template provided to include links to IRIS profiles for individual members of staff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it is important to ensure that all IRIS profiles are complete and up to date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please organise your return to include staff in Categories A and B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1" animBg="1" advAuto="0"/>
      <p:bldP spid="67" grpId="2" build="p" bldLvl="5" animBg="1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9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9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798</Words>
  <Application>Microsoft Macintosh PowerPoint</Application>
  <PresentationFormat>Custom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Black</vt:lpstr>
      <vt:lpstr>Data submissions</vt:lpstr>
      <vt:lpstr>PowerPoint Presentation</vt:lpstr>
      <vt:lpstr>Preparing your data</vt:lpstr>
      <vt:lpstr>What’s in the data folder?</vt:lpstr>
      <vt:lpstr>Your research statement</vt:lpstr>
      <vt:lpstr>RAI 1: five selected pieces</vt:lpstr>
      <vt:lpstr>RAI 1: individual folders</vt:lpstr>
      <vt:lpstr>RAI 2 and 3: IRIS profiles</vt:lpstr>
      <vt:lpstr>RAI 2 and 3: IRIS profiles</vt:lpstr>
      <vt:lpstr>RAI 4: research activities</vt:lpstr>
      <vt:lpstr>RAI 5: postgraduate</vt:lpstr>
      <vt:lpstr>RAI 6: research income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submissions</dc:title>
  <cp:lastModifiedBy>Patrick O'Donovan</cp:lastModifiedBy>
  <cp:revision>2</cp:revision>
  <dcterms:modified xsi:type="dcterms:W3CDTF">2014-09-30T14:43:00Z</dcterms:modified>
</cp:coreProperties>
</file>