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86"/>
  </p:notesMasterIdLst>
  <p:sldIdLst>
    <p:sldId id="256" r:id="rId2"/>
    <p:sldId id="303" r:id="rId3"/>
    <p:sldId id="922" r:id="rId4"/>
    <p:sldId id="923" r:id="rId5"/>
    <p:sldId id="933" r:id="rId6"/>
    <p:sldId id="924" r:id="rId7"/>
    <p:sldId id="934" r:id="rId8"/>
    <p:sldId id="925" r:id="rId9"/>
    <p:sldId id="926" r:id="rId10"/>
    <p:sldId id="927" r:id="rId11"/>
    <p:sldId id="856" r:id="rId12"/>
    <p:sldId id="857" r:id="rId13"/>
    <p:sldId id="828" r:id="rId14"/>
    <p:sldId id="829" r:id="rId15"/>
    <p:sldId id="263" r:id="rId16"/>
    <p:sldId id="929" r:id="rId17"/>
    <p:sldId id="311" r:id="rId18"/>
    <p:sldId id="312" r:id="rId19"/>
    <p:sldId id="939" r:id="rId20"/>
    <p:sldId id="928" r:id="rId21"/>
    <p:sldId id="296" r:id="rId22"/>
    <p:sldId id="295" r:id="rId23"/>
    <p:sldId id="834" r:id="rId24"/>
    <p:sldId id="833" r:id="rId25"/>
    <p:sldId id="831" r:id="rId26"/>
    <p:sldId id="830" r:id="rId27"/>
    <p:sldId id="270" r:id="rId28"/>
    <p:sldId id="308" r:id="rId29"/>
    <p:sldId id="307" r:id="rId30"/>
    <p:sldId id="265" r:id="rId31"/>
    <p:sldId id="272" r:id="rId32"/>
    <p:sldId id="276" r:id="rId33"/>
    <p:sldId id="768" r:id="rId34"/>
    <p:sldId id="273" r:id="rId35"/>
    <p:sldId id="358" r:id="rId36"/>
    <p:sldId id="320" r:id="rId37"/>
    <p:sldId id="321" r:id="rId38"/>
    <p:sldId id="280" r:id="rId39"/>
    <p:sldId id="941" r:id="rId40"/>
    <p:sldId id="942" r:id="rId41"/>
    <p:sldId id="284" r:id="rId42"/>
    <p:sldId id="845" r:id="rId43"/>
    <p:sldId id="844" r:id="rId44"/>
    <p:sldId id="858" r:id="rId45"/>
    <p:sldId id="861" r:id="rId46"/>
    <p:sldId id="862" r:id="rId47"/>
    <p:sldId id="315" r:id="rId48"/>
    <p:sldId id="323" r:id="rId49"/>
    <p:sldId id="384" r:id="rId50"/>
    <p:sldId id="279" r:id="rId51"/>
    <p:sldId id="278" r:id="rId52"/>
    <p:sldId id="322" r:id="rId53"/>
    <p:sldId id="940" r:id="rId54"/>
    <p:sldId id="267" r:id="rId55"/>
    <p:sldId id="525" r:id="rId56"/>
    <p:sldId id="526" r:id="rId57"/>
    <p:sldId id="258" r:id="rId58"/>
    <p:sldId id="864" r:id="rId59"/>
    <p:sldId id="535" r:id="rId60"/>
    <p:sldId id="536" r:id="rId61"/>
    <p:sldId id="539" r:id="rId62"/>
    <p:sldId id="865" r:id="rId63"/>
    <p:sldId id="540" r:id="rId64"/>
    <p:sldId id="867" r:id="rId65"/>
    <p:sldId id="325" r:id="rId66"/>
    <p:sldId id="446" r:id="rId67"/>
    <p:sldId id="447" r:id="rId68"/>
    <p:sldId id="868" r:id="rId69"/>
    <p:sldId id="908" r:id="rId70"/>
    <p:sldId id="906" r:id="rId71"/>
    <p:sldId id="333" r:id="rId72"/>
    <p:sldId id="282" r:id="rId73"/>
    <p:sldId id="391" r:id="rId74"/>
    <p:sldId id="533" r:id="rId75"/>
    <p:sldId id="542" r:id="rId76"/>
    <p:sldId id="910" r:id="rId77"/>
    <p:sldId id="938" r:id="rId78"/>
    <p:sldId id="390" r:id="rId79"/>
    <p:sldId id="909" r:id="rId80"/>
    <p:sldId id="318" r:id="rId81"/>
    <p:sldId id="397" r:id="rId82"/>
    <p:sldId id="313" r:id="rId83"/>
    <p:sldId id="930" r:id="rId84"/>
    <p:sldId id="915" r:id="rId85"/>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rthy, Mary (Careers)" initials="MM(" lastIdx="1" clrIdx="0">
    <p:extLst>
      <p:ext uri="{19B8F6BF-5375-455C-9EA6-DF929625EA0E}">
        <p15:presenceInfo xmlns:p15="http://schemas.microsoft.com/office/powerpoint/2012/main" userId="S::marymccarthy@ucc.ie::68af1b64-1c24-4082-a4ce-ed6d80eae5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1B1B33-4BAF-4DD5-8672-BE991E62F0D1}" v="12" dt="2023-04-14T12:53:08.7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868" autoAdjust="0"/>
    <p:restoredTop sz="94660"/>
  </p:normalViewPr>
  <p:slideViewPr>
    <p:cSldViewPr snapToGrid="0">
      <p:cViewPr varScale="1">
        <p:scale>
          <a:sx n="67" d="100"/>
          <a:sy n="67" d="100"/>
        </p:scale>
        <p:origin x="532" y="44"/>
      </p:cViewPr>
      <p:guideLst/>
    </p:cSldViewPr>
  </p:slideViewPr>
  <p:notesTextViewPr>
    <p:cViewPr>
      <p:scale>
        <a:sx n="1" d="1"/>
        <a:sy n="1" d="1"/>
      </p:scale>
      <p:origin x="0" y="0"/>
    </p:cViewPr>
  </p:notesTextViewPr>
  <p:sorterViewPr>
    <p:cViewPr>
      <p:scale>
        <a:sx n="100" d="100"/>
        <a:sy n="100" d="100"/>
      </p:scale>
      <p:origin x="0" y="-1776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5/10/relationships/revisionInfo" Target="revisionInfo.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_rels/data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ata3.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ata5.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2.svg"/><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70.svg"/><Relationship Id="rId9" Type="http://schemas.openxmlformats.org/officeDocument/2006/relationships/image" Target="../media/image7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2.svg"/><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70.svg"/><Relationship Id="rId9" Type="http://schemas.openxmlformats.org/officeDocument/2006/relationships/image" Target="../media/image75.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38B348-128A-475A-BB02-1A53CC50E34B}" type="doc">
      <dgm:prSet loTypeId="urn:microsoft.com/office/officeart/2008/layout/LinedList" loCatId="list" qsTypeId="urn:microsoft.com/office/officeart/2005/8/quickstyle/simple2" qsCatId="simple" csTypeId="urn:microsoft.com/office/officeart/2005/8/colors/accent2_2" csCatId="accent2" phldr="1"/>
      <dgm:spPr/>
      <dgm:t>
        <a:bodyPr/>
        <a:lstStyle/>
        <a:p>
          <a:endParaRPr lang="en-US"/>
        </a:p>
      </dgm:t>
    </dgm:pt>
    <dgm:pt modelId="{8A2ADB16-83CF-481E-8613-755FE88D164A}">
      <dgm:prSet/>
      <dgm:spPr/>
      <dgm:t>
        <a:bodyPr/>
        <a:lstStyle/>
        <a:p>
          <a:r>
            <a:rPr lang="en-GB"/>
            <a:t>Higher Education Administration</a:t>
          </a:r>
          <a:endParaRPr lang="en-US"/>
        </a:p>
      </dgm:t>
    </dgm:pt>
    <dgm:pt modelId="{64550225-3094-4C54-B780-432E34ADDCB6}" type="parTrans" cxnId="{619C8B6E-19E2-4E00-A927-BFADCEBF5D81}">
      <dgm:prSet/>
      <dgm:spPr/>
      <dgm:t>
        <a:bodyPr/>
        <a:lstStyle/>
        <a:p>
          <a:endParaRPr lang="en-US"/>
        </a:p>
      </dgm:t>
    </dgm:pt>
    <dgm:pt modelId="{8594EA5D-4EE8-4C9C-806A-E3520085A0DD}" type="sibTrans" cxnId="{619C8B6E-19E2-4E00-A927-BFADCEBF5D81}">
      <dgm:prSet/>
      <dgm:spPr/>
      <dgm:t>
        <a:bodyPr/>
        <a:lstStyle/>
        <a:p>
          <a:endParaRPr lang="en-US"/>
        </a:p>
      </dgm:t>
    </dgm:pt>
    <dgm:pt modelId="{D86C021E-0C0F-4A1D-8F78-70B88CC1DD8A}">
      <dgm:prSet/>
      <dgm:spPr/>
      <dgm:t>
        <a:bodyPr/>
        <a:lstStyle/>
        <a:p>
          <a:r>
            <a:rPr lang="en-GB" b="1"/>
            <a:t>Consultancy *</a:t>
          </a:r>
          <a:endParaRPr lang="en-US"/>
        </a:p>
      </dgm:t>
    </dgm:pt>
    <dgm:pt modelId="{80E675AD-C483-4B29-88C5-E57ACC5A4478}" type="parTrans" cxnId="{DA1B7464-81C1-4381-96A1-AFD70E5669AE}">
      <dgm:prSet/>
      <dgm:spPr/>
      <dgm:t>
        <a:bodyPr/>
        <a:lstStyle/>
        <a:p>
          <a:endParaRPr lang="en-US"/>
        </a:p>
      </dgm:t>
    </dgm:pt>
    <dgm:pt modelId="{3A8F54B0-C683-406D-8EB7-BF05BD62B0A6}" type="sibTrans" cxnId="{DA1B7464-81C1-4381-96A1-AFD70E5669AE}">
      <dgm:prSet/>
      <dgm:spPr/>
      <dgm:t>
        <a:bodyPr/>
        <a:lstStyle/>
        <a:p>
          <a:endParaRPr lang="en-US"/>
        </a:p>
      </dgm:t>
    </dgm:pt>
    <dgm:pt modelId="{8DD978E6-898A-4213-9431-DEAAFFD69925}">
      <dgm:prSet custT="1"/>
      <dgm:spPr/>
      <dgm:t>
        <a:bodyPr/>
        <a:lstStyle/>
        <a:p>
          <a:r>
            <a:rPr lang="en-GB" sz="1600" dirty="0" err="1"/>
            <a:t>Nonproﬁts</a:t>
          </a:r>
          <a:r>
            <a:rPr lang="en-GB" sz="1600" dirty="0"/>
            <a:t>- NGO</a:t>
          </a:r>
          <a:endParaRPr lang="en-US" sz="1600" dirty="0"/>
        </a:p>
      </dgm:t>
    </dgm:pt>
    <dgm:pt modelId="{62F6CF60-5ECA-4F9D-A5A5-9F59F7BC897B}" type="parTrans" cxnId="{FC72FB31-1CE9-4C7E-99E7-C51F7A9C6DFA}">
      <dgm:prSet/>
      <dgm:spPr/>
      <dgm:t>
        <a:bodyPr/>
        <a:lstStyle/>
        <a:p>
          <a:endParaRPr lang="en-US"/>
        </a:p>
      </dgm:t>
    </dgm:pt>
    <dgm:pt modelId="{D0799906-4859-4C99-9801-67A725F04F32}" type="sibTrans" cxnId="{FC72FB31-1CE9-4C7E-99E7-C51F7A9C6DFA}">
      <dgm:prSet/>
      <dgm:spPr/>
      <dgm:t>
        <a:bodyPr/>
        <a:lstStyle/>
        <a:p>
          <a:endParaRPr lang="en-US"/>
        </a:p>
      </dgm:t>
    </dgm:pt>
    <dgm:pt modelId="{6BC906A9-4387-446F-AAF7-616A5982408C}">
      <dgm:prSet custT="1"/>
      <dgm:spPr/>
      <dgm:t>
        <a:bodyPr/>
        <a:lstStyle/>
        <a:p>
          <a:r>
            <a:rPr lang="en-GB" sz="1600" dirty="0"/>
            <a:t>Financial and Business Advisory Services</a:t>
          </a:r>
          <a:endParaRPr lang="en-US" sz="1600" dirty="0"/>
        </a:p>
      </dgm:t>
    </dgm:pt>
    <dgm:pt modelId="{243AC8B2-38B3-4ADF-A5EC-E70A72274CA4}" type="parTrans" cxnId="{BEDBFF45-BCCD-4831-8142-802FAB2996E9}">
      <dgm:prSet/>
      <dgm:spPr/>
      <dgm:t>
        <a:bodyPr/>
        <a:lstStyle/>
        <a:p>
          <a:endParaRPr lang="en-US"/>
        </a:p>
      </dgm:t>
    </dgm:pt>
    <dgm:pt modelId="{A1FF9CA4-3E58-49AA-947A-02E58415AC85}" type="sibTrans" cxnId="{BEDBFF45-BCCD-4831-8142-802FAB2996E9}">
      <dgm:prSet/>
      <dgm:spPr/>
      <dgm:t>
        <a:bodyPr/>
        <a:lstStyle/>
        <a:p>
          <a:endParaRPr lang="en-US"/>
        </a:p>
      </dgm:t>
    </dgm:pt>
    <dgm:pt modelId="{CA29FAC7-2939-4076-BC90-9FA31E39BB52}">
      <dgm:prSet custT="1"/>
      <dgm:spPr/>
      <dgm:t>
        <a:bodyPr/>
        <a:lstStyle/>
        <a:p>
          <a:r>
            <a:rPr lang="en-GB" sz="1600"/>
            <a:t>Secondary School Teaching</a:t>
          </a:r>
          <a:endParaRPr lang="en-US" sz="1600"/>
        </a:p>
      </dgm:t>
    </dgm:pt>
    <dgm:pt modelId="{F2BE4DE8-BA43-4E82-8A81-6A9F29504A45}" type="parTrans" cxnId="{6F782895-1100-41E6-8DBD-FECCF661A6A7}">
      <dgm:prSet/>
      <dgm:spPr/>
      <dgm:t>
        <a:bodyPr/>
        <a:lstStyle/>
        <a:p>
          <a:endParaRPr lang="en-US"/>
        </a:p>
      </dgm:t>
    </dgm:pt>
    <dgm:pt modelId="{34B76427-7D0C-435C-A6BC-D832F80405ED}" type="sibTrans" cxnId="{6F782895-1100-41E6-8DBD-FECCF661A6A7}">
      <dgm:prSet/>
      <dgm:spPr/>
      <dgm:t>
        <a:bodyPr/>
        <a:lstStyle/>
        <a:p>
          <a:endParaRPr lang="en-US"/>
        </a:p>
      </dgm:t>
    </dgm:pt>
    <dgm:pt modelId="{719C64F2-3E53-495B-AE38-F2B501FB8E4A}">
      <dgm:prSet custT="1"/>
      <dgm:spPr/>
      <dgm:t>
        <a:bodyPr/>
        <a:lstStyle/>
        <a:p>
          <a:r>
            <a:rPr lang="en-GB" sz="1600"/>
            <a:t>Publishing</a:t>
          </a:r>
          <a:endParaRPr lang="en-US" sz="1600"/>
        </a:p>
      </dgm:t>
    </dgm:pt>
    <dgm:pt modelId="{3D34EF4B-981F-43EB-A9B7-FB2155C7D7F0}" type="parTrans" cxnId="{F7B4B399-9E70-4067-9CE3-2D15BB6F9663}">
      <dgm:prSet/>
      <dgm:spPr/>
      <dgm:t>
        <a:bodyPr/>
        <a:lstStyle/>
        <a:p>
          <a:endParaRPr lang="en-US"/>
        </a:p>
      </dgm:t>
    </dgm:pt>
    <dgm:pt modelId="{645D4AE4-7879-46CF-9185-E0ACFA4E304A}" type="sibTrans" cxnId="{F7B4B399-9E70-4067-9CE3-2D15BB6F9663}">
      <dgm:prSet/>
      <dgm:spPr/>
      <dgm:t>
        <a:bodyPr/>
        <a:lstStyle/>
        <a:p>
          <a:endParaRPr lang="en-US"/>
        </a:p>
      </dgm:t>
    </dgm:pt>
    <dgm:pt modelId="{815484FA-173E-4C89-A40F-276925C664D2}">
      <dgm:prSet custT="1"/>
      <dgm:spPr/>
      <dgm:t>
        <a:bodyPr/>
        <a:lstStyle/>
        <a:p>
          <a:r>
            <a:rPr lang="en-GB" sz="1600" dirty="0"/>
            <a:t>E Learning </a:t>
          </a:r>
          <a:endParaRPr lang="en-US" sz="1600" dirty="0"/>
        </a:p>
      </dgm:t>
    </dgm:pt>
    <dgm:pt modelId="{C2458666-50AB-4558-9094-DD0EF972D287}" type="parTrans" cxnId="{899941DF-20C6-449A-822E-664B4FE3468D}">
      <dgm:prSet/>
      <dgm:spPr/>
      <dgm:t>
        <a:bodyPr/>
        <a:lstStyle/>
        <a:p>
          <a:endParaRPr lang="en-US"/>
        </a:p>
      </dgm:t>
    </dgm:pt>
    <dgm:pt modelId="{FDA0956B-7594-42BB-AAA4-1200E301A4BC}" type="sibTrans" cxnId="{899941DF-20C6-449A-822E-664B4FE3468D}">
      <dgm:prSet/>
      <dgm:spPr/>
      <dgm:t>
        <a:bodyPr/>
        <a:lstStyle/>
        <a:p>
          <a:endParaRPr lang="en-US"/>
        </a:p>
      </dgm:t>
    </dgm:pt>
    <dgm:pt modelId="{2323F2BA-914B-48CE-BBCE-E063DEAE1C21}">
      <dgm:prSet custT="1"/>
      <dgm:spPr/>
      <dgm:t>
        <a:bodyPr/>
        <a:lstStyle/>
        <a:p>
          <a:r>
            <a:rPr lang="en-GB" sz="1600" dirty="0"/>
            <a:t>Cultural and Historical Organisations</a:t>
          </a:r>
          <a:endParaRPr lang="en-US" sz="1600" dirty="0"/>
        </a:p>
      </dgm:t>
    </dgm:pt>
    <dgm:pt modelId="{1D1A426B-D414-4277-AE5B-C3FC60267DC7}" type="parTrans" cxnId="{A1AAB1BA-021A-41F9-888B-9EC52ADC68F6}">
      <dgm:prSet/>
      <dgm:spPr/>
      <dgm:t>
        <a:bodyPr/>
        <a:lstStyle/>
        <a:p>
          <a:endParaRPr lang="en-US"/>
        </a:p>
      </dgm:t>
    </dgm:pt>
    <dgm:pt modelId="{9BA79A2F-9452-423B-98E3-D93AAE672258}" type="sibTrans" cxnId="{A1AAB1BA-021A-41F9-888B-9EC52ADC68F6}">
      <dgm:prSet/>
      <dgm:spPr/>
      <dgm:t>
        <a:bodyPr/>
        <a:lstStyle/>
        <a:p>
          <a:endParaRPr lang="en-US"/>
        </a:p>
      </dgm:t>
    </dgm:pt>
    <dgm:pt modelId="{BD296E75-906C-4298-A2C8-C40544DCA089}">
      <dgm:prSet custT="1"/>
      <dgm:spPr/>
      <dgm:t>
        <a:bodyPr/>
        <a:lstStyle/>
        <a:p>
          <a:r>
            <a:rPr lang="en-GB" sz="1600" dirty="0"/>
            <a:t>Start ups - enterprises</a:t>
          </a:r>
          <a:endParaRPr lang="en-US" sz="1600" dirty="0"/>
        </a:p>
      </dgm:t>
    </dgm:pt>
    <dgm:pt modelId="{54C314EF-97A1-4598-BBE1-801D914BB5AC}" type="parTrans" cxnId="{40AF5A47-D5FD-46A3-8054-26F0729952E9}">
      <dgm:prSet/>
      <dgm:spPr/>
      <dgm:t>
        <a:bodyPr/>
        <a:lstStyle/>
        <a:p>
          <a:endParaRPr lang="en-US"/>
        </a:p>
      </dgm:t>
    </dgm:pt>
    <dgm:pt modelId="{0888411A-74B5-4C0B-8DB6-69B950DDEC13}" type="sibTrans" cxnId="{40AF5A47-D5FD-46A3-8054-26F0729952E9}">
      <dgm:prSet/>
      <dgm:spPr/>
      <dgm:t>
        <a:bodyPr/>
        <a:lstStyle/>
        <a:p>
          <a:endParaRPr lang="en-US"/>
        </a:p>
      </dgm:t>
    </dgm:pt>
    <dgm:pt modelId="{63542DD3-7FA9-4412-9324-8E02E9142726}" type="pres">
      <dgm:prSet presAssocID="{4138B348-128A-475A-BB02-1A53CC50E34B}" presName="vert0" presStyleCnt="0">
        <dgm:presLayoutVars>
          <dgm:dir/>
          <dgm:animOne val="branch"/>
          <dgm:animLvl val="lvl"/>
        </dgm:presLayoutVars>
      </dgm:prSet>
      <dgm:spPr/>
    </dgm:pt>
    <dgm:pt modelId="{2B639B04-2705-4773-BF18-66823C8003E9}" type="pres">
      <dgm:prSet presAssocID="{8A2ADB16-83CF-481E-8613-755FE88D164A}" presName="thickLine" presStyleLbl="alignNode1" presStyleIdx="0" presStyleCnt="9"/>
      <dgm:spPr/>
    </dgm:pt>
    <dgm:pt modelId="{B44619BC-822C-48EC-98A8-97EE65CA103E}" type="pres">
      <dgm:prSet presAssocID="{8A2ADB16-83CF-481E-8613-755FE88D164A}" presName="horz1" presStyleCnt="0"/>
      <dgm:spPr/>
    </dgm:pt>
    <dgm:pt modelId="{CFA72FC1-BF17-4205-9812-9501E39ED396}" type="pres">
      <dgm:prSet presAssocID="{8A2ADB16-83CF-481E-8613-755FE88D164A}" presName="tx1" presStyleLbl="revTx" presStyleIdx="0" presStyleCnt="9"/>
      <dgm:spPr/>
    </dgm:pt>
    <dgm:pt modelId="{FA85E785-344E-4CA9-A0F5-3C0152B2CDEA}" type="pres">
      <dgm:prSet presAssocID="{8A2ADB16-83CF-481E-8613-755FE88D164A}" presName="vert1" presStyleCnt="0"/>
      <dgm:spPr/>
    </dgm:pt>
    <dgm:pt modelId="{9F9A2762-6F83-4FE1-9C5C-E095A658BAD1}" type="pres">
      <dgm:prSet presAssocID="{D86C021E-0C0F-4A1D-8F78-70B88CC1DD8A}" presName="thickLine" presStyleLbl="alignNode1" presStyleIdx="1" presStyleCnt="9"/>
      <dgm:spPr/>
    </dgm:pt>
    <dgm:pt modelId="{A298755B-FB3D-4D36-8A0C-FD69A899B371}" type="pres">
      <dgm:prSet presAssocID="{D86C021E-0C0F-4A1D-8F78-70B88CC1DD8A}" presName="horz1" presStyleCnt="0"/>
      <dgm:spPr/>
    </dgm:pt>
    <dgm:pt modelId="{DCF48510-A30E-4F0C-BBFC-A49B513E6E96}" type="pres">
      <dgm:prSet presAssocID="{D86C021E-0C0F-4A1D-8F78-70B88CC1DD8A}" presName="tx1" presStyleLbl="revTx" presStyleIdx="1" presStyleCnt="9"/>
      <dgm:spPr/>
    </dgm:pt>
    <dgm:pt modelId="{E1179072-AC09-4A04-B807-BCC089D41EA4}" type="pres">
      <dgm:prSet presAssocID="{D86C021E-0C0F-4A1D-8F78-70B88CC1DD8A}" presName="vert1" presStyleCnt="0"/>
      <dgm:spPr/>
    </dgm:pt>
    <dgm:pt modelId="{10701BD9-DFEB-46A8-978F-B3C1B37E759B}" type="pres">
      <dgm:prSet presAssocID="{8DD978E6-898A-4213-9431-DEAAFFD69925}" presName="thickLine" presStyleLbl="alignNode1" presStyleIdx="2" presStyleCnt="9"/>
      <dgm:spPr/>
    </dgm:pt>
    <dgm:pt modelId="{78B43E7D-FD80-47A9-B840-1CC3A0AAFB8B}" type="pres">
      <dgm:prSet presAssocID="{8DD978E6-898A-4213-9431-DEAAFFD69925}" presName="horz1" presStyleCnt="0"/>
      <dgm:spPr/>
    </dgm:pt>
    <dgm:pt modelId="{D888AECC-2253-4AA4-87F7-8DF42E63A6B4}" type="pres">
      <dgm:prSet presAssocID="{8DD978E6-898A-4213-9431-DEAAFFD69925}" presName="tx1" presStyleLbl="revTx" presStyleIdx="2" presStyleCnt="9"/>
      <dgm:spPr/>
    </dgm:pt>
    <dgm:pt modelId="{FEF78E60-326A-4E52-83C6-2AA6AA241C0F}" type="pres">
      <dgm:prSet presAssocID="{8DD978E6-898A-4213-9431-DEAAFFD69925}" presName="vert1" presStyleCnt="0"/>
      <dgm:spPr/>
    </dgm:pt>
    <dgm:pt modelId="{DEB82447-9040-4DB4-BCA2-91B692ACC30E}" type="pres">
      <dgm:prSet presAssocID="{6BC906A9-4387-446F-AAF7-616A5982408C}" presName="thickLine" presStyleLbl="alignNode1" presStyleIdx="3" presStyleCnt="9"/>
      <dgm:spPr/>
    </dgm:pt>
    <dgm:pt modelId="{C46CCD12-73CC-4566-8BB0-37B945848E32}" type="pres">
      <dgm:prSet presAssocID="{6BC906A9-4387-446F-AAF7-616A5982408C}" presName="horz1" presStyleCnt="0"/>
      <dgm:spPr/>
    </dgm:pt>
    <dgm:pt modelId="{B619295E-32CF-4FB1-A63A-E905FA9DB0BD}" type="pres">
      <dgm:prSet presAssocID="{6BC906A9-4387-446F-AAF7-616A5982408C}" presName="tx1" presStyleLbl="revTx" presStyleIdx="3" presStyleCnt="9"/>
      <dgm:spPr/>
    </dgm:pt>
    <dgm:pt modelId="{E852B423-1294-4D82-9F8E-0B658FB01437}" type="pres">
      <dgm:prSet presAssocID="{6BC906A9-4387-446F-AAF7-616A5982408C}" presName="vert1" presStyleCnt="0"/>
      <dgm:spPr/>
    </dgm:pt>
    <dgm:pt modelId="{CAFACC6E-959E-4343-BF9A-30AD55A27564}" type="pres">
      <dgm:prSet presAssocID="{CA29FAC7-2939-4076-BC90-9FA31E39BB52}" presName="thickLine" presStyleLbl="alignNode1" presStyleIdx="4" presStyleCnt="9"/>
      <dgm:spPr/>
    </dgm:pt>
    <dgm:pt modelId="{44321513-647E-4D64-A9F3-AE4A7113BA1A}" type="pres">
      <dgm:prSet presAssocID="{CA29FAC7-2939-4076-BC90-9FA31E39BB52}" presName="horz1" presStyleCnt="0"/>
      <dgm:spPr/>
    </dgm:pt>
    <dgm:pt modelId="{D5A6F327-8BE1-4E56-A8D8-9CA4C15653DE}" type="pres">
      <dgm:prSet presAssocID="{CA29FAC7-2939-4076-BC90-9FA31E39BB52}" presName="tx1" presStyleLbl="revTx" presStyleIdx="4" presStyleCnt="9"/>
      <dgm:spPr/>
    </dgm:pt>
    <dgm:pt modelId="{995FB90E-905F-4D07-9512-767C139FF1EB}" type="pres">
      <dgm:prSet presAssocID="{CA29FAC7-2939-4076-BC90-9FA31E39BB52}" presName="vert1" presStyleCnt="0"/>
      <dgm:spPr/>
    </dgm:pt>
    <dgm:pt modelId="{40B3F57B-3126-496C-AD29-B05FC7E7384D}" type="pres">
      <dgm:prSet presAssocID="{719C64F2-3E53-495B-AE38-F2B501FB8E4A}" presName="thickLine" presStyleLbl="alignNode1" presStyleIdx="5" presStyleCnt="9"/>
      <dgm:spPr/>
    </dgm:pt>
    <dgm:pt modelId="{359C8844-2495-4412-93CA-45798455F963}" type="pres">
      <dgm:prSet presAssocID="{719C64F2-3E53-495B-AE38-F2B501FB8E4A}" presName="horz1" presStyleCnt="0"/>
      <dgm:spPr/>
    </dgm:pt>
    <dgm:pt modelId="{1C54FEE8-B27B-42C2-B5D7-4091124212A2}" type="pres">
      <dgm:prSet presAssocID="{719C64F2-3E53-495B-AE38-F2B501FB8E4A}" presName="tx1" presStyleLbl="revTx" presStyleIdx="5" presStyleCnt="9"/>
      <dgm:spPr/>
    </dgm:pt>
    <dgm:pt modelId="{5474C912-F126-4550-AB73-C373373A1D25}" type="pres">
      <dgm:prSet presAssocID="{719C64F2-3E53-495B-AE38-F2B501FB8E4A}" presName="vert1" presStyleCnt="0"/>
      <dgm:spPr/>
    </dgm:pt>
    <dgm:pt modelId="{DE4B6ED7-9116-46B2-A65C-5E3EA534B174}" type="pres">
      <dgm:prSet presAssocID="{815484FA-173E-4C89-A40F-276925C664D2}" presName="thickLine" presStyleLbl="alignNode1" presStyleIdx="6" presStyleCnt="9"/>
      <dgm:spPr/>
    </dgm:pt>
    <dgm:pt modelId="{3B4625C8-F8AF-4B1B-A9C4-2D08A055E641}" type="pres">
      <dgm:prSet presAssocID="{815484FA-173E-4C89-A40F-276925C664D2}" presName="horz1" presStyleCnt="0"/>
      <dgm:spPr/>
    </dgm:pt>
    <dgm:pt modelId="{43B66277-76A0-4A0B-A252-9D630ECEAEB7}" type="pres">
      <dgm:prSet presAssocID="{815484FA-173E-4C89-A40F-276925C664D2}" presName="tx1" presStyleLbl="revTx" presStyleIdx="6" presStyleCnt="9"/>
      <dgm:spPr/>
    </dgm:pt>
    <dgm:pt modelId="{E3EA8765-E03D-4A9E-83A2-8FBF30C2E223}" type="pres">
      <dgm:prSet presAssocID="{815484FA-173E-4C89-A40F-276925C664D2}" presName="vert1" presStyleCnt="0"/>
      <dgm:spPr/>
    </dgm:pt>
    <dgm:pt modelId="{DE2C6FB1-7703-45BA-A960-B9114EE1B199}" type="pres">
      <dgm:prSet presAssocID="{2323F2BA-914B-48CE-BBCE-E063DEAE1C21}" presName="thickLine" presStyleLbl="alignNode1" presStyleIdx="7" presStyleCnt="9"/>
      <dgm:spPr/>
    </dgm:pt>
    <dgm:pt modelId="{D08F2865-5658-41A7-985B-EF5594C18BAF}" type="pres">
      <dgm:prSet presAssocID="{2323F2BA-914B-48CE-BBCE-E063DEAE1C21}" presName="horz1" presStyleCnt="0"/>
      <dgm:spPr/>
    </dgm:pt>
    <dgm:pt modelId="{D4E51A39-83B2-4710-B2B6-75D8CFF11ADA}" type="pres">
      <dgm:prSet presAssocID="{2323F2BA-914B-48CE-BBCE-E063DEAE1C21}" presName="tx1" presStyleLbl="revTx" presStyleIdx="7" presStyleCnt="9"/>
      <dgm:spPr/>
    </dgm:pt>
    <dgm:pt modelId="{106E1EEF-0869-4420-B495-3ABB5F865C20}" type="pres">
      <dgm:prSet presAssocID="{2323F2BA-914B-48CE-BBCE-E063DEAE1C21}" presName="vert1" presStyleCnt="0"/>
      <dgm:spPr/>
    </dgm:pt>
    <dgm:pt modelId="{EF5E3B3A-2ED1-4C9B-930E-69CF7952DDB8}" type="pres">
      <dgm:prSet presAssocID="{BD296E75-906C-4298-A2C8-C40544DCA089}" presName="thickLine" presStyleLbl="alignNode1" presStyleIdx="8" presStyleCnt="9"/>
      <dgm:spPr/>
    </dgm:pt>
    <dgm:pt modelId="{F2A5F47D-2F5E-457B-8F8C-2AD3766F2312}" type="pres">
      <dgm:prSet presAssocID="{BD296E75-906C-4298-A2C8-C40544DCA089}" presName="horz1" presStyleCnt="0"/>
      <dgm:spPr/>
    </dgm:pt>
    <dgm:pt modelId="{A31FE0E8-F726-4F53-9F68-798197A2C664}" type="pres">
      <dgm:prSet presAssocID="{BD296E75-906C-4298-A2C8-C40544DCA089}" presName="tx1" presStyleLbl="revTx" presStyleIdx="8" presStyleCnt="9"/>
      <dgm:spPr/>
    </dgm:pt>
    <dgm:pt modelId="{DFD773A2-3FAE-4798-9E98-35D4986C5CFF}" type="pres">
      <dgm:prSet presAssocID="{BD296E75-906C-4298-A2C8-C40544DCA089}" presName="vert1" presStyleCnt="0"/>
      <dgm:spPr/>
    </dgm:pt>
  </dgm:ptLst>
  <dgm:cxnLst>
    <dgm:cxn modelId="{D751B71D-4BC6-424D-82D0-F4A0D03EF7F0}" type="presOf" srcId="{CA29FAC7-2939-4076-BC90-9FA31E39BB52}" destId="{D5A6F327-8BE1-4E56-A8D8-9CA4C15653DE}" srcOrd="0" destOrd="0" presId="urn:microsoft.com/office/officeart/2008/layout/LinedList"/>
    <dgm:cxn modelId="{FC72FB31-1CE9-4C7E-99E7-C51F7A9C6DFA}" srcId="{4138B348-128A-475A-BB02-1A53CC50E34B}" destId="{8DD978E6-898A-4213-9431-DEAAFFD69925}" srcOrd="2" destOrd="0" parTransId="{62F6CF60-5ECA-4F9D-A5A5-9F59F7BC897B}" sibTransId="{D0799906-4859-4C99-9801-67A725F04F32}"/>
    <dgm:cxn modelId="{0A397E5C-1BF4-44AB-9691-D0D96E941AC4}" type="presOf" srcId="{4138B348-128A-475A-BB02-1A53CC50E34B}" destId="{63542DD3-7FA9-4412-9324-8E02E9142726}" srcOrd="0" destOrd="0" presId="urn:microsoft.com/office/officeart/2008/layout/LinedList"/>
    <dgm:cxn modelId="{DA1B7464-81C1-4381-96A1-AFD70E5669AE}" srcId="{4138B348-128A-475A-BB02-1A53CC50E34B}" destId="{D86C021E-0C0F-4A1D-8F78-70B88CC1DD8A}" srcOrd="1" destOrd="0" parTransId="{80E675AD-C483-4B29-88C5-E57ACC5A4478}" sibTransId="{3A8F54B0-C683-406D-8EB7-BF05BD62B0A6}"/>
    <dgm:cxn modelId="{BEDBFF45-BCCD-4831-8142-802FAB2996E9}" srcId="{4138B348-128A-475A-BB02-1A53CC50E34B}" destId="{6BC906A9-4387-446F-AAF7-616A5982408C}" srcOrd="3" destOrd="0" parTransId="{243AC8B2-38B3-4ADF-A5EC-E70A72274CA4}" sibTransId="{A1FF9CA4-3E58-49AA-947A-02E58415AC85}"/>
    <dgm:cxn modelId="{40AF5A47-D5FD-46A3-8054-26F0729952E9}" srcId="{4138B348-128A-475A-BB02-1A53CC50E34B}" destId="{BD296E75-906C-4298-A2C8-C40544DCA089}" srcOrd="8" destOrd="0" parTransId="{54C314EF-97A1-4598-BBE1-801D914BB5AC}" sibTransId="{0888411A-74B5-4C0B-8DB6-69B950DDEC13}"/>
    <dgm:cxn modelId="{619C8B6E-19E2-4E00-A927-BFADCEBF5D81}" srcId="{4138B348-128A-475A-BB02-1A53CC50E34B}" destId="{8A2ADB16-83CF-481E-8613-755FE88D164A}" srcOrd="0" destOrd="0" parTransId="{64550225-3094-4C54-B780-432E34ADDCB6}" sibTransId="{8594EA5D-4EE8-4C9C-806A-E3520085A0DD}"/>
    <dgm:cxn modelId="{A392DA89-F26E-4F41-B549-C01693DEC25B}" type="presOf" srcId="{815484FA-173E-4C89-A40F-276925C664D2}" destId="{43B66277-76A0-4A0B-A252-9D630ECEAEB7}" srcOrd="0" destOrd="0" presId="urn:microsoft.com/office/officeart/2008/layout/LinedList"/>
    <dgm:cxn modelId="{E80C5C8C-F537-4C00-A30C-AFA0735BBD58}" type="presOf" srcId="{8A2ADB16-83CF-481E-8613-755FE88D164A}" destId="{CFA72FC1-BF17-4205-9812-9501E39ED396}" srcOrd="0" destOrd="0" presId="urn:microsoft.com/office/officeart/2008/layout/LinedList"/>
    <dgm:cxn modelId="{09DC1F91-FCDB-4C1E-9DE3-C9A07806F555}" type="presOf" srcId="{2323F2BA-914B-48CE-BBCE-E063DEAE1C21}" destId="{D4E51A39-83B2-4710-B2B6-75D8CFF11ADA}" srcOrd="0" destOrd="0" presId="urn:microsoft.com/office/officeart/2008/layout/LinedList"/>
    <dgm:cxn modelId="{6F782895-1100-41E6-8DBD-FECCF661A6A7}" srcId="{4138B348-128A-475A-BB02-1A53CC50E34B}" destId="{CA29FAC7-2939-4076-BC90-9FA31E39BB52}" srcOrd="4" destOrd="0" parTransId="{F2BE4DE8-BA43-4E82-8A81-6A9F29504A45}" sibTransId="{34B76427-7D0C-435C-A6BC-D832F80405ED}"/>
    <dgm:cxn modelId="{F7B4B399-9E70-4067-9CE3-2D15BB6F9663}" srcId="{4138B348-128A-475A-BB02-1A53CC50E34B}" destId="{719C64F2-3E53-495B-AE38-F2B501FB8E4A}" srcOrd="5" destOrd="0" parTransId="{3D34EF4B-981F-43EB-A9B7-FB2155C7D7F0}" sibTransId="{645D4AE4-7879-46CF-9185-E0ACFA4E304A}"/>
    <dgm:cxn modelId="{EA5A8F9B-357E-468A-8124-BD5C5B93195D}" type="presOf" srcId="{719C64F2-3E53-495B-AE38-F2B501FB8E4A}" destId="{1C54FEE8-B27B-42C2-B5D7-4091124212A2}" srcOrd="0" destOrd="0" presId="urn:microsoft.com/office/officeart/2008/layout/LinedList"/>
    <dgm:cxn modelId="{A1AAB1BA-021A-41F9-888B-9EC52ADC68F6}" srcId="{4138B348-128A-475A-BB02-1A53CC50E34B}" destId="{2323F2BA-914B-48CE-BBCE-E063DEAE1C21}" srcOrd="7" destOrd="0" parTransId="{1D1A426B-D414-4277-AE5B-C3FC60267DC7}" sibTransId="{9BA79A2F-9452-423B-98E3-D93AAE672258}"/>
    <dgm:cxn modelId="{F24AFCCF-A3AA-4A57-9DCA-93EDA11C87E7}" type="presOf" srcId="{8DD978E6-898A-4213-9431-DEAAFFD69925}" destId="{D888AECC-2253-4AA4-87F7-8DF42E63A6B4}" srcOrd="0" destOrd="0" presId="urn:microsoft.com/office/officeart/2008/layout/LinedList"/>
    <dgm:cxn modelId="{F96F6ED3-3F7D-4353-9DA5-E25AEAA579AB}" type="presOf" srcId="{BD296E75-906C-4298-A2C8-C40544DCA089}" destId="{A31FE0E8-F726-4F53-9F68-798197A2C664}" srcOrd="0" destOrd="0" presId="urn:microsoft.com/office/officeart/2008/layout/LinedList"/>
    <dgm:cxn modelId="{899941DF-20C6-449A-822E-664B4FE3468D}" srcId="{4138B348-128A-475A-BB02-1A53CC50E34B}" destId="{815484FA-173E-4C89-A40F-276925C664D2}" srcOrd="6" destOrd="0" parTransId="{C2458666-50AB-4558-9094-DD0EF972D287}" sibTransId="{FDA0956B-7594-42BB-AAA4-1200E301A4BC}"/>
    <dgm:cxn modelId="{8163FDE3-3C79-496A-B928-7FD7ABDF9583}" type="presOf" srcId="{6BC906A9-4387-446F-AAF7-616A5982408C}" destId="{B619295E-32CF-4FB1-A63A-E905FA9DB0BD}" srcOrd="0" destOrd="0" presId="urn:microsoft.com/office/officeart/2008/layout/LinedList"/>
    <dgm:cxn modelId="{7B89E7ED-50F3-4E6C-BC8C-F2CB9EEE4063}" type="presOf" srcId="{D86C021E-0C0F-4A1D-8F78-70B88CC1DD8A}" destId="{DCF48510-A30E-4F0C-BBFC-A49B513E6E96}" srcOrd="0" destOrd="0" presId="urn:microsoft.com/office/officeart/2008/layout/LinedList"/>
    <dgm:cxn modelId="{9654D64F-A340-4B61-8398-E5C7CB353BBF}" type="presParOf" srcId="{63542DD3-7FA9-4412-9324-8E02E9142726}" destId="{2B639B04-2705-4773-BF18-66823C8003E9}" srcOrd="0" destOrd="0" presId="urn:microsoft.com/office/officeart/2008/layout/LinedList"/>
    <dgm:cxn modelId="{E701000F-80E9-4561-8AB4-D52B0F310F77}" type="presParOf" srcId="{63542DD3-7FA9-4412-9324-8E02E9142726}" destId="{B44619BC-822C-48EC-98A8-97EE65CA103E}" srcOrd="1" destOrd="0" presId="urn:microsoft.com/office/officeart/2008/layout/LinedList"/>
    <dgm:cxn modelId="{F9A2FC48-468F-4B0E-956B-9A0363A5E74A}" type="presParOf" srcId="{B44619BC-822C-48EC-98A8-97EE65CA103E}" destId="{CFA72FC1-BF17-4205-9812-9501E39ED396}" srcOrd="0" destOrd="0" presId="urn:microsoft.com/office/officeart/2008/layout/LinedList"/>
    <dgm:cxn modelId="{689B17C5-A7E6-4595-8C86-5F7DB1EC30C5}" type="presParOf" srcId="{B44619BC-822C-48EC-98A8-97EE65CA103E}" destId="{FA85E785-344E-4CA9-A0F5-3C0152B2CDEA}" srcOrd="1" destOrd="0" presId="urn:microsoft.com/office/officeart/2008/layout/LinedList"/>
    <dgm:cxn modelId="{4606B1C4-6B07-4341-8A6C-6F12529EF17D}" type="presParOf" srcId="{63542DD3-7FA9-4412-9324-8E02E9142726}" destId="{9F9A2762-6F83-4FE1-9C5C-E095A658BAD1}" srcOrd="2" destOrd="0" presId="urn:microsoft.com/office/officeart/2008/layout/LinedList"/>
    <dgm:cxn modelId="{A325DFB6-6D22-459F-A742-93240FCBD890}" type="presParOf" srcId="{63542DD3-7FA9-4412-9324-8E02E9142726}" destId="{A298755B-FB3D-4D36-8A0C-FD69A899B371}" srcOrd="3" destOrd="0" presId="urn:microsoft.com/office/officeart/2008/layout/LinedList"/>
    <dgm:cxn modelId="{3CFCE34D-42C9-42C7-A940-DFA21943DE1A}" type="presParOf" srcId="{A298755B-FB3D-4D36-8A0C-FD69A899B371}" destId="{DCF48510-A30E-4F0C-BBFC-A49B513E6E96}" srcOrd="0" destOrd="0" presId="urn:microsoft.com/office/officeart/2008/layout/LinedList"/>
    <dgm:cxn modelId="{92995BF4-BB61-4C94-9232-DCF5274A77F6}" type="presParOf" srcId="{A298755B-FB3D-4D36-8A0C-FD69A899B371}" destId="{E1179072-AC09-4A04-B807-BCC089D41EA4}" srcOrd="1" destOrd="0" presId="urn:microsoft.com/office/officeart/2008/layout/LinedList"/>
    <dgm:cxn modelId="{3DF9A49A-913D-4BF0-99F8-A7CE7AFDE523}" type="presParOf" srcId="{63542DD3-7FA9-4412-9324-8E02E9142726}" destId="{10701BD9-DFEB-46A8-978F-B3C1B37E759B}" srcOrd="4" destOrd="0" presId="urn:microsoft.com/office/officeart/2008/layout/LinedList"/>
    <dgm:cxn modelId="{56B24639-E9B9-4ABF-A96D-2B86AC60135D}" type="presParOf" srcId="{63542DD3-7FA9-4412-9324-8E02E9142726}" destId="{78B43E7D-FD80-47A9-B840-1CC3A0AAFB8B}" srcOrd="5" destOrd="0" presId="urn:microsoft.com/office/officeart/2008/layout/LinedList"/>
    <dgm:cxn modelId="{853DA093-CEA6-4279-87E6-47A86019EE6D}" type="presParOf" srcId="{78B43E7D-FD80-47A9-B840-1CC3A0AAFB8B}" destId="{D888AECC-2253-4AA4-87F7-8DF42E63A6B4}" srcOrd="0" destOrd="0" presId="urn:microsoft.com/office/officeart/2008/layout/LinedList"/>
    <dgm:cxn modelId="{5CA51299-B37E-4E9A-A1C6-DB00B61E46B7}" type="presParOf" srcId="{78B43E7D-FD80-47A9-B840-1CC3A0AAFB8B}" destId="{FEF78E60-326A-4E52-83C6-2AA6AA241C0F}" srcOrd="1" destOrd="0" presId="urn:microsoft.com/office/officeart/2008/layout/LinedList"/>
    <dgm:cxn modelId="{EE4EE1FB-2C4C-4742-9E86-4A5EA65977C5}" type="presParOf" srcId="{63542DD3-7FA9-4412-9324-8E02E9142726}" destId="{DEB82447-9040-4DB4-BCA2-91B692ACC30E}" srcOrd="6" destOrd="0" presId="urn:microsoft.com/office/officeart/2008/layout/LinedList"/>
    <dgm:cxn modelId="{7F3815CA-F548-4511-8F13-C1E3F94F750E}" type="presParOf" srcId="{63542DD3-7FA9-4412-9324-8E02E9142726}" destId="{C46CCD12-73CC-4566-8BB0-37B945848E32}" srcOrd="7" destOrd="0" presId="urn:microsoft.com/office/officeart/2008/layout/LinedList"/>
    <dgm:cxn modelId="{DA54C7E6-5EDC-4BD8-9484-2807098D9A7D}" type="presParOf" srcId="{C46CCD12-73CC-4566-8BB0-37B945848E32}" destId="{B619295E-32CF-4FB1-A63A-E905FA9DB0BD}" srcOrd="0" destOrd="0" presId="urn:microsoft.com/office/officeart/2008/layout/LinedList"/>
    <dgm:cxn modelId="{4B2312F3-B2A7-4EAC-928E-2122CD885957}" type="presParOf" srcId="{C46CCD12-73CC-4566-8BB0-37B945848E32}" destId="{E852B423-1294-4D82-9F8E-0B658FB01437}" srcOrd="1" destOrd="0" presId="urn:microsoft.com/office/officeart/2008/layout/LinedList"/>
    <dgm:cxn modelId="{B08443BA-5218-4678-AF1A-2AD06D9593B9}" type="presParOf" srcId="{63542DD3-7FA9-4412-9324-8E02E9142726}" destId="{CAFACC6E-959E-4343-BF9A-30AD55A27564}" srcOrd="8" destOrd="0" presId="urn:microsoft.com/office/officeart/2008/layout/LinedList"/>
    <dgm:cxn modelId="{B023E340-2242-4A8C-9F51-C9D11CD4C1DA}" type="presParOf" srcId="{63542DD3-7FA9-4412-9324-8E02E9142726}" destId="{44321513-647E-4D64-A9F3-AE4A7113BA1A}" srcOrd="9" destOrd="0" presId="urn:microsoft.com/office/officeart/2008/layout/LinedList"/>
    <dgm:cxn modelId="{D8679ECA-195F-4C62-B402-296E391FEADD}" type="presParOf" srcId="{44321513-647E-4D64-A9F3-AE4A7113BA1A}" destId="{D5A6F327-8BE1-4E56-A8D8-9CA4C15653DE}" srcOrd="0" destOrd="0" presId="urn:microsoft.com/office/officeart/2008/layout/LinedList"/>
    <dgm:cxn modelId="{26414BB4-633B-4A5C-9C25-6568EDA5F465}" type="presParOf" srcId="{44321513-647E-4D64-A9F3-AE4A7113BA1A}" destId="{995FB90E-905F-4D07-9512-767C139FF1EB}" srcOrd="1" destOrd="0" presId="urn:microsoft.com/office/officeart/2008/layout/LinedList"/>
    <dgm:cxn modelId="{56768D5D-B173-4250-925F-E88CA55FDF08}" type="presParOf" srcId="{63542DD3-7FA9-4412-9324-8E02E9142726}" destId="{40B3F57B-3126-496C-AD29-B05FC7E7384D}" srcOrd="10" destOrd="0" presId="urn:microsoft.com/office/officeart/2008/layout/LinedList"/>
    <dgm:cxn modelId="{B5930211-AB67-4101-934C-2F352069902D}" type="presParOf" srcId="{63542DD3-7FA9-4412-9324-8E02E9142726}" destId="{359C8844-2495-4412-93CA-45798455F963}" srcOrd="11" destOrd="0" presId="urn:microsoft.com/office/officeart/2008/layout/LinedList"/>
    <dgm:cxn modelId="{25034567-DA6F-483F-A3DB-31AFC4CDF628}" type="presParOf" srcId="{359C8844-2495-4412-93CA-45798455F963}" destId="{1C54FEE8-B27B-42C2-B5D7-4091124212A2}" srcOrd="0" destOrd="0" presId="urn:microsoft.com/office/officeart/2008/layout/LinedList"/>
    <dgm:cxn modelId="{2F352AA8-A2C7-4105-9266-4FB56135278D}" type="presParOf" srcId="{359C8844-2495-4412-93CA-45798455F963}" destId="{5474C912-F126-4550-AB73-C373373A1D25}" srcOrd="1" destOrd="0" presId="urn:microsoft.com/office/officeart/2008/layout/LinedList"/>
    <dgm:cxn modelId="{73428B91-BE51-4F9E-8282-F0E7C22DDAB1}" type="presParOf" srcId="{63542DD3-7FA9-4412-9324-8E02E9142726}" destId="{DE4B6ED7-9116-46B2-A65C-5E3EA534B174}" srcOrd="12" destOrd="0" presId="urn:microsoft.com/office/officeart/2008/layout/LinedList"/>
    <dgm:cxn modelId="{521AE3CC-1CD2-45F1-81FA-753148B64615}" type="presParOf" srcId="{63542DD3-7FA9-4412-9324-8E02E9142726}" destId="{3B4625C8-F8AF-4B1B-A9C4-2D08A055E641}" srcOrd="13" destOrd="0" presId="urn:microsoft.com/office/officeart/2008/layout/LinedList"/>
    <dgm:cxn modelId="{2D546405-2031-4162-A2C8-3E03625BAA07}" type="presParOf" srcId="{3B4625C8-F8AF-4B1B-A9C4-2D08A055E641}" destId="{43B66277-76A0-4A0B-A252-9D630ECEAEB7}" srcOrd="0" destOrd="0" presId="urn:microsoft.com/office/officeart/2008/layout/LinedList"/>
    <dgm:cxn modelId="{7FBC7239-51E2-4AA1-9553-80378CE18E84}" type="presParOf" srcId="{3B4625C8-F8AF-4B1B-A9C4-2D08A055E641}" destId="{E3EA8765-E03D-4A9E-83A2-8FBF30C2E223}" srcOrd="1" destOrd="0" presId="urn:microsoft.com/office/officeart/2008/layout/LinedList"/>
    <dgm:cxn modelId="{91CF6508-0330-4581-8136-891B170C29AD}" type="presParOf" srcId="{63542DD3-7FA9-4412-9324-8E02E9142726}" destId="{DE2C6FB1-7703-45BA-A960-B9114EE1B199}" srcOrd="14" destOrd="0" presId="urn:microsoft.com/office/officeart/2008/layout/LinedList"/>
    <dgm:cxn modelId="{17EFD009-119F-4124-9B71-D030CF2AC85C}" type="presParOf" srcId="{63542DD3-7FA9-4412-9324-8E02E9142726}" destId="{D08F2865-5658-41A7-985B-EF5594C18BAF}" srcOrd="15" destOrd="0" presId="urn:microsoft.com/office/officeart/2008/layout/LinedList"/>
    <dgm:cxn modelId="{92A38644-CB26-46D2-A003-FFB51D464ADE}" type="presParOf" srcId="{D08F2865-5658-41A7-985B-EF5594C18BAF}" destId="{D4E51A39-83B2-4710-B2B6-75D8CFF11ADA}" srcOrd="0" destOrd="0" presId="urn:microsoft.com/office/officeart/2008/layout/LinedList"/>
    <dgm:cxn modelId="{FDBCC2F3-0EC2-4C1D-BDF3-2E6383A01DFA}" type="presParOf" srcId="{D08F2865-5658-41A7-985B-EF5594C18BAF}" destId="{106E1EEF-0869-4420-B495-3ABB5F865C20}" srcOrd="1" destOrd="0" presId="urn:microsoft.com/office/officeart/2008/layout/LinedList"/>
    <dgm:cxn modelId="{417AA8E9-DB11-4FAB-9282-4C36616E10BA}" type="presParOf" srcId="{63542DD3-7FA9-4412-9324-8E02E9142726}" destId="{EF5E3B3A-2ED1-4C9B-930E-69CF7952DDB8}" srcOrd="16" destOrd="0" presId="urn:microsoft.com/office/officeart/2008/layout/LinedList"/>
    <dgm:cxn modelId="{BE21F31F-3EB4-4A4E-8EDC-0B4AF47E0E96}" type="presParOf" srcId="{63542DD3-7FA9-4412-9324-8E02E9142726}" destId="{F2A5F47D-2F5E-457B-8F8C-2AD3766F2312}" srcOrd="17" destOrd="0" presId="urn:microsoft.com/office/officeart/2008/layout/LinedList"/>
    <dgm:cxn modelId="{EFC53D8E-3DA8-4004-A3C9-0CA3A18CDC05}" type="presParOf" srcId="{F2A5F47D-2F5E-457B-8F8C-2AD3766F2312}" destId="{A31FE0E8-F726-4F53-9F68-798197A2C664}" srcOrd="0" destOrd="0" presId="urn:microsoft.com/office/officeart/2008/layout/LinedList"/>
    <dgm:cxn modelId="{FB202C11-E7E6-4E88-BB39-B6A7E8408014}" type="presParOf" srcId="{F2A5F47D-2F5E-457B-8F8C-2AD3766F2312}" destId="{DFD773A2-3FAE-4798-9E98-35D4986C5CF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C8FF47-20D0-4858-ADF0-D41E9D385365}" type="doc">
      <dgm:prSet loTypeId="urn:microsoft.com/office/officeart/2018/2/layout/IconCircle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59FF5928-4467-4DF2-B512-D87AD986C024}">
      <dgm:prSet/>
      <dgm:spPr/>
      <dgm:t>
        <a:bodyPr/>
        <a:lstStyle/>
        <a:p>
          <a:r>
            <a:rPr lang="en-IE"/>
            <a:t>LinkedIn </a:t>
          </a:r>
          <a:r>
            <a:rPr lang="en-IE" b="1"/>
            <a:t>********</a:t>
          </a:r>
          <a:endParaRPr lang="en-US"/>
        </a:p>
      </dgm:t>
    </dgm:pt>
    <dgm:pt modelId="{9AD6DFF6-05EC-41C4-B9C1-8424B6799E7A}" type="parTrans" cxnId="{548B902B-3114-4220-B480-318702F01397}">
      <dgm:prSet/>
      <dgm:spPr/>
      <dgm:t>
        <a:bodyPr/>
        <a:lstStyle/>
        <a:p>
          <a:endParaRPr lang="en-US"/>
        </a:p>
      </dgm:t>
    </dgm:pt>
    <dgm:pt modelId="{3F43C01E-A1D3-4199-B9D1-4BB8AC16024D}" type="sibTrans" cxnId="{548B902B-3114-4220-B480-318702F01397}">
      <dgm:prSet/>
      <dgm:spPr/>
      <dgm:t>
        <a:bodyPr/>
        <a:lstStyle/>
        <a:p>
          <a:endParaRPr lang="en-US"/>
        </a:p>
      </dgm:t>
    </dgm:pt>
    <dgm:pt modelId="{598555FD-96D2-4E8E-BDA2-FB73F59174D4}">
      <dgm:prSet/>
      <dgm:spPr/>
      <dgm:t>
        <a:bodyPr/>
        <a:lstStyle/>
        <a:p>
          <a:r>
            <a:rPr lang="en-IE"/>
            <a:t>Recruitment Agencies</a:t>
          </a:r>
          <a:endParaRPr lang="en-US"/>
        </a:p>
      </dgm:t>
    </dgm:pt>
    <dgm:pt modelId="{91BF4E9A-D91E-4E02-9B0D-64727A8D2B7F}" type="parTrans" cxnId="{349793C1-76FD-410D-90A5-13ABFC1F8FB2}">
      <dgm:prSet/>
      <dgm:spPr/>
      <dgm:t>
        <a:bodyPr/>
        <a:lstStyle/>
        <a:p>
          <a:endParaRPr lang="en-US"/>
        </a:p>
      </dgm:t>
    </dgm:pt>
    <dgm:pt modelId="{3CF713F9-BA9D-4C8F-948A-F3F7A88922B1}" type="sibTrans" cxnId="{349793C1-76FD-410D-90A5-13ABFC1F8FB2}">
      <dgm:prSet/>
      <dgm:spPr/>
      <dgm:t>
        <a:bodyPr/>
        <a:lstStyle/>
        <a:p>
          <a:endParaRPr lang="en-US"/>
        </a:p>
      </dgm:t>
    </dgm:pt>
    <dgm:pt modelId="{DAC9E362-B984-4BF1-BC34-5D71C65DDD01}">
      <dgm:prSet/>
      <dgm:spPr/>
      <dgm:t>
        <a:bodyPr/>
        <a:lstStyle/>
        <a:p>
          <a:r>
            <a:rPr lang="en-IE"/>
            <a:t>Referrals</a:t>
          </a:r>
          <a:endParaRPr lang="en-US"/>
        </a:p>
      </dgm:t>
    </dgm:pt>
    <dgm:pt modelId="{8C000AB2-7E5B-48AE-97CE-7023D8F0B9EA}" type="parTrans" cxnId="{BF9E0B90-5834-4F6B-8A14-241A44F84B64}">
      <dgm:prSet/>
      <dgm:spPr/>
      <dgm:t>
        <a:bodyPr/>
        <a:lstStyle/>
        <a:p>
          <a:endParaRPr lang="en-US"/>
        </a:p>
      </dgm:t>
    </dgm:pt>
    <dgm:pt modelId="{51850894-8D4C-47B5-A477-ADE6D732802B}" type="sibTrans" cxnId="{BF9E0B90-5834-4F6B-8A14-241A44F84B64}">
      <dgm:prSet/>
      <dgm:spPr/>
      <dgm:t>
        <a:bodyPr/>
        <a:lstStyle/>
        <a:p>
          <a:endParaRPr lang="en-US"/>
        </a:p>
      </dgm:t>
    </dgm:pt>
    <dgm:pt modelId="{95EF9801-4EC5-4796-83AD-988BBDCED446}">
      <dgm:prSet/>
      <dgm:spPr/>
      <dgm:t>
        <a:bodyPr/>
        <a:lstStyle/>
        <a:p>
          <a:r>
            <a:rPr lang="en-IE"/>
            <a:t>Networking </a:t>
          </a:r>
          <a:endParaRPr lang="en-US"/>
        </a:p>
      </dgm:t>
    </dgm:pt>
    <dgm:pt modelId="{E4D8BD50-D91C-45E0-A69E-CDDE8D9A0DFE}" type="parTrans" cxnId="{2123A257-4064-4279-853A-C5C49C77055A}">
      <dgm:prSet/>
      <dgm:spPr/>
      <dgm:t>
        <a:bodyPr/>
        <a:lstStyle/>
        <a:p>
          <a:endParaRPr lang="en-US"/>
        </a:p>
      </dgm:t>
    </dgm:pt>
    <dgm:pt modelId="{9826ECA9-BDCA-49D9-9920-9D7A0FF8FFF1}" type="sibTrans" cxnId="{2123A257-4064-4279-853A-C5C49C77055A}">
      <dgm:prSet/>
      <dgm:spPr/>
      <dgm:t>
        <a:bodyPr/>
        <a:lstStyle/>
        <a:p>
          <a:endParaRPr lang="en-US"/>
        </a:p>
      </dgm:t>
    </dgm:pt>
    <dgm:pt modelId="{13450350-D2D5-4515-BCF5-CC9AD8039483}" type="pres">
      <dgm:prSet presAssocID="{9CC8FF47-20D0-4858-ADF0-D41E9D385365}" presName="root" presStyleCnt="0">
        <dgm:presLayoutVars>
          <dgm:dir/>
          <dgm:resizeHandles val="exact"/>
        </dgm:presLayoutVars>
      </dgm:prSet>
      <dgm:spPr/>
    </dgm:pt>
    <dgm:pt modelId="{140D6CE0-7F75-45D0-A032-25EDB9BF0E74}" type="pres">
      <dgm:prSet presAssocID="{9CC8FF47-20D0-4858-ADF0-D41E9D385365}" presName="container" presStyleCnt="0">
        <dgm:presLayoutVars>
          <dgm:dir/>
          <dgm:resizeHandles val="exact"/>
        </dgm:presLayoutVars>
      </dgm:prSet>
      <dgm:spPr/>
    </dgm:pt>
    <dgm:pt modelId="{6EADA53E-6510-4244-A8C9-7A21862F78EC}" type="pres">
      <dgm:prSet presAssocID="{59FF5928-4467-4DF2-B512-D87AD986C024}" presName="compNode" presStyleCnt="0"/>
      <dgm:spPr/>
    </dgm:pt>
    <dgm:pt modelId="{9A9B21CA-7993-452F-8E69-8113187016EF}" type="pres">
      <dgm:prSet presAssocID="{59FF5928-4467-4DF2-B512-D87AD986C024}" presName="iconBgRect" presStyleLbl="bgShp" presStyleIdx="0" presStyleCnt="4"/>
      <dgm:spPr/>
    </dgm:pt>
    <dgm:pt modelId="{EA294E61-7DE8-4CF6-8D61-3D4C609B2F23}" type="pres">
      <dgm:prSet presAssocID="{59FF5928-4467-4DF2-B512-D87AD986C02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59C6A402-3EAD-4E7F-ADA1-E8E0CF2D3573}" type="pres">
      <dgm:prSet presAssocID="{59FF5928-4467-4DF2-B512-D87AD986C024}" presName="spaceRect" presStyleCnt="0"/>
      <dgm:spPr/>
    </dgm:pt>
    <dgm:pt modelId="{B7226DB8-EE7A-463E-93A3-DD3C50289EE7}" type="pres">
      <dgm:prSet presAssocID="{59FF5928-4467-4DF2-B512-D87AD986C024}" presName="textRect" presStyleLbl="revTx" presStyleIdx="0" presStyleCnt="4">
        <dgm:presLayoutVars>
          <dgm:chMax val="1"/>
          <dgm:chPref val="1"/>
        </dgm:presLayoutVars>
      </dgm:prSet>
      <dgm:spPr/>
    </dgm:pt>
    <dgm:pt modelId="{1E9AB3C4-BF9A-482C-BB6C-7323FE6CBEEF}" type="pres">
      <dgm:prSet presAssocID="{3F43C01E-A1D3-4199-B9D1-4BB8AC16024D}" presName="sibTrans" presStyleLbl="sibTrans2D1" presStyleIdx="0" presStyleCnt="0"/>
      <dgm:spPr/>
    </dgm:pt>
    <dgm:pt modelId="{C6E830BE-8D41-4619-8E67-8F5424C1EB57}" type="pres">
      <dgm:prSet presAssocID="{598555FD-96D2-4E8E-BDA2-FB73F59174D4}" presName="compNode" presStyleCnt="0"/>
      <dgm:spPr/>
    </dgm:pt>
    <dgm:pt modelId="{B3127B1D-048A-46A7-B295-3D3D8DE5D1CC}" type="pres">
      <dgm:prSet presAssocID="{598555FD-96D2-4E8E-BDA2-FB73F59174D4}" presName="iconBgRect" presStyleLbl="bgShp" presStyleIdx="1" presStyleCnt="4"/>
      <dgm:spPr/>
    </dgm:pt>
    <dgm:pt modelId="{47FE0EEF-6659-4F9D-9C65-2A3818B69360}" type="pres">
      <dgm:prSet presAssocID="{598555FD-96D2-4E8E-BDA2-FB73F59174D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252FB862-10AA-493B-9D77-F31761F2F233}" type="pres">
      <dgm:prSet presAssocID="{598555FD-96D2-4E8E-BDA2-FB73F59174D4}" presName="spaceRect" presStyleCnt="0"/>
      <dgm:spPr/>
    </dgm:pt>
    <dgm:pt modelId="{BBA5DE88-FCF9-45AB-AADD-D91CC1ED182F}" type="pres">
      <dgm:prSet presAssocID="{598555FD-96D2-4E8E-BDA2-FB73F59174D4}" presName="textRect" presStyleLbl="revTx" presStyleIdx="1" presStyleCnt="4">
        <dgm:presLayoutVars>
          <dgm:chMax val="1"/>
          <dgm:chPref val="1"/>
        </dgm:presLayoutVars>
      </dgm:prSet>
      <dgm:spPr/>
    </dgm:pt>
    <dgm:pt modelId="{78A3CE3D-CBC9-4269-952D-C12A0F121F46}" type="pres">
      <dgm:prSet presAssocID="{3CF713F9-BA9D-4C8F-948A-F3F7A88922B1}" presName="sibTrans" presStyleLbl="sibTrans2D1" presStyleIdx="0" presStyleCnt="0"/>
      <dgm:spPr/>
    </dgm:pt>
    <dgm:pt modelId="{89501ED2-F696-4F54-9F3D-A4C906B9246B}" type="pres">
      <dgm:prSet presAssocID="{DAC9E362-B984-4BF1-BC34-5D71C65DDD01}" presName="compNode" presStyleCnt="0"/>
      <dgm:spPr/>
    </dgm:pt>
    <dgm:pt modelId="{0AF39266-16DC-4473-8C22-8D06629203AA}" type="pres">
      <dgm:prSet presAssocID="{DAC9E362-B984-4BF1-BC34-5D71C65DDD01}" presName="iconBgRect" presStyleLbl="bgShp" presStyleIdx="2" presStyleCnt="4"/>
      <dgm:spPr/>
    </dgm:pt>
    <dgm:pt modelId="{9C33629C-2436-4863-B79F-83A568C74855}" type="pres">
      <dgm:prSet presAssocID="{DAC9E362-B984-4BF1-BC34-5D71C65DDD0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980AAF1B-2E04-4961-876D-758FC58A85C5}" type="pres">
      <dgm:prSet presAssocID="{DAC9E362-B984-4BF1-BC34-5D71C65DDD01}" presName="spaceRect" presStyleCnt="0"/>
      <dgm:spPr/>
    </dgm:pt>
    <dgm:pt modelId="{5FF86262-6E0C-46C2-98E8-DBDC5D838DD7}" type="pres">
      <dgm:prSet presAssocID="{DAC9E362-B984-4BF1-BC34-5D71C65DDD01}" presName="textRect" presStyleLbl="revTx" presStyleIdx="2" presStyleCnt="4">
        <dgm:presLayoutVars>
          <dgm:chMax val="1"/>
          <dgm:chPref val="1"/>
        </dgm:presLayoutVars>
      </dgm:prSet>
      <dgm:spPr/>
    </dgm:pt>
    <dgm:pt modelId="{C3B13F51-B728-40E7-AB11-F0C5011FB648}" type="pres">
      <dgm:prSet presAssocID="{51850894-8D4C-47B5-A477-ADE6D732802B}" presName="sibTrans" presStyleLbl="sibTrans2D1" presStyleIdx="0" presStyleCnt="0"/>
      <dgm:spPr/>
    </dgm:pt>
    <dgm:pt modelId="{75A7C6D0-5294-428C-AE90-7B4C29A1C3D2}" type="pres">
      <dgm:prSet presAssocID="{95EF9801-4EC5-4796-83AD-988BBDCED446}" presName="compNode" presStyleCnt="0"/>
      <dgm:spPr/>
    </dgm:pt>
    <dgm:pt modelId="{2FCA4832-117D-459D-BE28-F61D279A031C}" type="pres">
      <dgm:prSet presAssocID="{95EF9801-4EC5-4796-83AD-988BBDCED446}" presName="iconBgRect" presStyleLbl="bgShp" presStyleIdx="3" presStyleCnt="4"/>
      <dgm:spPr/>
    </dgm:pt>
    <dgm:pt modelId="{B022716A-1BC8-4003-8A60-E7BF09CEEEA4}" type="pres">
      <dgm:prSet presAssocID="{95EF9801-4EC5-4796-83AD-988BBDCED44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etwork"/>
        </a:ext>
      </dgm:extLst>
    </dgm:pt>
    <dgm:pt modelId="{958A783E-0D74-4C93-BDF5-8D70B3FD31FB}" type="pres">
      <dgm:prSet presAssocID="{95EF9801-4EC5-4796-83AD-988BBDCED446}" presName="spaceRect" presStyleCnt="0"/>
      <dgm:spPr/>
    </dgm:pt>
    <dgm:pt modelId="{6D52FB2E-9510-4155-A245-45625799886C}" type="pres">
      <dgm:prSet presAssocID="{95EF9801-4EC5-4796-83AD-988BBDCED446}" presName="textRect" presStyleLbl="revTx" presStyleIdx="3" presStyleCnt="4">
        <dgm:presLayoutVars>
          <dgm:chMax val="1"/>
          <dgm:chPref val="1"/>
        </dgm:presLayoutVars>
      </dgm:prSet>
      <dgm:spPr/>
    </dgm:pt>
  </dgm:ptLst>
  <dgm:cxnLst>
    <dgm:cxn modelId="{7AEE2718-94A1-460F-A292-B863DEA08048}" type="presOf" srcId="{9CC8FF47-20D0-4858-ADF0-D41E9D385365}" destId="{13450350-D2D5-4515-BCF5-CC9AD8039483}" srcOrd="0" destOrd="0" presId="urn:microsoft.com/office/officeart/2018/2/layout/IconCircleList"/>
    <dgm:cxn modelId="{428D661F-C7C5-4E5D-9AAE-3C9B373B85E1}" type="presOf" srcId="{598555FD-96D2-4E8E-BDA2-FB73F59174D4}" destId="{BBA5DE88-FCF9-45AB-AADD-D91CC1ED182F}" srcOrd="0" destOrd="0" presId="urn:microsoft.com/office/officeart/2018/2/layout/IconCircleList"/>
    <dgm:cxn modelId="{E1FA6628-93CE-49B6-9BD4-33FC94CA6D91}" type="presOf" srcId="{3CF713F9-BA9D-4C8F-948A-F3F7A88922B1}" destId="{78A3CE3D-CBC9-4269-952D-C12A0F121F46}" srcOrd="0" destOrd="0" presId="urn:microsoft.com/office/officeart/2018/2/layout/IconCircleList"/>
    <dgm:cxn modelId="{548B902B-3114-4220-B480-318702F01397}" srcId="{9CC8FF47-20D0-4858-ADF0-D41E9D385365}" destId="{59FF5928-4467-4DF2-B512-D87AD986C024}" srcOrd="0" destOrd="0" parTransId="{9AD6DFF6-05EC-41C4-B9C1-8424B6799E7A}" sibTransId="{3F43C01E-A1D3-4199-B9D1-4BB8AC16024D}"/>
    <dgm:cxn modelId="{4DA6B936-E738-4226-A821-C6D65DD17260}" type="presOf" srcId="{DAC9E362-B984-4BF1-BC34-5D71C65DDD01}" destId="{5FF86262-6E0C-46C2-98E8-DBDC5D838DD7}" srcOrd="0" destOrd="0" presId="urn:microsoft.com/office/officeart/2018/2/layout/IconCircleList"/>
    <dgm:cxn modelId="{287DEC72-4F47-4527-A47B-34A3B1094022}" type="presOf" srcId="{51850894-8D4C-47B5-A477-ADE6D732802B}" destId="{C3B13F51-B728-40E7-AB11-F0C5011FB648}" srcOrd="0" destOrd="0" presId="urn:microsoft.com/office/officeart/2018/2/layout/IconCircleList"/>
    <dgm:cxn modelId="{2123A257-4064-4279-853A-C5C49C77055A}" srcId="{9CC8FF47-20D0-4858-ADF0-D41E9D385365}" destId="{95EF9801-4EC5-4796-83AD-988BBDCED446}" srcOrd="3" destOrd="0" parTransId="{E4D8BD50-D91C-45E0-A69E-CDDE8D9A0DFE}" sibTransId="{9826ECA9-BDCA-49D9-9920-9D7A0FF8FFF1}"/>
    <dgm:cxn modelId="{BF9E0B90-5834-4F6B-8A14-241A44F84B64}" srcId="{9CC8FF47-20D0-4858-ADF0-D41E9D385365}" destId="{DAC9E362-B984-4BF1-BC34-5D71C65DDD01}" srcOrd="2" destOrd="0" parTransId="{8C000AB2-7E5B-48AE-97CE-7023D8F0B9EA}" sibTransId="{51850894-8D4C-47B5-A477-ADE6D732802B}"/>
    <dgm:cxn modelId="{2ED6AC96-796B-4D64-8425-C27566F8FCB4}" type="presOf" srcId="{59FF5928-4467-4DF2-B512-D87AD986C024}" destId="{B7226DB8-EE7A-463E-93A3-DD3C50289EE7}" srcOrd="0" destOrd="0" presId="urn:microsoft.com/office/officeart/2018/2/layout/IconCircleList"/>
    <dgm:cxn modelId="{3F86E1A0-2893-493B-9A22-D9AFF4397D79}" type="presOf" srcId="{95EF9801-4EC5-4796-83AD-988BBDCED446}" destId="{6D52FB2E-9510-4155-A245-45625799886C}" srcOrd="0" destOrd="0" presId="urn:microsoft.com/office/officeart/2018/2/layout/IconCircleList"/>
    <dgm:cxn modelId="{B52581BC-966D-4D62-B115-3EB23C2A5F3D}" type="presOf" srcId="{3F43C01E-A1D3-4199-B9D1-4BB8AC16024D}" destId="{1E9AB3C4-BF9A-482C-BB6C-7323FE6CBEEF}" srcOrd="0" destOrd="0" presId="urn:microsoft.com/office/officeart/2018/2/layout/IconCircleList"/>
    <dgm:cxn modelId="{349793C1-76FD-410D-90A5-13ABFC1F8FB2}" srcId="{9CC8FF47-20D0-4858-ADF0-D41E9D385365}" destId="{598555FD-96D2-4E8E-BDA2-FB73F59174D4}" srcOrd="1" destOrd="0" parTransId="{91BF4E9A-D91E-4E02-9B0D-64727A8D2B7F}" sibTransId="{3CF713F9-BA9D-4C8F-948A-F3F7A88922B1}"/>
    <dgm:cxn modelId="{8E692DE7-FF1F-4ABD-9344-F3DCE5C91009}" type="presParOf" srcId="{13450350-D2D5-4515-BCF5-CC9AD8039483}" destId="{140D6CE0-7F75-45D0-A032-25EDB9BF0E74}" srcOrd="0" destOrd="0" presId="urn:microsoft.com/office/officeart/2018/2/layout/IconCircleList"/>
    <dgm:cxn modelId="{AE1B703F-894D-4761-880A-8F71BCAEF310}" type="presParOf" srcId="{140D6CE0-7F75-45D0-A032-25EDB9BF0E74}" destId="{6EADA53E-6510-4244-A8C9-7A21862F78EC}" srcOrd="0" destOrd="0" presId="urn:microsoft.com/office/officeart/2018/2/layout/IconCircleList"/>
    <dgm:cxn modelId="{5AA88354-693B-49BB-A207-BFFD595FAA7F}" type="presParOf" srcId="{6EADA53E-6510-4244-A8C9-7A21862F78EC}" destId="{9A9B21CA-7993-452F-8E69-8113187016EF}" srcOrd="0" destOrd="0" presId="urn:microsoft.com/office/officeart/2018/2/layout/IconCircleList"/>
    <dgm:cxn modelId="{E155A927-0360-444E-9993-9D8D257C7625}" type="presParOf" srcId="{6EADA53E-6510-4244-A8C9-7A21862F78EC}" destId="{EA294E61-7DE8-4CF6-8D61-3D4C609B2F23}" srcOrd="1" destOrd="0" presId="urn:microsoft.com/office/officeart/2018/2/layout/IconCircleList"/>
    <dgm:cxn modelId="{B4A7FCB9-F5B3-4356-B5EA-71244FC41F67}" type="presParOf" srcId="{6EADA53E-6510-4244-A8C9-7A21862F78EC}" destId="{59C6A402-3EAD-4E7F-ADA1-E8E0CF2D3573}" srcOrd="2" destOrd="0" presId="urn:microsoft.com/office/officeart/2018/2/layout/IconCircleList"/>
    <dgm:cxn modelId="{04D06B4D-801B-4CDA-9496-3B4D83A3AF43}" type="presParOf" srcId="{6EADA53E-6510-4244-A8C9-7A21862F78EC}" destId="{B7226DB8-EE7A-463E-93A3-DD3C50289EE7}" srcOrd="3" destOrd="0" presId="urn:microsoft.com/office/officeart/2018/2/layout/IconCircleList"/>
    <dgm:cxn modelId="{B8B4D49A-FF53-405F-9763-CFE9783EBB14}" type="presParOf" srcId="{140D6CE0-7F75-45D0-A032-25EDB9BF0E74}" destId="{1E9AB3C4-BF9A-482C-BB6C-7323FE6CBEEF}" srcOrd="1" destOrd="0" presId="urn:microsoft.com/office/officeart/2018/2/layout/IconCircleList"/>
    <dgm:cxn modelId="{15621C31-C849-489D-B763-4F82DAC15BF0}" type="presParOf" srcId="{140D6CE0-7F75-45D0-A032-25EDB9BF0E74}" destId="{C6E830BE-8D41-4619-8E67-8F5424C1EB57}" srcOrd="2" destOrd="0" presId="urn:microsoft.com/office/officeart/2018/2/layout/IconCircleList"/>
    <dgm:cxn modelId="{5F1565AE-2E26-433B-9471-41F347109E09}" type="presParOf" srcId="{C6E830BE-8D41-4619-8E67-8F5424C1EB57}" destId="{B3127B1D-048A-46A7-B295-3D3D8DE5D1CC}" srcOrd="0" destOrd="0" presId="urn:microsoft.com/office/officeart/2018/2/layout/IconCircleList"/>
    <dgm:cxn modelId="{6A13DB7F-0167-4B20-953F-D12DDCC8E323}" type="presParOf" srcId="{C6E830BE-8D41-4619-8E67-8F5424C1EB57}" destId="{47FE0EEF-6659-4F9D-9C65-2A3818B69360}" srcOrd="1" destOrd="0" presId="urn:microsoft.com/office/officeart/2018/2/layout/IconCircleList"/>
    <dgm:cxn modelId="{D1E23773-50A5-437A-9384-745556F94270}" type="presParOf" srcId="{C6E830BE-8D41-4619-8E67-8F5424C1EB57}" destId="{252FB862-10AA-493B-9D77-F31761F2F233}" srcOrd="2" destOrd="0" presId="urn:microsoft.com/office/officeart/2018/2/layout/IconCircleList"/>
    <dgm:cxn modelId="{A4461E3F-3F45-4E55-A34E-9BA7A2840281}" type="presParOf" srcId="{C6E830BE-8D41-4619-8E67-8F5424C1EB57}" destId="{BBA5DE88-FCF9-45AB-AADD-D91CC1ED182F}" srcOrd="3" destOrd="0" presId="urn:microsoft.com/office/officeart/2018/2/layout/IconCircleList"/>
    <dgm:cxn modelId="{FE2CC552-46B7-468C-A613-A99A8DE47816}" type="presParOf" srcId="{140D6CE0-7F75-45D0-A032-25EDB9BF0E74}" destId="{78A3CE3D-CBC9-4269-952D-C12A0F121F46}" srcOrd="3" destOrd="0" presId="urn:microsoft.com/office/officeart/2018/2/layout/IconCircleList"/>
    <dgm:cxn modelId="{7B5A54BC-4BBB-447B-88A6-65755A8FE0A2}" type="presParOf" srcId="{140D6CE0-7F75-45D0-A032-25EDB9BF0E74}" destId="{89501ED2-F696-4F54-9F3D-A4C906B9246B}" srcOrd="4" destOrd="0" presId="urn:microsoft.com/office/officeart/2018/2/layout/IconCircleList"/>
    <dgm:cxn modelId="{FAC09642-03A5-4BBC-A6B3-3C798A4EBECA}" type="presParOf" srcId="{89501ED2-F696-4F54-9F3D-A4C906B9246B}" destId="{0AF39266-16DC-4473-8C22-8D06629203AA}" srcOrd="0" destOrd="0" presId="urn:microsoft.com/office/officeart/2018/2/layout/IconCircleList"/>
    <dgm:cxn modelId="{DB13BD91-510B-4FFB-9204-9299E7D073DD}" type="presParOf" srcId="{89501ED2-F696-4F54-9F3D-A4C906B9246B}" destId="{9C33629C-2436-4863-B79F-83A568C74855}" srcOrd="1" destOrd="0" presId="urn:microsoft.com/office/officeart/2018/2/layout/IconCircleList"/>
    <dgm:cxn modelId="{4C4871AE-1F5B-4F25-B9B0-0DCBB09B392C}" type="presParOf" srcId="{89501ED2-F696-4F54-9F3D-A4C906B9246B}" destId="{980AAF1B-2E04-4961-876D-758FC58A85C5}" srcOrd="2" destOrd="0" presId="urn:microsoft.com/office/officeart/2018/2/layout/IconCircleList"/>
    <dgm:cxn modelId="{5105B3FA-71B2-4379-B7F8-451075ED2D0F}" type="presParOf" srcId="{89501ED2-F696-4F54-9F3D-A4C906B9246B}" destId="{5FF86262-6E0C-46C2-98E8-DBDC5D838DD7}" srcOrd="3" destOrd="0" presId="urn:microsoft.com/office/officeart/2018/2/layout/IconCircleList"/>
    <dgm:cxn modelId="{B094E720-DD3B-431E-8D76-1410519F1BAF}" type="presParOf" srcId="{140D6CE0-7F75-45D0-A032-25EDB9BF0E74}" destId="{C3B13F51-B728-40E7-AB11-F0C5011FB648}" srcOrd="5" destOrd="0" presId="urn:microsoft.com/office/officeart/2018/2/layout/IconCircleList"/>
    <dgm:cxn modelId="{2568C1E0-26E0-48B7-ACD0-05C2376E1828}" type="presParOf" srcId="{140D6CE0-7F75-45D0-A032-25EDB9BF0E74}" destId="{75A7C6D0-5294-428C-AE90-7B4C29A1C3D2}" srcOrd="6" destOrd="0" presId="urn:microsoft.com/office/officeart/2018/2/layout/IconCircleList"/>
    <dgm:cxn modelId="{9D65F216-A608-44D8-8B14-AD19F7BBFF57}" type="presParOf" srcId="{75A7C6D0-5294-428C-AE90-7B4C29A1C3D2}" destId="{2FCA4832-117D-459D-BE28-F61D279A031C}" srcOrd="0" destOrd="0" presId="urn:microsoft.com/office/officeart/2018/2/layout/IconCircleList"/>
    <dgm:cxn modelId="{20EE8050-717E-47CE-9618-C0F2473958B1}" type="presParOf" srcId="{75A7C6D0-5294-428C-AE90-7B4C29A1C3D2}" destId="{B022716A-1BC8-4003-8A60-E7BF09CEEEA4}" srcOrd="1" destOrd="0" presId="urn:microsoft.com/office/officeart/2018/2/layout/IconCircleList"/>
    <dgm:cxn modelId="{3C17D939-0E2F-4664-9AAA-E2036A86B93D}" type="presParOf" srcId="{75A7C6D0-5294-428C-AE90-7B4C29A1C3D2}" destId="{958A783E-0D74-4C93-BDF5-8D70B3FD31FB}" srcOrd="2" destOrd="0" presId="urn:microsoft.com/office/officeart/2018/2/layout/IconCircleList"/>
    <dgm:cxn modelId="{07475069-6A6F-4665-A09A-0ADD3503FE1D}" type="presParOf" srcId="{75A7C6D0-5294-428C-AE90-7B4C29A1C3D2}" destId="{6D52FB2E-9510-4155-A245-45625799886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319100-DEEF-4982-83AE-451D4DC97AA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877B5A6-6429-4BBB-BE19-418EA51F68F0}">
      <dgm:prSet/>
      <dgm:spPr/>
      <dgm:t>
        <a:bodyPr/>
        <a:lstStyle/>
        <a:p>
          <a:pPr>
            <a:lnSpc>
              <a:spcPct val="100000"/>
            </a:lnSpc>
          </a:pPr>
          <a:r>
            <a:rPr lang="en-IE"/>
            <a:t>Keep your LinkedIn /Twitter Profile active</a:t>
          </a:r>
          <a:endParaRPr lang="en-US"/>
        </a:p>
      </dgm:t>
    </dgm:pt>
    <dgm:pt modelId="{25FC62EE-084C-41CC-91B4-2109EFEC8685}" type="parTrans" cxnId="{D0F2F0C8-6DBE-4AEB-9E32-76138ADAB8C5}">
      <dgm:prSet/>
      <dgm:spPr/>
      <dgm:t>
        <a:bodyPr/>
        <a:lstStyle/>
        <a:p>
          <a:endParaRPr lang="en-US"/>
        </a:p>
      </dgm:t>
    </dgm:pt>
    <dgm:pt modelId="{9F457345-F79B-49CB-8EDB-7100325053A1}" type="sibTrans" cxnId="{D0F2F0C8-6DBE-4AEB-9E32-76138ADAB8C5}">
      <dgm:prSet/>
      <dgm:spPr/>
      <dgm:t>
        <a:bodyPr/>
        <a:lstStyle/>
        <a:p>
          <a:endParaRPr lang="en-US"/>
        </a:p>
      </dgm:t>
    </dgm:pt>
    <dgm:pt modelId="{97A29C84-F00C-4936-A4E5-97E05C16E2CD}">
      <dgm:prSet/>
      <dgm:spPr/>
      <dgm:t>
        <a:bodyPr/>
        <a:lstStyle/>
        <a:p>
          <a:pPr>
            <a:lnSpc>
              <a:spcPct val="100000"/>
            </a:lnSpc>
          </a:pPr>
          <a:r>
            <a:rPr lang="en-IE"/>
            <a:t>Respond to/  Share posts</a:t>
          </a:r>
          <a:endParaRPr lang="en-US"/>
        </a:p>
      </dgm:t>
    </dgm:pt>
    <dgm:pt modelId="{63F6845F-095C-4079-9000-D7E057A911ED}" type="parTrans" cxnId="{8B76B712-03BE-4E2A-828F-B742A43F8159}">
      <dgm:prSet/>
      <dgm:spPr/>
      <dgm:t>
        <a:bodyPr/>
        <a:lstStyle/>
        <a:p>
          <a:endParaRPr lang="en-US"/>
        </a:p>
      </dgm:t>
    </dgm:pt>
    <dgm:pt modelId="{1F2CB1E2-B22A-4DA5-BAF8-06FB75BBCDCE}" type="sibTrans" cxnId="{8B76B712-03BE-4E2A-828F-B742A43F8159}">
      <dgm:prSet/>
      <dgm:spPr/>
      <dgm:t>
        <a:bodyPr/>
        <a:lstStyle/>
        <a:p>
          <a:endParaRPr lang="en-US"/>
        </a:p>
      </dgm:t>
    </dgm:pt>
    <dgm:pt modelId="{D3077F53-5FF1-4219-9A72-E23CA85E3B5C}">
      <dgm:prSet/>
      <dgm:spPr/>
      <dgm:t>
        <a:bodyPr/>
        <a:lstStyle/>
        <a:p>
          <a:pPr>
            <a:lnSpc>
              <a:spcPct val="100000"/>
            </a:lnSpc>
          </a:pPr>
          <a:r>
            <a:rPr lang="en-IE"/>
            <a:t>Check in regularly</a:t>
          </a:r>
          <a:endParaRPr lang="en-US"/>
        </a:p>
      </dgm:t>
    </dgm:pt>
    <dgm:pt modelId="{85162CD1-A52D-454D-A860-BE424F7CBB56}" type="parTrans" cxnId="{30509D04-F4A1-4668-B55E-598DA20B2158}">
      <dgm:prSet/>
      <dgm:spPr/>
      <dgm:t>
        <a:bodyPr/>
        <a:lstStyle/>
        <a:p>
          <a:endParaRPr lang="en-US"/>
        </a:p>
      </dgm:t>
    </dgm:pt>
    <dgm:pt modelId="{8F3448E0-4CDB-4B85-91AE-2A1577B742F5}" type="sibTrans" cxnId="{30509D04-F4A1-4668-B55E-598DA20B2158}">
      <dgm:prSet/>
      <dgm:spPr/>
      <dgm:t>
        <a:bodyPr/>
        <a:lstStyle/>
        <a:p>
          <a:endParaRPr lang="en-US"/>
        </a:p>
      </dgm:t>
    </dgm:pt>
    <dgm:pt modelId="{433B9A12-D61F-4FA1-B055-BDDBF4BD3E83}">
      <dgm:prSet/>
      <dgm:spPr/>
      <dgm:t>
        <a:bodyPr/>
        <a:lstStyle/>
        <a:p>
          <a:pPr>
            <a:lnSpc>
              <a:spcPct val="100000"/>
            </a:lnSpc>
          </a:pPr>
          <a:r>
            <a:rPr lang="en-IE"/>
            <a:t>It reflects professional energy, enthusiasm, active interest </a:t>
          </a:r>
          <a:endParaRPr lang="en-US"/>
        </a:p>
      </dgm:t>
    </dgm:pt>
    <dgm:pt modelId="{7DFC0F6B-C75D-4619-8BC2-F554C842D2CE}" type="parTrans" cxnId="{5D663354-92C5-4E34-AAA2-AB4E84299312}">
      <dgm:prSet/>
      <dgm:spPr/>
      <dgm:t>
        <a:bodyPr/>
        <a:lstStyle/>
        <a:p>
          <a:endParaRPr lang="en-US"/>
        </a:p>
      </dgm:t>
    </dgm:pt>
    <dgm:pt modelId="{3AE78FB6-5A68-4B3B-A6C1-E5EE996D3A4C}" type="sibTrans" cxnId="{5D663354-92C5-4E34-AAA2-AB4E84299312}">
      <dgm:prSet/>
      <dgm:spPr/>
      <dgm:t>
        <a:bodyPr/>
        <a:lstStyle/>
        <a:p>
          <a:endParaRPr lang="en-US"/>
        </a:p>
      </dgm:t>
    </dgm:pt>
    <dgm:pt modelId="{0F156E1B-C510-46FC-86AD-6FD12A5936BC}" type="pres">
      <dgm:prSet presAssocID="{4F319100-DEEF-4982-83AE-451D4DC97AA4}" presName="root" presStyleCnt="0">
        <dgm:presLayoutVars>
          <dgm:dir/>
          <dgm:resizeHandles val="exact"/>
        </dgm:presLayoutVars>
      </dgm:prSet>
      <dgm:spPr/>
    </dgm:pt>
    <dgm:pt modelId="{BAE7E2E8-CAFB-4265-BE84-4C26A89A4F34}" type="pres">
      <dgm:prSet presAssocID="{3877B5A6-6429-4BBB-BE19-418EA51F68F0}" presName="compNode" presStyleCnt="0"/>
      <dgm:spPr/>
    </dgm:pt>
    <dgm:pt modelId="{C65A0C75-BCA3-4247-AF3A-B5A957E727EA}" type="pres">
      <dgm:prSet presAssocID="{3877B5A6-6429-4BBB-BE19-418EA51F68F0}" presName="bgRect" presStyleLbl="bgShp" presStyleIdx="0" presStyleCnt="4"/>
      <dgm:spPr/>
    </dgm:pt>
    <dgm:pt modelId="{D7BCF6FC-4598-44C3-8BD9-AB1DE0FF31B9}" type="pres">
      <dgm:prSet presAssocID="{3877B5A6-6429-4BBB-BE19-418EA51F68F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392C20F2-0D5A-483D-AABF-94C869590DB3}" type="pres">
      <dgm:prSet presAssocID="{3877B5A6-6429-4BBB-BE19-418EA51F68F0}" presName="spaceRect" presStyleCnt="0"/>
      <dgm:spPr/>
    </dgm:pt>
    <dgm:pt modelId="{B2C01127-B557-494F-B16B-72271F0BF3C1}" type="pres">
      <dgm:prSet presAssocID="{3877B5A6-6429-4BBB-BE19-418EA51F68F0}" presName="parTx" presStyleLbl="revTx" presStyleIdx="0" presStyleCnt="4">
        <dgm:presLayoutVars>
          <dgm:chMax val="0"/>
          <dgm:chPref val="0"/>
        </dgm:presLayoutVars>
      </dgm:prSet>
      <dgm:spPr/>
    </dgm:pt>
    <dgm:pt modelId="{3E72D632-7844-4FA7-8097-5C9AF0964016}" type="pres">
      <dgm:prSet presAssocID="{9F457345-F79B-49CB-8EDB-7100325053A1}" presName="sibTrans" presStyleCnt="0"/>
      <dgm:spPr/>
    </dgm:pt>
    <dgm:pt modelId="{54651F33-7578-476E-B0A9-1049AF930E3F}" type="pres">
      <dgm:prSet presAssocID="{97A29C84-F00C-4936-A4E5-97E05C16E2CD}" presName="compNode" presStyleCnt="0"/>
      <dgm:spPr/>
    </dgm:pt>
    <dgm:pt modelId="{C7E4A40A-7D4F-413F-A2D6-A1372783F977}" type="pres">
      <dgm:prSet presAssocID="{97A29C84-F00C-4936-A4E5-97E05C16E2CD}" presName="bgRect" presStyleLbl="bgShp" presStyleIdx="1" presStyleCnt="4"/>
      <dgm:spPr/>
    </dgm:pt>
    <dgm:pt modelId="{A734F0F1-4A77-4730-A3E6-B4C8155179D6}" type="pres">
      <dgm:prSet presAssocID="{97A29C84-F00C-4936-A4E5-97E05C16E2C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Bubble"/>
        </a:ext>
      </dgm:extLst>
    </dgm:pt>
    <dgm:pt modelId="{F4863CCC-79AC-4A56-91FC-D0A9F9818B87}" type="pres">
      <dgm:prSet presAssocID="{97A29C84-F00C-4936-A4E5-97E05C16E2CD}" presName="spaceRect" presStyleCnt="0"/>
      <dgm:spPr/>
    </dgm:pt>
    <dgm:pt modelId="{FBCA9F7F-E704-49F7-AA50-591C5CD4BBBD}" type="pres">
      <dgm:prSet presAssocID="{97A29C84-F00C-4936-A4E5-97E05C16E2CD}" presName="parTx" presStyleLbl="revTx" presStyleIdx="1" presStyleCnt="4">
        <dgm:presLayoutVars>
          <dgm:chMax val="0"/>
          <dgm:chPref val="0"/>
        </dgm:presLayoutVars>
      </dgm:prSet>
      <dgm:spPr/>
    </dgm:pt>
    <dgm:pt modelId="{620257A6-943B-41F7-96C4-48DA609A23A6}" type="pres">
      <dgm:prSet presAssocID="{1F2CB1E2-B22A-4DA5-BAF8-06FB75BBCDCE}" presName="sibTrans" presStyleCnt="0"/>
      <dgm:spPr/>
    </dgm:pt>
    <dgm:pt modelId="{856D7DCF-2EE7-4745-BDA9-4BB14E231C66}" type="pres">
      <dgm:prSet presAssocID="{D3077F53-5FF1-4219-9A72-E23CA85E3B5C}" presName="compNode" presStyleCnt="0"/>
      <dgm:spPr/>
    </dgm:pt>
    <dgm:pt modelId="{F08BB3F5-5CAA-4C6B-907F-2EA28513D30D}" type="pres">
      <dgm:prSet presAssocID="{D3077F53-5FF1-4219-9A72-E23CA85E3B5C}" presName="bgRect" presStyleLbl="bgShp" presStyleIdx="2" presStyleCnt="4"/>
      <dgm:spPr/>
    </dgm:pt>
    <dgm:pt modelId="{1093F438-38C3-450D-BA28-8B40D53EA81D}" type="pres">
      <dgm:prSet presAssocID="{D3077F53-5FF1-4219-9A72-E23CA85E3B5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1BBE1649-44F1-483F-874E-389B2B9940CE}" type="pres">
      <dgm:prSet presAssocID="{D3077F53-5FF1-4219-9A72-E23CA85E3B5C}" presName="spaceRect" presStyleCnt="0"/>
      <dgm:spPr/>
    </dgm:pt>
    <dgm:pt modelId="{A6EBE18D-FADA-462E-B2A8-288E884702CF}" type="pres">
      <dgm:prSet presAssocID="{D3077F53-5FF1-4219-9A72-E23CA85E3B5C}" presName="parTx" presStyleLbl="revTx" presStyleIdx="2" presStyleCnt="4">
        <dgm:presLayoutVars>
          <dgm:chMax val="0"/>
          <dgm:chPref val="0"/>
        </dgm:presLayoutVars>
      </dgm:prSet>
      <dgm:spPr/>
    </dgm:pt>
    <dgm:pt modelId="{90856585-12F1-44CD-8509-64E111A9111D}" type="pres">
      <dgm:prSet presAssocID="{8F3448E0-4CDB-4B85-91AE-2A1577B742F5}" presName="sibTrans" presStyleCnt="0"/>
      <dgm:spPr/>
    </dgm:pt>
    <dgm:pt modelId="{C2BB5863-EF91-4462-A3B9-2AEB5E57C60C}" type="pres">
      <dgm:prSet presAssocID="{433B9A12-D61F-4FA1-B055-BDDBF4BD3E83}" presName="compNode" presStyleCnt="0"/>
      <dgm:spPr/>
    </dgm:pt>
    <dgm:pt modelId="{226FCF06-D05D-4AF5-89C3-2CB79F688B39}" type="pres">
      <dgm:prSet presAssocID="{433B9A12-D61F-4FA1-B055-BDDBF4BD3E83}" presName="bgRect" presStyleLbl="bgShp" presStyleIdx="3" presStyleCnt="4"/>
      <dgm:spPr/>
    </dgm:pt>
    <dgm:pt modelId="{51D1D3F1-F065-441B-B995-AFA6A7520A6B}" type="pres">
      <dgm:prSet presAssocID="{433B9A12-D61F-4FA1-B055-BDDBF4BD3E8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11E60D79-766D-4176-A00D-1EE87857B034}" type="pres">
      <dgm:prSet presAssocID="{433B9A12-D61F-4FA1-B055-BDDBF4BD3E83}" presName="spaceRect" presStyleCnt="0"/>
      <dgm:spPr/>
    </dgm:pt>
    <dgm:pt modelId="{0F4CED24-BEF6-4ED2-B04B-CD8FED87C003}" type="pres">
      <dgm:prSet presAssocID="{433B9A12-D61F-4FA1-B055-BDDBF4BD3E83}" presName="parTx" presStyleLbl="revTx" presStyleIdx="3" presStyleCnt="4">
        <dgm:presLayoutVars>
          <dgm:chMax val="0"/>
          <dgm:chPref val="0"/>
        </dgm:presLayoutVars>
      </dgm:prSet>
      <dgm:spPr/>
    </dgm:pt>
  </dgm:ptLst>
  <dgm:cxnLst>
    <dgm:cxn modelId="{30509D04-F4A1-4668-B55E-598DA20B2158}" srcId="{4F319100-DEEF-4982-83AE-451D4DC97AA4}" destId="{D3077F53-5FF1-4219-9A72-E23CA85E3B5C}" srcOrd="2" destOrd="0" parTransId="{85162CD1-A52D-454D-A860-BE424F7CBB56}" sibTransId="{8F3448E0-4CDB-4B85-91AE-2A1577B742F5}"/>
    <dgm:cxn modelId="{8B76B712-03BE-4E2A-828F-B742A43F8159}" srcId="{4F319100-DEEF-4982-83AE-451D4DC97AA4}" destId="{97A29C84-F00C-4936-A4E5-97E05C16E2CD}" srcOrd="1" destOrd="0" parTransId="{63F6845F-095C-4079-9000-D7E057A911ED}" sibTransId="{1F2CB1E2-B22A-4DA5-BAF8-06FB75BBCDCE}"/>
    <dgm:cxn modelId="{096D3119-5254-4D86-8097-FE17630FDA95}" type="presOf" srcId="{D3077F53-5FF1-4219-9A72-E23CA85E3B5C}" destId="{A6EBE18D-FADA-462E-B2A8-288E884702CF}" srcOrd="0" destOrd="0" presId="urn:microsoft.com/office/officeart/2018/2/layout/IconVerticalSolidList"/>
    <dgm:cxn modelId="{C6F46B21-0F8A-4278-B651-564C948F367D}" type="presOf" srcId="{97A29C84-F00C-4936-A4E5-97E05C16E2CD}" destId="{FBCA9F7F-E704-49F7-AA50-591C5CD4BBBD}" srcOrd="0" destOrd="0" presId="urn:microsoft.com/office/officeart/2018/2/layout/IconVerticalSolidList"/>
    <dgm:cxn modelId="{6FFCC468-0A2E-4439-824A-BF63690EC610}" type="presOf" srcId="{3877B5A6-6429-4BBB-BE19-418EA51F68F0}" destId="{B2C01127-B557-494F-B16B-72271F0BF3C1}" srcOrd="0" destOrd="0" presId="urn:microsoft.com/office/officeart/2018/2/layout/IconVerticalSolidList"/>
    <dgm:cxn modelId="{FF52CC4D-C284-42B1-B821-DDE9F5BED849}" type="presOf" srcId="{4F319100-DEEF-4982-83AE-451D4DC97AA4}" destId="{0F156E1B-C510-46FC-86AD-6FD12A5936BC}" srcOrd="0" destOrd="0" presId="urn:microsoft.com/office/officeart/2018/2/layout/IconVerticalSolidList"/>
    <dgm:cxn modelId="{5D663354-92C5-4E34-AAA2-AB4E84299312}" srcId="{4F319100-DEEF-4982-83AE-451D4DC97AA4}" destId="{433B9A12-D61F-4FA1-B055-BDDBF4BD3E83}" srcOrd="3" destOrd="0" parTransId="{7DFC0F6B-C75D-4619-8BC2-F554C842D2CE}" sibTransId="{3AE78FB6-5A68-4B3B-A6C1-E5EE996D3A4C}"/>
    <dgm:cxn modelId="{8BE6F18C-02C1-4E88-950E-455405523EA6}" type="presOf" srcId="{433B9A12-D61F-4FA1-B055-BDDBF4BD3E83}" destId="{0F4CED24-BEF6-4ED2-B04B-CD8FED87C003}" srcOrd="0" destOrd="0" presId="urn:microsoft.com/office/officeart/2018/2/layout/IconVerticalSolidList"/>
    <dgm:cxn modelId="{D0F2F0C8-6DBE-4AEB-9E32-76138ADAB8C5}" srcId="{4F319100-DEEF-4982-83AE-451D4DC97AA4}" destId="{3877B5A6-6429-4BBB-BE19-418EA51F68F0}" srcOrd="0" destOrd="0" parTransId="{25FC62EE-084C-41CC-91B4-2109EFEC8685}" sibTransId="{9F457345-F79B-49CB-8EDB-7100325053A1}"/>
    <dgm:cxn modelId="{3CDBBE26-719B-41B7-9866-314EA2C775E4}" type="presParOf" srcId="{0F156E1B-C510-46FC-86AD-6FD12A5936BC}" destId="{BAE7E2E8-CAFB-4265-BE84-4C26A89A4F34}" srcOrd="0" destOrd="0" presId="urn:microsoft.com/office/officeart/2018/2/layout/IconVerticalSolidList"/>
    <dgm:cxn modelId="{1F3ABB65-DCBA-49DF-AD36-B714D498890D}" type="presParOf" srcId="{BAE7E2E8-CAFB-4265-BE84-4C26A89A4F34}" destId="{C65A0C75-BCA3-4247-AF3A-B5A957E727EA}" srcOrd="0" destOrd="0" presId="urn:microsoft.com/office/officeart/2018/2/layout/IconVerticalSolidList"/>
    <dgm:cxn modelId="{9CDA1EDA-8271-43CC-8970-FA75675E0B9F}" type="presParOf" srcId="{BAE7E2E8-CAFB-4265-BE84-4C26A89A4F34}" destId="{D7BCF6FC-4598-44C3-8BD9-AB1DE0FF31B9}" srcOrd="1" destOrd="0" presId="urn:microsoft.com/office/officeart/2018/2/layout/IconVerticalSolidList"/>
    <dgm:cxn modelId="{36B39B2C-F5A9-47DD-8043-61F879EF711E}" type="presParOf" srcId="{BAE7E2E8-CAFB-4265-BE84-4C26A89A4F34}" destId="{392C20F2-0D5A-483D-AABF-94C869590DB3}" srcOrd="2" destOrd="0" presId="urn:microsoft.com/office/officeart/2018/2/layout/IconVerticalSolidList"/>
    <dgm:cxn modelId="{8E3433CC-2D33-41BC-817F-CD6CF016D4AA}" type="presParOf" srcId="{BAE7E2E8-CAFB-4265-BE84-4C26A89A4F34}" destId="{B2C01127-B557-494F-B16B-72271F0BF3C1}" srcOrd="3" destOrd="0" presId="urn:microsoft.com/office/officeart/2018/2/layout/IconVerticalSolidList"/>
    <dgm:cxn modelId="{F1BEBC9E-AB10-420D-BED5-08CDE75197F6}" type="presParOf" srcId="{0F156E1B-C510-46FC-86AD-6FD12A5936BC}" destId="{3E72D632-7844-4FA7-8097-5C9AF0964016}" srcOrd="1" destOrd="0" presId="urn:microsoft.com/office/officeart/2018/2/layout/IconVerticalSolidList"/>
    <dgm:cxn modelId="{84D9D76D-327B-49C5-9420-3C9D42ACCEE7}" type="presParOf" srcId="{0F156E1B-C510-46FC-86AD-6FD12A5936BC}" destId="{54651F33-7578-476E-B0A9-1049AF930E3F}" srcOrd="2" destOrd="0" presId="urn:microsoft.com/office/officeart/2018/2/layout/IconVerticalSolidList"/>
    <dgm:cxn modelId="{A4F5CE91-3E64-4A23-8CCD-05BBC969B888}" type="presParOf" srcId="{54651F33-7578-476E-B0A9-1049AF930E3F}" destId="{C7E4A40A-7D4F-413F-A2D6-A1372783F977}" srcOrd="0" destOrd="0" presId="urn:microsoft.com/office/officeart/2018/2/layout/IconVerticalSolidList"/>
    <dgm:cxn modelId="{0749DE3E-4FC0-4F34-BB76-E3D582262225}" type="presParOf" srcId="{54651F33-7578-476E-B0A9-1049AF930E3F}" destId="{A734F0F1-4A77-4730-A3E6-B4C8155179D6}" srcOrd="1" destOrd="0" presId="urn:microsoft.com/office/officeart/2018/2/layout/IconVerticalSolidList"/>
    <dgm:cxn modelId="{46950D51-BD2D-4260-8FE0-39E649503FA6}" type="presParOf" srcId="{54651F33-7578-476E-B0A9-1049AF930E3F}" destId="{F4863CCC-79AC-4A56-91FC-D0A9F9818B87}" srcOrd="2" destOrd="0" presId="urn:microsoft.com/office/officeart/2018/2/layout/IconVerticalSolidList"/>
    <dgm:cxn modelId="{BD7E0E4C-C14C-443A-9CAC-9F117AD480A9}" type="presParOf" srcId="{54651F33-7578-476E-B0A9-1049AF930E3F}" destId="{FBCA9F7F-E704-49F7-AA50-591C5CD4BBBD}" srcOrd="3" destOrd="0" presId="urn:microsoft.com/office/officeart/2018/2/layout/IconVerticalSolidList"/>
    <dgm:cxn modelId="{B07DD15B-3437-4568-A739-3FBE47560202}" type="presParOf" srcId="{0F156E1B-C510-46FC-86AD-6FD12A5936BC}" destId="{620257A6-943B-41F7-96C4-48DA609A23A6}" srcOrd="3" destOrd="0" presId="urn:microsoft.com/office/officeart/2018/2/layout/IconVerticalSolidList"/>
    <dgm:cxn modelId="{87A4C56C-54E8-4A11-B50E-FA679CB85151}" type="presParOf" srcId="{0F156E1B-C510-46FC-86AD-6FD12A5936BC}" destId="{856D7DCF-2EE7-4745-BDA9-4BB14E231C66}" srcOrd="4" destOrd="0" presId="urn:microsoft.com/office/officeart/2018/2/layout/IconVerticalSolidList"/>
    <dgm:cxn modelId="{4B91FB39-2852-43AF-A32F-24D4DB8396D8}" type="presParOf" srcId="{856D7DCF-2EE7-4745-BDA9-4BB14E231C66}" destId="{F08BB3F5-5CAA-4C6B-907F-2EA28513D30D}" srcOrd="0" destOrd="0" presId="urn:microsoft.com/office/officeart/2018/2/layout/IconVerticalSolidList"/>
    <dgm:cxn modelId="{64A9E7C2-5295-4541-A9CD-246A6A96C031}" type="presParOf" srcId="{856D7DCF-2EE7-4745-BDA9-4BB14E231C66}" destId="{1093F438-38C3-450D-BA28-8B40D53EA81D}" srcOrd="1" destOrd="0" presId="urn:microsoft.com/office/officeart/2018/2/layout/IconVerticalSolidList"/>
    <dgm:cxn modelId="{BF59686A-50DE-4589-AE95-F48F992C7145}" type="presParOf" srcId="{856D7DCF-2EE7-4745-BDA9-4BB14E231C66}" destId="{1BBE1649-44F1-483F-874E-389B2B9940CE}" srcOrd="2" destOrd="0" presId="urn:microsoft.com/office/officeart/2018/2/layout/IconVerticalSolidList"/>
    <dgm:cxn modelId="{54B0706B-E8BE-43AF-B3A8-006AFEF19D11}" type="presParOf" srcId="{856D7DCF-2EE7-4745-BDA9-4BB14E231C66}" destId="{A6EBE18D-FADA-462E-B2A8-288E884702CF}" srcOrd="3" destOrd="0" presId="urn:microsoft.com/office/officeart/2018/2/layout/IconVerticalSolidList"/>
    <dgm:cxn modelId="{834F1B82-5316-40A9-8B65-50923CE7FF00}" type="presParOf" srcId="{0F156E1B-C510-46FC-86AD-6FD12A5936BC}" destId="{90856585-12F1-44CD-8509-64E111A9111D}" srcOrd="5" destOrd="0" presId="urn:microsoft.com/office/officeart/2018/2/layout/IconVerticalSolidList"/>
    <dgm:cxn modelId="{65F87BAE-A067-4CC8-91CF-E2A3884F0605}" type="presParOf" srcId="{0F156E1B-C510-46FC-86AD-6FD12A5936BC}" destId="{C2BB5863-EF91-4462-A3B9-2AEB5E57C60C}" srcOrd="6" destOrd="0" presId="urn:microsoft.com/office/officeart/2018/2/layout/IconVerticalSolidList"/>
    <dgm:cxn modelId="{4B552C35-0142-4CA9-B424-E231DFB29E93}" type="presParOf" srcId="{C2BB5863-EF91-4462-A3B9-2AEB5E57C60C}" destId="{226FCF06-D05D-4AF5-89C3-2CB79F688B39}" srcOrd="0" destOrd="0" presId="urn:microsoft.com/office/officeart/2018/2/layout/IconVerticalSolidList"/>
    <dgm:cxn modelId="{66B9E71C-83A1-4E37-BB9E-D2BEC3F5F249}" type="presParOf" srcId="{C2BB5863-EF91-4462-A3B9-2AEB5E57C60C}" destId="{51D1D3F1-F065-441B-B995-AFA6A7520A6B}" srcOrd="1" destOrd="0" presId="urn:microsoft.com/office/officeart/2018/2/layout/IconVerticalSolidList"/>
    <dgm:cxn modelId="{39272A68-B195-4138-A2F4-E9FDA5260D29}" type="presParOf" srcId="{C2BB5863-EF91-4462-A3B9-2AEB5E57C60C}" destId="{11E60D79-766D-4176-A00D-1EE87857B034}" srcOrd="2" destOrd="0" presId="urn:microsoft.com/office/officeart/2018/2/layout/IconVerticalSolidList"/>
    <dgm:cxn modelId="{777D96C0-2F91-42F4-A4CC-15CFEBA0CD95}" type="presParOf" srcId="{C2BB5863-EF91-4462-A3B9-2AEB5E57C60C}" destId="{0F4CED24-BEF6-4ED2-B04B-CD8FED87C00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3BBDBD-1BDB-429D-8F8B-2BE1C70C341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A3506CC-8436-41F1-8D95-8A390B8499C0}">
      <dgm:prSet/>
      <dgm:spPr/>
      <dgm:t>
        <a:bodyPr/>
        <a:lstStyle/>
        <a:p>
          <a:r>
            <a:rPr lang="en-IE" dirty="0"/>
            <a:t>LinkedIn -63 listed jobs for </a:t>
          </a:r>
          <a:r>
            <a:rPr lang="en-IE" dirty="0" err="1"/>
            <a:t>Phds</a:t>
          </a:r>
          <a:r>
            <a:rPr lang="en-IE" dirty="0"/>
            <a:t>  (Ireland </a:t>
          </a:r>
        </a:p>
        <a:p>
          <a:r>
            <a:rPr lang="en-IE" dirty="0"/>
            <a:t>963 Europe</a:t>
          </a:r>
          <a:endParaRPr lang="en-US" dirty="0"/>
        </a:p>
      </dgm:t>
    </dgm:pt>
    <dgm:pt modelId="{91AD99C7-6E7F-4EE3-B1ED-E42A2A6E588A}" type="parTrans" cxnId="{29007D4B-3EFA-4266-8564-3C65A00CC0BA}">
      <dgm:prSet/>
      <dgm:spPr/>
      <dgm:t>
        <a:bodyPr/>
        <a:lstStyle/>
        <a:p>
          <a:endParaRPr lang="en-US"/>
        </a:p>
      </dgm:t>
    </dgm:pt>
    <dgm:pt modelId="{27C5CB57-2047-4B67-BCB5-A518A762FDA9}" type="sibTrans" cxnId="{29007D4B-3EFA-4266-8564-3C65A00CC0BA}">
      <dgm:prSet/>
      <dgm:spPr/>
      <dgm:t>
        <a:bodyPr/>
        <a:lstStyle/>
        <a:p>
          <a:endParaRPr lang="en-US"/>
        </a:p>
      </dgm:t>
    </dgm:pt>
    <dgm:pt modelId="{8E6AA358-30FF-44F2-9D5C-D33DFFCC4920}">
      <dgm:prSet/>
      <dgm:spPr/>
      <dgm:t>
        <a:bodyPr/>
        <a:lstStyle/>
        <a:p>
          <a:r>
            <a:rPr lang="en-IE" dirty="0"/>
            <a:t>Indeed- 54 PhD roles</a:t>
          </a:r>
        </a:p>
        <a:p>
          <a:r>
            <a:rPr lang="en-IE" dirty="0"/>
            <a:t>Jobs.ie  </a:t>
          </a:r>
          <a:endParaRPr lang="en-US" dirty="0"/>
        </a:p>
      </dgm:t>
    </dgm:pt>
    <dgm:pt modelId="{DB4E4ADE-B5CA-4197-B139-2BB0EDF6EB86}" type="parTrans" cxnId="{2EF183AE-9BC6-434B-816E-6A00F4454A8F}">
      <dgm:prSet/>
      <dgm:spPr/>
      <dgm:t>
        <a:bodyPr/>
        <a:lstStyle/>
        <a:p>
          <a:endParaRPr lang="en-US"/>
        </a:p>
      </dgm:t>
    </dgm:pt>
    <dgm:pt modelId="{F3C3DD56-C15C-467E-8B94-66762F3C45A6}" type="sibTrans" cxnId="{2EF183AE-9BC6-434B-816E-6A00F4454A8F}">
      <dgm:prSet/>
      <dgm:spPr/>
      <dgm:t>
        <a:bodyPr/>
        <a:lstStyle/>
        <a:p>
          <a:endParaRPr lang="en-US"/>
        </a:p>
      </dgm:t>
    </dgm:pt>
    <dgm:pt modelId="{F0C3FF17-CA44-46A8-AA23-37DD9B3B9897}">
      <dgm:prSet/>
      <dgm:spPr/>
      <dgm:t>
        <a:bodyPr/>
        <a:lstStyle/>
        <a:p>
          <a:r>
            <a:rPr lang="en-IE"/>
            <a:t>CareerJet – 58 jobs </a:t>
          </a:r>
          <a:endParaRPr lang="en-US"/>
        </a:p>
      </dgm:t>
    </dgm:pt>
    <dgm:pt modelId="{CEEED251-9EBC-4C22-85B7-6B3126DE3D88}" type="parTrans" cxnId="{255D6CCE-D3F0-4478-93E0-2866B7ACE14A}">
      <dgm:prSet/>
      <dgm:spPr/>
      <dgm:t>
        <a:bodyPr/>
        <a:lstStyle/>
        <a:p>
          <a:endParaRPr lang="en-US"/>
        </a:p>
      </dgm:t>
    </dgm:pt>
    <dgm:pt modelId="{3EC3A1C7-56E7-4A55-B3B7-460AAAA6B2FC}" type="sibTrans" cxnId="{255D6CCE-D3F0-4478-93E0-2866B7ACE14A}">
      <dgm:prSet/>
      <dgm:spPr/>
      <dgm:t>
        <a:bodyPr/>
        <a:lstStyle/>
        <a:p>
          <a:endParaRPr lang="en-US"/>
        </a:p>
      </dgm:t>
    </dgm:pt>
    <dgm:pt modelId="{B724DF5C-AFBD-4939-897F-96D7FF087944}" type="pres">
      <dgm:prSet presAssocID="{2F3BBDBD-1BDB-429D-8F8B-2BE1C70C341B}" presName="linear" presStyleCnt="0">
        <dgm:presLayoutVars>
          <dgm:animLvl val="lvl"/>
          <dgm:resizeHandles val="exact"/>
        </dgm:presLayoutVars>
      </dgm:prSet>
      <dgm:spPr/>
    </dgm:pt>
    <dgm:pt modelId="{9B5AD858-B0F4-419E-A820-85DDBD00551C}" type="pres">
      <dgm:prSet presAssocID="{4A3506CC-8436-41F1-8D95-8A390B8499C0}" presName="parentText" presStyleLbl="node1" presStyleIdx="0" presStyleCnt="3">
        <dgm:presLayoutVars>
          <dgm:chMax val="0"/>
          <dgm:bulletEnabled val="1"/>
        </dgm:presLayoutVars>
      </dgm:prSet>
      <dgm:spPr/>
    </dgm:pt>
    <dgm:pt modelId="{D4EE6BB3-3FC7-41FC-A21F-01FED4B0A7C3}" type="pres">
      <dgm:prSet presAssocID="{27C5CB57-2047-4B67-BCB5-A518A762FDA9}" presName="spacer" presStyleCnt="0"/>
      <dgm:spPr/>
    </dgm:pt>
    <dgm:pt modelId="{42F746CF-6171-48DD-898F-1CA7B83FBFAE}" type="pres">
      <dgm:prSet presAssocID="{8E6AA358-30FF-44F2-9D5C-D33DFFCC4920}" presName="parentText" presStyleLbl="node1" presStyleIdx="1" presStyleCnt="3">
        <dgm:presLayoutVars>
          <dgm:chMax val="0"/>
          <dgm:bulletEnabled val="1"/>
        </dgm:presLayoutVars>
      </dgm:prSet>
      <dgm:spPr/>
    </dgm:pt>
    <dgm:pt modelId="{86EB73AD-7A3E-4117-B7D4-46583619E227}" type="pres">
      <dgm:prSet presAssocID="{F3C3DD56-C15C-467E-8B94-66762F3C45A6}" presName="spacer" presStyleCnt="0"/>
      <dgm:spPr/>
    </dgm:pt>
    <dgm:pt modelId="{7966625C-85F4-48C5-A6D8-D3196445D982}" type="pres">
      <dgm:prSet presAssocID="{F0C3FF17-CA44-46A8-AA23-37DD9B3B9897}" presName="parentText" presStyleLbl="node1" presStyleIdx="2" presStyleCnt="3">
        <dgm:presLayoutVars>
          <dgm:chMax val="0"/>
          <dgm:bulletEnabled val="1"/>
        </dgm:presLayoutVars>
      </dgm:prSet>
      <dgm:spPr/>
    </dgm:pt>
  </dgm:ptLst>
  <dgm:cxnLst>
    <dgm:cxn modelId="{ABCB5A5B-E46B-4610-B6E7-DC1B86A7AAA4}" type="presOf" srcId="{8E6AA358-30FF-44F2-9D5C-D33DFFCC4920}" destId="{42F746CF-6171-48DD-898F-1CA7B83FBFAE}" srcOrd="0" destOrd="0" presId="urn:microsoft.com/office/officeart/2005/8/layout/vList2"/>
    <dgm:cxn modelId="{29007D4B-3EFA-4266-8564-3C65A00CC0BA}" srcId="{2F3BBDBD-1BDB-429D-8F8B-2BE1C70C341B}" destId="{4A3506CC-8436-41F1-8D95-8A390B8499C0}" srcOrd="0" destOrd="0" parTransId="{91AD99C7-6E7F-4EE3-B1ED-E42A2A6E588A}" sibTransId="{27C5CB57-2047-4B67-BCB5-A518A762FDA9}"/>
    <dgm:cxn modelId="{2EF183AE-9BC6-434B-816E-6A00F4454A8F}" srcId="{2F3BBDBD-1BDB-429D-8F8B-2BE1C70C341B}" destId="{8E6AA358-30FF-44F2-9D5C-D33DFFCC4920}" srcOrd="1" destOrd="0" parTransId="{DB4E4ADE-B5CA-4197-B139-2BB0EDF6EB86}" sibTransId="{F3C3DD56-C15C-467E-8B94-66762F3C45A6}"/>
    <dgm:cxn modelId="{D6C927B6-D5B7-47D6-BD81-3C5EB80A53EC}" type="presOf" srcId="{2F3BBDBD-1BDB-429D-8F8B-2BE1C70C341B}" destId="{B724DF5C-AFBD-4939-897F-96D7FF087944}" srcOrd="0" destOrd="0" presId="urn:microsoft.com/office/officeart/2005/8/layout/vList2"/>
    <dgm:cxn modelId="{825C95CB-D08E-4186-B583-8BFD3696A9FF}" type="presOf" srcId="{4A3506CC-8436-41F1-8D95-8A390B8499C0}" destId="{9B5AD858-B0F4-419E-A820-85DDBD00551C}" srcOrd="0" destOrd="0" presId="urn:microsoft.com/office/officeart/2005/8/layout/vList2"/>
    <dgm:cxn modelId="{255D6CCE-D3F0-4478-93E0-2866B7ACE14A}" srcId="{2F3BBDBD-1BDB-429D-8F8B-2BE1C70C341B}" destId="{F0C3FF17-CA44-46A8-AA23-37DD9B3B9897}" srcOrd="2" destOrd="0" parTransId="{CEEED251-9EBC-4C22-85B7-6B3126DE3D88}" sibTransId="{3EC3A1C7-56E7-4A55-B3B7-460AAAA6B2FC}"/>
    <dgm:cxn modelId="{DEFFB4D2-ADCB-4ADE-A33A-C8EAB19D04F1}" type="presOf" srcId="{F0C3FF17-CA44-46A8-AA23-37DD9B3B9897}" destId="{7966625C-85F4-48C5-A6D8-D3196445D982}" srcOrd="0" destOrd="0" presId="urn:microsoft.com/office/officeart/2005/8/layout/vList2"/>
    <dgm:cxn modelId="{CCD24961-3D4E-4CBF-B6D9-0F4BDE26137B}" type="presParOf" srcId="{B724DF5C-AFBD-4939-897F-96D7FF087944}" destId="{9B5AD858-B0F4-419E-A820-85DDBD00551C}" srcOrd="0" destOrd="0" presId="urn:microsoft.com/office/officeart/2005/8/layout/vList2"/>
    <dgm:cxn modelId="{3D3C7E1B-13B5-448D-890B-AEC7635F512B}" type="presParOf" srcId="{B724DF5C-AFBD-4939-897F-96D7FF087944}" destId="{D4EE6BB3-3FC7-41FC-A21F-01FED4B0A7C3}" srcOrd="1" destOrd="0" presId="urn:microsoft.com/office/officeart/2005/8/layout/vList2"/>
    <dgm:cxn modelId="{B95E9826-087C-4772-9B0D-0D5FABC73826}" type="presParOf" srcId="{B724DF5C-AFBD-4939-897F-96D7FF087944}" destId="{42F746CF-6171-48DD-898F-1CA7B83FBFAE}" srcOrd="2" destOrd="0" presId="urn:microsoft.com/office/officeart/2005/8/layout/vList2"/>
    <dgm:cxn modelId="{95B17AB7-604C-42D0-BB8E-B27FF7C7A467}" type="presParOf" srcId="{B724DF5C-AFBD-4939-897F-96D7FF087944}" destId="{86EB73AD-7A3E-4117-B7D4-46583619E227}" srcOrd="3" destOrd="0" presId="urn:microsoft.com/office/officeart/2005/8/layout/vList2"/>
    <dgm:cxn modelId="{6CACF845-DF59-464B-986D-CD5640EC8B3B}" type="presParOf" srcId="{B724DF5C-AFBD-4939-897F-96D7FF087944}" destId="{7966625C-85F4-48C5-A6D8-D3196445D98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F0FE21-3CDD-4237-B187-8CC2DCDD148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F5920D9-BFDB-45A0-88B3-F4B672FB8C13}">
      <dgm:prSet/>
      <dgm:spPr/>
      <dgm:t>
        <a:bodyPr/>
        <a:lstStyle/>
        <a:p>
          <a:r>
            <a:rPr lang="en-IE"/>
            <a:t>How can I be more responsive and seize opportunities ?</a:t>
          </a:r>
          <a:endParaRPr lang="en-US"/>
        </a:p>
      </dgm:t>
    </dgm:pt>
    <dgm:pt modelId="{26E173ED-020C-4E74-AC69-005F2A4D34FC}" type="parTrans" cxnId="{BF4F6398-57F2-427E-B909-8D8430E18882}">
      <dgm:prSet/>
      <dgm:spPr/>
      <dgm:t>
        <a:bodyPr/>
        <a:lstStyle/>
        <a:p>
          <a:endParaRPr lang="en-US"/>
        </a:p>
      </dgm:t>
    </dgm:pt>
    <dgm:pt modelId="{355A974E-7585-4150-9122-BD8ECF00D08F}" type="sibTrans" cxnId="{BF4F6398-57F2-427E-B909-8D8430E18882}">
      <dgm:prSet/>
      <dgm:spPr/>
      <dgm:t>
        <a:bodyPr/>
        <a:lstStyle/>
        <a:p>
          <a:endParaRPr lang="en-US"/>
        </a:p>
      </dgm:t>
    </dgm:pt>
    <dgm:pt modelId="{043E7583-D87A-425F-9AB2-1F42E6E1732D}">
      <dgm:prSet/>
      <dgm:spPr/>
      <dgm:t>
        <a:bodyPr/>
        <a:lstStyle/>
        <a:p>
          <a:r>
            <a:rPr lang="en-IE"/>
            <a:t>What can I do to be more proactive and move forward ?</a:t>
          </a:r>
          <a:endParaRPr lang="en-US"/>
        </a:p>
      </dgm:t>
    </dgm:pt>
    <dgm:pt modelId="{02569E14-F685-403E-9337-751B8F15C0E9}" type="parTrans" cxnId="{0E9C2BD3-5BE2-4C24-A07E-3440EBE47A45}">
      <dgm:prSet/>
      <dgm:spPr/>
      <dgm:t>
        <a:bodyPr/>
        <a:lstStyle/>
        <a:p>
          <a:endParaRPr lang="en-US"/>
        </a:p>
      </dgm:t>
    </dgm:pt>
    <dgm:pt modelId="{486B16D9-A76C-4DB3-BAC7-C724F69EF4EF}" type="sibTrans" cxnId="{0E9C2BD3-5BE2-4C24-A07E-3440EBE47A45}">
      <dgm:prSet/>
      <dgm:spPr/>
      <dgm:t>
        <a:bodyPr/>
        <a:lstStyle/>
        <a:p>
          <a:endParaRPr lang="en-US"/>
        </a:p>
      </dgm:t>
    </dgm:pt>
    <dgm:pt modelId="{49734417-A3B2-456A-B4DC-6778CD9167F5}">
      <dgm:prSet/>
      <dgm:spPr/>
      <dgm:t>
        <a:bodyPr/>
        <a:lstStyle/>
        <a:p>
          <a:r>
            <a:rPr lang="en-IE"/>
            <a:t>Are they're novel ways of creating my own career path /opportunities ?</a:t>
          </a:r>
          <a:endParaRPr lang="en-US"/>
        </a:p>
      </dgm:t>
    </dgm:pt>
    <dgm:pt modelId="{8E8A6FB1-7C9E-4485-A346-33C2D6D0AB4E}" type="parTrans" cxnId="{6520AE19-8186-4F44-8E67-221B8028F4FF}">
      <dgm:prSet/>
      <dgm:spPr/>
      <dgm:t>
        <a:bodyPr/>
        <a:lstStyle/>
        <a:p>
          <a:endParaRPr lang="en-US"/>
        </a:p>
      </dgm:t>
    </dgm:pt>
    <dgm:pt modelId="{BCD4E00D-7040-46CA-8CB8-EBA35A217ADB}" type="sibTrans" cxnId="{6520AE19-8186-4F44-8E67-221B8028F4FF}">
      <dgm:prSet/>
      <dgm:spPr/>
      <dgm:t>
        <a:bodyPr/>
        <a:lstStyle/>
        <a:p>
          <a:endParaRPr lang="en-US"/>
        </a:p>
      </dgm:t>
    </dgm:pt>
    <dgm:pt modelId="{1E21C7B9-2E05-49D7-9394-DF710208F969}">
      <dgm:prSet/>
      <dgm:spPr/>
      <dgm:t>
        <a:bodyPr/>
        <a:lstStyle/>
        <a:p>
          <a:r>
            <a:rPr lang="en-IE"/>
            <a:t>How am I going to continue to learn, network and develop new skills </a:t>
          </a:r>
          <a:endParaRPr lang="en-US"/>
        </a:p>
      </dgm:t>
    </dgm:pt>
    <dgm:pt modelId="{40BA28B5-B791-4992-8359-0439D8B94102}" type="parTrans" cxnId="{FFDED7ED-4BCB-4CF1-A228-45D9D671E78D}">
      <dgm:prSet/>
      <dgm:spPr/>
      <dgm:t>
        <a:bodyPr/>
        <a:lstStyle/>
        <a:p>
          <a:endParaRPr lang="en-US"/>
        </a:p>
      </dgm:t>
    </dgm:pt>
    <dgm:pt modelId="{2D722861-568A-4B3C-93F7-4633A9CED1E3}" type="sibTrans" cxnId="{FFDED7ED-4BCB-4CF1-A228-45D9D671E78D}">
      <dgm:prSet/>
      <dgm:spPr/>
      <dgm:t>
        <a:bodyPr/>
        <a:lstStyle/>
        <a:p>
          <a:endParaRPr lang="en-US"/>
        </a:p>
      </dgm:t>
    </dgm:pt>
    <dgm:pt modelId="{9F9AF777-7885-4AED-AE24-E5768D28B14E}">
      <dgm:prSet/>
      <dgm:spPr/>
      <dgm:t>
        <a:bodyPr/>
        <a:lstStyle/>
        <a:p>
          <a:r>
            <a:rPr lang="en-IE"/>
            <a:t>How will I stay responsive to changing needs ?</a:t>
          </a:r>
          <a:endParaRPr lang="en-US"/>
        </a:p>
      </dgm:t>
    </dgm:pt>
    <dgm:pt modelId="{53590EA5-F15B-4FAB-9C47-326D3205F120}" type="parTrans" cxnId="{633E04E9-87E3-48F4-B9C6-995461AA0BC1}">
      <dgm:prSet/>
      <dgm:spPr/>
      <dgm:t>
        <a:bodyPr/>
        <a:lstStyle/>
        <a:p>
          <a:endParaRPr lang="en-US"/>
        </a:p>
      </dgm:t>
    </dgm:pt>
    <dgm:pt modelId="{A2DB8922-BE35-4906-84DA-8AB6C586B6CB}" type="sibTrans" cxnId="{633E04E9-87E3-48F4-B9C6-995461AA0BC1}">
      <dgm:prSet/>
      <dgm:spPr/>
      <dgm:t>
        <a:bodyPr/>
        <a:lstStyle/>
        <a:p>
          <a:endParaRPr lang="en-US"/>
        </a:p>
      </dgm:t>
    </dgm:pt>
    <dgm:pt modelId="{4644D063-513B-4321-8BD3-32BC21C10576}" type="pres">
      <dgm:prSet presAssocID="{04F0FE21-3CDD-4237-B187-8CC2DCDD1483}" presName="root" presStyleCnt="0">
        <dgm:presLayoutVars>
          <dgm:dir/>
          <dgm:resizeHandles val="exact"/>
        </dgm:presLayoutVars>
      </dgm:prSet>
      <dgm:spPr/>
    </dgm:pt>
    <dgm:pt modelId="{D3EDA826-036C-4CA8-A31F-D3B253939DE0}" type="pres">
      <dgm:prSet presAssocID="{AF5920D9-BFDB-45A0-88B3-F4B672FB8C13}" presName="compNode" presStyleCnt="0"/>
      <dgm:spPr/>
    </dgm:pt>
    <dgm:pt modelId="{EA94301A-FC67-4A72-ADC5-58CEFBB3582B}" type="pres">
      <dgm:prSet presAssocID="{AF5920D9-BFDB-45A0-88B3-F4B672FB8C13}" presName="bgRect" presStyleLbl="bgShp" presStyleIdx="0" presStyleCnt="5"/>
      <dgm:spPr/>
    </dgm:pt>
    <dgm:pt modelId="{D98CA3C3-14CF-4523-B471-5DDDC3338765}" type="pres">
      <dgm:prSet presAssocID="{AF5920D9-BFDB-45A0-88B3-F4B672FB8C1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F410AD73-150A-4830-9F64-29174D976990}" type="pres">
      <dgm:prSet presAssocID="{AF5920D9-BFDB-45A0-88B3-F4B672FB8C13}" presName="spaceRect" presStyleCnt="0"/>
      <dgm:spPr/>
    </dgm:pt>
    <dgm:pt modelId="{0D762C6A-BDF0-4E0B-BA36-A65BF13B5533}" type="pres">
      <dgm:prSet presAssocID="{AF5920D9-BFDB-45A0-88B3-F4B672FB8C13}" presName="parTx" presStyleLbl="revTx" presStyleIdx="0" presStyleCnt="5">
        <dgm:presLayoutVars>
          <dgm:chMax val="0"/>
          <dgm:chPref val="0"/>
        </dgm:presLayoutVars>
      </dgm:prSet>
      <dgm:spPr/>
    </dgm:pt>
    <dgm:pt modelId="{E2F8DE5C-5932-42D4-903A-524B8A36CD28}" type="pres">
      <dgm:prSet presAssocID="{355A974E-7585-4150-9122-BD8ECF00D08F}" presName="sibTrans" presStyleCnt="0"/>
      <dgm:spPr/>
    </dgm:pt>
    <dgm:pt modelId="{2D28260A-EF36-41BD-AD41-40FD03569102}" type="pres">
      <dgm:prSet presAssocID="{043E7583-D87A-425F-9AB2-1F42E6E1732D}" presName="compNode" presStyleCnt="0"/>
      <dgm:spPr/>
    </dgm:pt>
    <dgm:pt modelId="{C051137F-012C-4E17-BFDE-56EE72B0A343}" type="pres">
      <dgm:prSet presAssocID="{043E7583-D87A-425F-9AB2-1F42E6E1732D}" presName="bgRect" presStyleLbl="bgShp" presStyleIdx="1" presStyleCnt="5"/>
      <dgm:spPr/>
    </dgm:pt>
    <dgm:pt modelId="{6BC0AF52-A4E9-4EC7-BF88-CB1F6A5600A5}" type="pres">
      <dgm:prSet presAssocID="{043E7583-D87A-425F-9AB2-1F42E6E1732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ed"/>
        </a:ext>
      </dgm:extLst>
    </dgm:pt>
    <dgm:pt modelId="{2003C4F0-9F73-45E0-8293-269D3C2F155B}" type="pres">
      <dgm:prSet presAssocID="{043E7583-D87A-425F-9AB2-1F42E6E1732D}" presName="spaceRect" presStyleCnt="0"/>
      <dgm:spPr/>
    </dgm:pt>
    <dgm:pt modelId="{6FFC93D6-368B-4373-9B83-E6F68FF0448F}" type="pres">
      <dgm:prSet presAssocID="{043E7583-D87A-425F-9AB2-1F42E6E1732D}" presName="parTx" presStyleLbl="revTx" presStyleIdx="1" presStyleCnt="5">
        <dgm:presLayoutVars>
          <dgm:chMax val="0"/>
          <dgm:chPref val="0"/>
        </dgm:presLayoutVars>
      </dgm:prSet>
      <dgm:spPr/>
    </dgm:pt>
    <dgm:pt modelId="{D6F6E9BB-28CD-4049-BE9B-412B3135ADE6}" type="pres">
      <dgm:prSet presAssocID="{486B16D9-A76C-4DB3-BAC7-C724F69EF4EF}" presName="sibTrans" presStyleCnt="0"/>
      <dgm:spPr/>
    </dgm:pt>
    <dgm:pt modelId="{189239D2-5D41-4DBA-863C-1477963A5C27}" type="pres">
      <dgm:prSet presAssocID="{49734417-A3B2-456A-B4DC-6778CD9167F5}" presName="compNode" presStyleCnt="0"/>
      <dgm:spPr/>
    </dgm:pt>
    <dgm:pt modelId="{ED70CF88-F1E2-4691-8E6F-C93CEF9D578B}" type="pres">
      <dgm:prSet presAssocID="{49734417-A3B2-456A-B4DC-6778CD9167F5}" presName="bgRect" presStyleLbl="bgShp" presStyleIdx="2" presStyleCnt="5"/>
      <dgm:spPr/>
    </dgm:pt>
    <dgm:pt modelId="{34AD1404-817F-4E0A-9807-252F46EB1FAA}" type="pres">
      <dgm:prSet presAssocID="{49734417-A3B2-456A-B4DC-6778CD9167F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F21CC55E-B506-49F8-A11D-F811A2D20838}" type="pres">
      <dgm:prSet presAssocID="{49734417-A3B2-456A-B4DC-6778CD9167F5}" presName="spaceRect" presStyleCnt="0"/>
      <dgm:spPr/>
    </dgm:pt>
    <dgm:pt modelId="{F97ABAE3-EF81-4D49-9087-FDAFDB719A65}" type="pres">
      <dgm:prSet presAssocID="{49734417-A3B2-456A-B4DC-6778CD9167F5}" presName="parTx" presStyleLbl="revTx" presStyleIdx="2" presStyleCnt="5">
        <dgm:presLayoutVars>
          <dgm:chMax val="0"/>
          <dgm:chPref val="0"/>
        </dgm:presLayoutVars>
      </dgm:prSet>
      <dgm:spPr/>
    </dgm:pt>
    <dgm:pt modelId="{31F839F7-CE12-4C13-BCF8-3B8F03EA40D4}" type="pres">
      <dgm:prSet presAssocID="{BCD4E00D-7040-46CA-8CB8-EBA35A217ADB}" presName="sibTrans" presStyleCnt="0"/>
      <dgm:spPr/>
    </dgm:pt>
    <dgm:pt modelId="{5B79D3DE-7BD4-4FA4-A8CF-CB83DD793378}" type="pres">
      <dgm:prSet presAssocID="{1E21C7B9-2E05-49D7-9394-DF710208F969}" presName="compNode" presStyleCnt="0"/>
      <dgm:spPr/>
    </dgm:pt>
    <dgm:pt modelId="{13637F9E-E9B5-42A3-8D6F-A9295139BD0D}" type="pres">
      <dgm:prSet presAssocID="{1E21C7B9-2E05-49D7-9394-DF710208F969}" presName="bgRect" presStyleLbl="bgShp" presStyleIdx="3" presStyleCnt="5"/>
      <dgm:spPr/>
    </dgm:pt>
    <dgm:pt modelId="{E42BE17D-715F-4274-90D3-83480868731E}" type="pres">
      <dgm:prSet presAssocID="{1E21C7B9-2E05-49D7-9394-DF710208F96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Network"/>
        </a:ext>
      </dgm:extLst>
    </dgm:pt>
    <dgm:pt modelId="{2A4C56DF-86FE-4027-A48D-DB32C9E230AC}" type="pres">
      <dgm:prSet presAssocID="{1E21C7B9-2E05-49D7-9394-DF710208F969}" presName="spaceRect" presStyleCnt="0"/>
      <dgm:spPr/>
    </dgm:pt>
    <dgm:pt modelId="{E826382B-EA21-4DEC-BA9C-8D8AE0530E2C}" type="pres">
      <dgm:prSet presAssocID="{1E21C7B9-2E05-49D7-9394-DF710208F969}" presName="parTx" presStyleLbl="revTx" presStyleIdx="3" presStyleCnt="5">
        <dgm:presLayoutVars>
          <dgm:chMax val="0"/>
          <dgm:chPref val="0"/>
        </dgm:presLayoutVars>
      </dgm:prSet>
      <dgm:spPr/>
    </dgm:pt>
    <dgm:pt modelId="{C426FE81-BE8D-4DE6-AE01-DF076155B3EE}" type="pres">
      <dgm:prSet presAssocID="{2D722861-568A-4B3C-93F7-4633A9CED1E3}" presName="sibTrans" presStyleCnt="0"/>
      <dgm:spPr/>
    </dgm:pt>
    <dgm:pt modelId="{BE629A99-4C09-4E9F-AD09-FD45B6FA365E}" type="pres">
      <dgm:prSet presAssocID="{9F9AF777-7885-4AED-AE24-E5768D28B14E}" presName="compNode" presStyleCnt="0"/>
      <dgm:spPr/>
    </dgm:pt>
    <dgm:pt modelId="{CCB27EF0-9DD2-485D-B9AE-54DF18564E1E}" type="pres">
      <dgm:prSet presAssocID="{9F9AF777-7885-4AED-AE24-E5768D28B14E}" presName="bgRect" presStyleLbl="bgShp" presStyleIdx="4" presStyleCnt="5"/>
      <dgm:spPr/>
    </dgm:pt>
    <dgm:pt modelId="{B5F00093-95DE-4919-B17A-E7167DB0B4DF}" type="pres">
      <dgm:prSet presAssocID="{9F9AF777-7885-4AED-AE24-E5768D28B14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nfluencer"/>
        </a:ext>
      </dgm:extLst>
    </dgm:pt>
    <dgm:pt modelId="{A7E2243E-4CA4-4661-93C1-C60E210ECD2C}" type="pres">
      <dgm:prSet presAssocID="{9F9AF777-7885-4AED-AE24-E5768D28B14E}" presName="spaceRect" presStyleCnt="0"/>
      <dgm:spPr/>
    </dgm:pt>
    <dgm:pt modelId="{C25837EA-7DEA-4FE2-BEA1-3F31CFFE90DE}" type="pres">
      <dgm:prSet presAssocID="{9F9AF777-7885-4AED-AE24-E5768D28B14E}" presName="parTx" presStyleLbl="revTx" presStyleIdx="4" presStyleCnt="5">
        <dgm:presLayoutVars>
          <dgm:chMax val="0"/>
          <dgm:chPref val="0"/>
        </dgm:presLayoutVars>
      </dgm:prSet>
      <dgm:spPr/>
    </dgm:pt>
  </dgm:ptLst>
  <dgm:cxnLst>
    <dgm:cxn modelId="{2C4C6E03-EF21-4061-A0CB-1A4019496517}" type="presOf" srcId="{04F0FE21-3CDD-4237-B187-8CC2DCDD1483}" destId="{4644D063-513B-4321-8BD3-32BC21C10576}" srcOrd="0" destOrd="0" presId="urn:microsoft.com/office/officeart/2018/2/layout/IconVerticalSolidList"/>
    <dgm:cxn modelId="{67316505-23AB-4CBA-8838-11A9A39C0109}" type="presOf" srcId="{043E7583-D87A-425F-9AB2-1F42E6E1732D}" destId="{6FFC93D6-368B-4373-9B83-E6F68FF0448F}" srcOrd="0" destOrd="0" presId="urn:microsoft.com/office/officeart/2018/2/layout/IconVerticalSolidList"/>
    <dgm:cxn modelId="{6520AE19-8186-4F44-8E67-221B8028F4FF}" srcId="{04F0FE21-3CDD-4237-B187-8CC2DCDD1483}" destId="{49734417-A3B2-456A-B4DC-6778CD9167F5}" srcOrd="2" destOrd="0" parTransId="{8E8A6FB1-7C9E-4485-A346-33C2D6D0AB4E}" sibTransId="{BCD4E00D-7040-46CA-8CB8-EBA35A217ADB}"/>
    <dgm:cxn modelId="{2CDE8531-429E-4E4F-BBEF-66AD39CB9319}" type="presOf" srcId="{9F9AF777-7885-4AED-AE24-E5768D28B14E}" destId="{C25837EA-7DEA-4FE2-BEA1-3F31CFFE90DE}" srcOrd="0" destOrd="0" presId="urn:microsoft.com/office/officeart/2018/2/layout/IconVerticalSolidList"/>
    <dgm:cxn modelId="{E86C7B49-DA18-458C-A2B6-D0699B0DE761}" type="presOf" srcId="{AF5920D9-BFDB-45A0-88B3-F4B672FB8C13}" destId="{0D762C6A-BDF0-4E0B-BA36-A65BF13B5533}" srcOrd="0" destOrd="0" presId="urn:microsoft.com/office/officeart/2018/2/layout/IconVerticalSolidList"/>
    <dgm:cxn modelId="{FB8D708E-1DFC-4068-AA6F-A4800901EA91}" type="presOf" srcId="{49734417-A3B2-456A-B4DC-6778CD9167F5}" destId="{F97ABAE3-EF81-4D49-9087-FDAFDB719A65}" srcOrd="0" destOrd="0" presId="urn:microsoft.com/office/officeart/2018/2/layout/IconVerticalSolidList"/>
    <dgm:cxn modelId="{BF4F6398-57F2-427E-B909-8D8430E18882}" srcId="{04F0FE21-3CDD-4237-B187-8CC2DCDD1483}" destId="{AF5920D9-BFDB-45A0-88B3-F4B672FB8C13}" srcOrd="0" destOrd="0" parTransId="{26E173ED-020C-4E74-AC69-005F2A4D34FC}" sibTransId="{355A974E-7585-4150-9122-BD8ECF00D08F}"/>
    <dgm:cxn modelId="{B9C7B3D0-2F8E-4DC5-81A6-4761875E0DAC}" type="presOf" srcId="{1E21C7B9-2E05-49D7-9394-DF710208F969}" destId="{E826382B-EA21-4DEC-BA9C-8D8AE0530E2C}" srcOrd="0" destOrd="0" presId="urn:microsoft.com/office/officeart/2018/2/layout/IconVerticalSolidList"/>
    <dgm:cxn modelId="{0E9C2BD3-5BE2-4C24-A07E-3440EBE47A45}" srcId="{04F0FE21-3CDD-4237-B187-8CC2DCDD1483}" destId="{043E7583-D87A-425F-9AB2-1F42E6E1732D}" srcOrd="1" destOrd="0" parTransId="{02569E14-F685-403E-9337-751B8F15C0E9}" sibTransId="{486B16D9-A76C-4DB3-BAC7-C724F69EF4EF}"/>
    <dgm:cxn modelId="{633E04E9-87E3-48F4-B9C6-995461AA0BC1}" srcId="{04F0FE21-3CDD-4237-B187-8CC2DCDD1483}" destId="{9F9AF777-7885-4AED-AE24-E5768D28B14E}" srcOrd="4" destOrd="0" parTransId="{53590EA5-F15B-4FAB-9C47-326D3205F120}" sibTransId="{A2DB8922-BE35-4906-84DA-8AB6C586B6CB}"/>
    <dgm:cxn modelId="{FFDED7ED-4BCB-4CF1-A228-45D9D671E78D}" srcId="{04F0FE21-3CDD-4237-B187-8CC2DCDD1483}" destId="{1E21C7B9-2E05-49D7-9394-DF710208F969}" srcOrd="3" destOrd="0" parTransId="{40BA28B5-B791-4992-8359-0439D8B94102}" sibTransId="{2D722861-568A-4B3C-93F7-4633A9CED1E3}"/>
    <dgm:cxn modelId="{FF66CD0D-9AE9-4BC6-83A4-70D8D4136F01}" type="presParOf" srcId="{4644D063-513B-4321-8BD3-32BC21C10576}" destId="{D3EDA826-036C-4CA8-A31F-D3B253939DE0}" srcOrd="0" destOrd="0" presId="urn:microsoft.com/office/officeart/2018/2/layout/IconVerticalSolidList"/>
    <dgm:cxn modelId="{16A3630E-F5D7-4592-8A95-64B5200AF3D7}" type="presParOf" srcId="{D3EDA826-036C-4CA8-A31F-D3B253939DE0}" destId="{EA94301A-FC67-4A72-ADC5-58CEFBB3582B}" srcOrd="0" destOrd="0" presId="urn:microsoft.com/office/officeart/2018/2/layout/IconVerticalSolidList"/>
    <dgm:cxn modelId="{ABAF325A-EE63-492F-9A4B-3A9A92825CD2}" type="presParOf" srcId="{D3EDA826-036C-4CA8-A31F-D3B253939DE0}" destId="{D98CA3C3-14CF-4523-B471-5DDDC3338765}" srcOrd="1" destOrd="0" presId="urn:microsoft.com/office/officeart/2018/2/layout/IconVerticalSolidList"/>
    <dgm:cxn modelId="{81AABD8A-285E-4B72-8A9F-563AD928CC26}" type="presParOf" srcId="{D3EDA826-036C-4CA8-A31F-D3B253939DE0}" destId="{F410AD73-150A-4830-9F64-29174D976990}" srcOrd="2" destOrd="0" presId="urn:microsoft.com/office/officeart/2018/2/layout/IconVerticalSolidList"/>
    <dgm:cxn modelId="{60568686-203A-4C3B-BCC8-B20B10E48108}" type="presParOf" srcId="{D3EDA826-036C-4CA8-A31F-D3B253939DE0}" destId="{0D762C6A-BDF0-4E0B-BA36-A65BF13B5533}" srcOrd="3" destOrd="0" presId="urn:microsoft.com/office/officeart/2018/2/layout/IconVerticalSolidList"/>
    <dgm:cxn modelId="{CF3AEC49-2802-44B3-8214-A2C8F7D3ECA4}" type="presParOf" srcId="{4644D063-513B-4321-8BD3-32BC21C10576}" destId="{E2F8DE5C-5932-42D4-903A-524B8A36CD28}" srcOrd="1" destOrd="0" presId="urn:microsoft.com/office/officeart/2018/2/layout/IconVerticalSolidList"/>
    <dgm:cxn modelId="{20D9F000-759C-4894-B409-E4BC2099946F}" type="presParOf" srcId="{4644D063-513B-4321-8BD3-32BC21C10576}" destId="{2D28260A-EF36-41BD-AD41-40FD03569102}" srcOrd="2" destOrd="0" presId="urn:microsoft.com/office/officeart/2018/2/layout/IconVerticalSolidList"/>
    <dgm:cxn modelId="{EF757F3C-D87B-40B6-B0ED-E95B59CBB6FC}" type="presParOf" srcId="{2D28260A-EF36-41BD-AD41-40FD03569102}" destId="{C051137F-012C-4E17-BFDE-56EE72B0A343}" srcOrd="0" destOrd="0" presId="urn:microsoft.com/office/officeart/2018/2/layout/IconVerticalSolidList"/>
    <dgm:cxn modelId="{D76FC407-5A13-4C8C-A1CF-00F6B5A88BB4}" type="presParOf" srcId="{2D28260A-EF36-41BD-AD41-40FD03569102}" destId="{6BC0AF52-A4E9-4EC7-BF88-CB1F6A5600A5}" srcOrd="1" destOrd="0" presId="urn:microsoft.com/office/officeart/2018/2/layout/IconVerticalSolidList"/>
    <dgm:cxn modelId="{DFEAB565-5CDB-4176-A157-F761AEBBA63B}" type="presParOf" srcId="{2D28260A-EF36-41BD-AD41-40FD03569102}" destId="{2003C4F0-9F73-45E0-8293-269D3C2F155B}" srcOrd="2" destOrd="0" presId="urn:microsoft.com/office/officeart/2018/2/layout/IconVerticalSolidList"/>
    <dgm:cxn modelId="{1AEF5B3F-5777-45B3-8244-DB6B02D1A90E}" type="presParOf" srcId="{2D28260A-EF36-41BD-AD41-40FD03569102}" destId="{6FFC93D6-368B-4373-9B83-E6F68FF0448F}" srcOrd="3" destOrd="0" presId="urn:microsoft.com/office/officeart/2018/2/layout/IconVerticalSolidList"/>
    <dgm:cxn modelId="{CB17D20F-36D1-43A4-AAEE-B49BA07C3236}" type="presParOf" srcId="{4644D063-513B-4321-8BD3-32BC21C10576}" destId="{D6F6E9BB-28CD-4049-BE9B-412B3135ADE6}" srcOrd="3" destOrd="0" presId="urn:microsoft.com/office/officeart/2018/2/layout/IconVerticalSolidList"/>
    <dgm:cxn modelId="{645CC0BE-0FE6-440E-8243-D62D7BEFC59E}" type="presParOf" srcId="{4644D063-513B-4321-8BD3-32BC21C10576}" destId="{189239D2-5D41-4DBA-863C-1477963A5C27}" srcOrd="4" destOrd="0" presId="urn:microsoft.com/office/officeart/2018/2/layout/IconVerticalSolidList"/>
    <dgm:cxn modelId="{6034F37E-615B-40D7-9BF1-743EE18D5ABD}" type="presParOf" srcId="{189239D2-5D41-4DBA-863C-1477963A5C27}" destId="{ED70CF88-F1E2-4691-8E6F-C93CEF9D578B}" srcOrd="0" destOrd="0" presId="urn:microsoft.com/office/officeart/2018/2/layout/IconVerticalSolidList"/>
    <dgm:cxn modelId="{91051303-4F0F-4E09-A292-DA90666EB927}" type="presParOf" srcId="{189239D2-5D41-4DBA-863C-1477963A5C27}" destId="{34AD1404-817F-4E0A-9807-252F46EB1FAA}" srcOrd="1" destOrd="0" presId="urn:microsoft.com/office/officeart/2018/2/layout/IconVerticalSolidList"/>
    <dgm:cxn modelId="{3861492E-F722-490A-97E4-C7C81656E19B}" type="presParOf" srcId="{189239D2-5D41-4DBA-863C-1477963A5C27}" destId="{F21CC55E-B506-49F8-A11D-F811A2D20838}" srcOrd="2" destOrd="0" presId="urn:microsoft.com/office/officeart/2018/2/layout/IconVerticalSolidList"/>
    <dgm:cxn modelId="{47E34764-79AB-46CD-BAEC-E533D8224073}" type="presParOf" srcId="{189239D2-5D41-4DBA-863C-1477963A5C27}" destId="{F97ABAE3-EF81-4D49-9087-FDAFDB719A65}" srcOrd="3" destOrd="0" presId="urn:microsoft.com/office/officeart/2018/2/layout/IconVerticalSolidList"/>
    <dgm:cxn modelId="{B2C30D62-DB4C-4E86-885C-75A1FA38149D}" type="presParOf" srcId="{4644D063-513B-4321-8BD3-32BC21C10576}" destId="{31F839F7-CE12-4C13-BCF8-3B8F03EA40D4}" srcOrd="5" destOrd="0" presId="urn:microsoft.com/office/officeart/2018/2/layout/IconVerticalSolidList"/>
    <dgm:cxn modelId="{646A11D1-AFAF-4A64-BFD1-C5EF00A9D2E6}" type="presParOf" srcId="{4644D063-513B-4321-8BD3-32BC21C10576}" destId="{5B79D3DE-7BD4-4FA4-A8CF-CB83DD793378}" srcOrd="6" destOrd="0" presId="urn:microsoft.com/office/officeart/2018/2/layout/IconVerticalSolidList"/>
    <dgm:cxn modelId="{92C44B2F-BB0C-425D-AA23-271ABBA64A32}" type="presParOf" srcId="{5B79D3DE-7BD4-4FA4-A8CF-CB83DD793378}" destId="{13637F9E-E9B5-42A3-8D6F-A9295139BD0D}" srcOrd="0" destOrd="0" presId="urn:microsoft.com/office/officeart/2018/2/layout/IconVerticalSolidList"/>
    <dgm:cxn modelId="{D9984B95-D354-4477-A377-745D44351828}" type="presParOf" srcId="{5B79D3DE-7BD4-4FA4-A8CF-CB83DD793378}" destId="{E42BE17D-715F-4274-90D3-83480868731E}" srcOrd="1" destOrd="0" presId="urn:microsoft.com/office/officeart/2018/2/layout/IconVerticalSolidList"/>
    <dgm:cxn modelId="{743C65B9-1371-43BE-937F-73385B8F8DD4}" type="presParOf" srcId="{5B79D3DE-7BD4-4FA4-A8CF-CB83DD793378}" destId="{2A4C56DF-86FE-4027-A48D-DB32C9E230AC}" srcOrd="2" destOrd="0" presId="urn:microsoft.com/office/officeart/2018/2/layout/IconVerticalSolidList"/>
    <dgm:cxn modelId="{A8F6793A-7648-4092-86D3-6298D6C5C77B}" type="presParOf" srcId="{5B79D3DE-7BD4-4FA4-A8CF-CB83DD793378}" destId="{E826382B-EA21-4DEC-BA9C-8D8AE0530E2C}" srcOrd="3" destOrd="0" presId="urn:microsoft.com/office/officeart/2018/2/layout/IconVerticalSolidList"/>
    <dgm:cxn modelId="{77E6B4C7-F3EA-4DF0-8F78-7B0EA283BBC5}" type="presParOf" srcId="{4644D063-513B-4321-8BD3-32BC21C10576}" destId="{C426FE81-BE8D-4DE6-AE01-DF076155B3EE}" srcOrd="7" destOrd="0" presId="urn:microsoft.com/office/officeart/2018/2/layout/IconVerticalSolidList"/>
    <dgm:cxn modelId="{533B1B53-376B-4A0E-BB4F-8A0D345D189C}" type="presParOf" srcId="{4644D063-513B-4321-8BD3-32BC21C10576}" destId="{BE629A99-4C09-4E9F-AD09-FD45B6FA365E}" srcOrd="8" destOrd="0" presId="urn:microsoft.com/office/officeart/2018/2/layout/IconVerticalSolidList"/>
    <dgm:cxn modelId="{C17D3BDB-C732-4745-8D26-13261C010968}" type="presParOf" srcId="{BE629A99-4C09-4E9F-AD09-FD45B6FA365E}" destId="{CCB27EF0-9DD2-485D-B9AE-54DF18564E1E}" srcOrd="0" destOrd="0" presId="urn:microsoft.com/office/officeart/2018/2/layout/IconVerticalSolidList"/>
    <dgm:cxn modelId="{FFBC92FC-0D70-4806-8F59-57FF5D302908}" type="presParOf" srcId="{BE629A99-4C09-4E9F-AD09-FD45B6FA365E}" destId="{B5F00093-95DE-4919-B17A-E7167DB0B4DF}" srcOrd="1" destOrd="0" presId="urn:microsoft.com/office/officeart/2018/2/layout/IconVerticalSolidList"/>
    <dgm:cxn modelId="{B5BBE85F-3614-4E0F-B57A-0701A893C6C1}" type="presParOf" srcId="{BE629A99-4C09-4E9F-AD09-FD45B6FA365E}" destId="{A7E2243E-4CA4-4661-93C1-C60E210ECD2C}" srcOrd="2" destOrd="0" presId="urn:microsoft.com/office/officeart/2018/2/layout/IconVerticalSolidList"/>
    <dgm:cxn modelId="{DF788DE0-7DAC-48F8-95BF-6A85D30FCE18}" type="presParOf" srcId="{BE629A99-4C09-4E9F-AD09-FD45B6FA365E}" destId="{C25837EA-7DEA-4FE2-BEA1-3F31CFFE90D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39B04-2705-4773-BF18-66823C8003E9}">
      <dsp:nvSpPr>
        <dsp:cNvPr id="0" name=""/>
        <dsp:cNvSpPr/>
      </dsp:nvSpPr>
      <dsp:spPr>
        <a:xfrm>
          <a:off x="0" y="416"/>
          <a:ext cx="5181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FA72FC1-BF17-4205-9812-9501E39ED396}">
      <dsp:nvSpPr>
        <dsp:cNvPr id="0" name=""/>
        <dsp:cNvSpPr/>
      </dsp:nvSpPr>
      <dsp:spPr>
        <a:xfrm>
          <a:off x="0" y="416"/>
          <a:ext cx="5181600" cy="378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Higher Education Administration</a:t>
          </a:r>
          <a:endParaRPr lang="en-US" sz="1700" kern="1200"/>
        </a:p>
      </dsp:txBody>
      <dsp:txXfrm>
        <a:off x="0" y="416"/>
        <a:ext cx="5181600" cy="378967"/>
      </dsp:txXfrm>
    </dsp:sp>
    <dsp:sp modelId="{9F9A2762-6F83-4FE1-9C5C-E095A658BAD1}">
      <dsp:nvSpPr>
        <dsp:cNvPr id="0" name=""/>
        <dsp:cNvSpPr/>
      </dsp:nvSpPr>
      <dsp:spPr>
        <a:xfrm>
          <a:off x="0" y="379383"/>
          <a:ext cx="5181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CF48510-A30E-4F0C-BBFC-A49B513E6E96}">
      <dsp:nvSpPr>
        <dsp:cNvPr id="0" name=""/>
        <dsp:cNvSpPr/>
      </dsp:nvSpPr>
      <dsp:spPr>
        <a:xfrm>
          <a:off x="0" y="379383"/>
          <a:ext cx="5181600" cy="378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kern="1200"/>
            <a:t>Consultancy *</a:t>
          </a:r>
          <a:endParaRPr lang="en-US" sz="1700" kern="1200"/>
        </a:p>
      </dsp:txBody>
      <dsp:txXfrm>
        <a:off x="0" y="379383"/>
        <a:ext cx="5181600" cy="378967"/>
      </dsp:txXfrm>
    </dsp:sp>
    <dsp:sp modelId="{10701BD9-DFEB-46A8-978F-B3C1B37E759B}">
      <dsp:nvSpPr>
        <dsp:cNvPr id="0" name=""/>
        <dsp:cNvSpPr/>
      </dsp:nvSpPr>
      <dsp:spPr>
        <a:xfrm>
          <a:off x="0" y="758350"/>
          <a:ext cx="5181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888AECC-2253-4AA4-87F7-8DF42E63A6B4}">
      <dsp:nvSpPr>
        <dsp:cNvPr id="0" name=""/>
        <dsp:cNvSpPr/>
      </dsp:nvSpPr>
      <dsp:spPr>
        <a:xfrm>
          <a:off x="0" y="758350"/>
          <a:ext cx="5181600" cy="378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err="1"/>
            <a:t>Nonproﬁts</a:t>
          </a:r>
          <a:r>
            <a:rPr lang="en-GB" sz="1600" kern="1200" dirty="0"/>
            <a:t>- NGO</a:t>
          </a:r>
          <a:endParaRPr lang="en-US" sz="1600" kern="1200" dirty="0"/>
        </a:p>
      </dsp:txBody>
      <dsp:txXfrm>
        <a:off x="0" y="758350"/>
        <a:ext cx="5181600" cy="378967"/>
      </dsp:txXfrm>
    </dsp:sp>
    <dsp:sp modelId="{DEB82447-9040-4DB4-BCA2-91B692ACC30E}">
      <dsp:nvSpPr>
        <dsp:cNvPr id="0" name=""/>
        <dsp:cNvSpPr/>
      </dsp:nvSpPr>
      <dsp:spPr>
        <a:xfrm>
          <a:off x="0" y="1137318"/>
          <a:ext cx="5181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619295E-32CF-4FB1-A63A-E905FA9DB0BD}">
      <dsp:nvSpPr>
        <dsp:cNvPr id="0" name=""/>
        <dsp:cNvSpPr/>
      </dsp:nvSpPr>
      <dsp:spPr>
        <a:xfrm>
          <a:off x="0" y="1137318"/>
          <a:ext cx="5181600" cy="378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Financial and Business Advisory Services</a:t>
          </a:r>
          <a:endParaRPr lang="en-US" sz="1600" kern="1200" dirty="0"/>
        </a:p>
      </dsp:txBody>
      <dsp:txXfrm>
        <a:off x="0" y="1137318"/>
        <a:ext cx="5181600" cy="378967"/>
      </dsp:txXfrm>
    </dsp:sp>
    <dsp:sp modelId="{CAFACC6E-959E-4343-BF9A-30AD55A27564}">
      <dsp:nvSpPr>
        <dsp:cNvPr id="0" name=""/>
        <dsp:cNvSpPr/>
      </dsp:nvSpPr>
      <dsp:spPr>
        <a:xfrm>
          <a:off x="0" y="1516285"/>
          <a:ext cx="5181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5A6F327-8BE1-4E56-A8D8-9CA4C15653DE}">
      <dsp:nvSpPr>
        <dsp:cNvPr id="0" name=""/>
        <dsp:cNvSpPr/>
      </dsp:nvSpPr>
      <dsp:spPr>
        <a:xfrm>
          <a:off x="0" y="1516285"/>
          <a:ext cx="5181600" cy="378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Secondary School Teaching</a:t>
          </a:r>
          <a:endParaRPr lang="en-US" sz="1600" kern="1200"/>
        </a:p>
      </dsp:txBody>
      <dsp:txXfrm>
        <a:off x="0" y="1516285"/>
        <a:ext cx="5181600" cy="378967"/>
      </dsp:txXfrm>
    </dsp:sp>
    <dsp:sp modelId="{40B3F57B-3126-496C-AD29-B05FC7E7384D}">
      <dsp:nvSpPr>
        <dsp:cNvPr id="0" name=""/>
        <dsp:cNvSpPr/>
      </dsp:nvSpPr>
      <dsp:spPr>
        <a:xfrm>
          <a:off x="0" y="1895252"/>
          <a:ext cx="5181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C54FEE8-B27B-42C2-B5D7-4091124212A2}">
      <dsp:nvSpPr>
        <dsp:cNvPr id="0" name=""/>
        <dsp:cNvSpPr/>
      </dsp:nvSpPr>
      <dsp:spPr>
        <a:xfrm>
          <a:off x="0" y="1895252"/>
          <a:ext cx="5181600" cy="378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Publishing</a:t>
          </a:r>
          <a:endParaRPr lang="en-US" sz="1600" kern="1200"/>
        </a:p>
      </dsp:txBody>
      <dsp:txXfrm>
        <a:off x="0" y="1895252"/>
        <a:ext cx="5181600" cy="378967"/>
      </dsp:txXfrm>
    </dsp:sp>
    <dsp:sp modelId="{DE4B6ED7-9116-46B2-A65C-5E3EA534B174}">
      <dsp:nvSpPr>
        <dsp:cNvPr id="0" name=""/>
        <dsp:cNvSpPr/>
      </dsp:nvSpPr>
      <dsp:spPr>
        <a:xfrm>
          <a:off x="0" y="2274219"/>
          <a:ext cx="5181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3B66277-76A0-4A0B-A252-9D630ECEAEB7}">
      <dsp:nvSpPr>
        <dsp:cNvPr id="0" name=""/>
        <dsp:cNvSpPr/>
      </dsp:nvSpPr>
      <dsp:spPr>
        <a:xfrm>
          <a:off x="0" y="2274219"/>
          <a:ext cx="5181600" cy="378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E Learning </a:t>
          </a:r>
          <a:endParaRPr lang="en-US" sz="1600" kern="1200" dirty="0"/>
        </a:p>
      </dsp:txBody>
      <dsp:txXfrm>
        <a:off x="0" y="2274219"/>
        <a:ext cx="5181600" cy="378967"/>
      </dsp:txXfrm>
    </dsp:sp>
    <dsp:sp modelId="{DE2C6FB1-7703-45BA-A960-B9114EE1B199}">
      <dsp:nvSpPr>
        <dsp:cNvPr id="0" name=""/>
        <dsp:cNvSpPr/>
      </dsp:nvSpPr>
      <dsp:spPr>
        <a:xfrm>
          <a:off x="0" y="2653187"/>
          <a:ext cx="5181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4E51A39-83B2-4710-B2B6-75D8CFF11ADA}">
      <dsp:nvSpPr>
        <dsp:cNvPr id="0" name=""/>
        <dsp:cNvSpPr/>
      </dsp:nvSpPr>
      <dsp:spPr>
        <a:xfrm>
          <a:off x="0" y="2653187"/>
          <a:ext cx="5181600" cy="378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Cultural and Historical Organisations</a:t>
          </a:r>
          <a:endParaRPr lang="en-US" sz="1600" kern="1200" dirty="0"/>
        </a:p>
      </dsp:txBody>
      <dsp:txXfrm>
        <a:off x="0" y="2653187"/>
        <a:ext cx="5181600" cy="378967"/>
      </dsp:txXfrm>
    </dsp:sp>
    <dsp:sp modelId="{EF5E3B3A-2ED1-4C9B-930E-69CF7952DDB8}">
      <dsp:nvSpPr>
        <dsp:cNvPr id="0" name=""/>
        <dsp:cNvSpPr/>
      </dsp:nvSpPr>
      <dsp:spPr>
        <a:xfrm>
          <a:off x="0" y="3032154"/>
          <a:ext cx="5181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31FE0E8-F726-4F53-9F68-798197A2C664}">
      <dsp:nvSpPr>
        <dsp:cNvPr id="0" name=""/>
        <dsp:cNvSpPr/>
      </dsp:nvSpPr>
      <dsp:spPr>
        <a:xfrm>
          <a:off x="0" y="3032154"/>
          <a:ext cx="5181600" cy="378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Start ups - enterprises</a:t>
          </a:r>
          <a:endParaRPr lang="en-US" sz="1600" kern="1200" dirty="0"/>
        </a:p>
      </dsp:txBody>
      <dsp:txXfrm>
        <a:off x="0" y="3032154"/>
        <a:ext cx="5181600" cy="378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B21CA-7993-452F-8E69-8113187016EF}">
      <dsp:nvSpPr>
        <dsp:cNvPr id="0" name=""/>
        <dsp:cNvSpPr/>
      </dsp:nvSpPr>
      <dsp:spPr>
        <a:xfrm>
          <a:off x="212335" y="470390"/>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294E61-7DE8-4CF6-8D61-3D4C609B2F23}">
      <dsp:nvSpPr>
        <dsp:cNvPr id="0" name=""/>
        <dsp:cNvSpPr/>
      </dsp:nvSpPr>
      <dsp:spPr>
        <a:xfrm>
          <a:off x="492877" y="7509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226DB8-EE7A-463E-93A3-DD3C50289EE7}">
      <dsp:nvSpPr>
        <dsp:cNvPr id="0" name=""/>
        <dsp:cNvSpPr/>
      </dsp:nvSpPr>
      <dsp:spPr>
        <a:xfrm>
          <a:off x="1834517" y="4703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IE" sz="2400" kern="1200"/>
            <a:t>LinkedIn </a:t>
          </a:r>
          <a:r>
            <a:rPr lang="en-IE" sz="2400" b="1" kern="1200"/>
            <a:t>********</a:t>
          </a:r>
          <a:endParaRPr lang="en-US" sz="2400" kern="1200"/>
        </a:p>
      </dsp:txBody>
      <dsp:txXfrm>
        <a:off x="1834517" y="470390"/>
        <a:ext cx="3148942" cy="1335915"/>
      </dsp:txXfrm>
    </dsp:sp>
    <dsp:sp modelId="{B3127B1D-048A-46A7-B295-3D3D8DE5D1CC}">
      <dsp:nvSpPr>
        <dsp:cNvPr id="0" name=""/>
        <dsp:cNvSpPr/>
      </dsp:nvSpPr>
      <dsp:spPr>
        <a:xfrm>
          <a:off x="5532139" y="470390"/>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FE0EEF-6659-4F9D-9C65-2A3818B69360}">
      <dsp:nvSpPr>
        <dsp:cNvPr id="0" name=""/>
        <dsp:cNvSpPr/>
      </dsp:nvSpPr>
      <dsp:spPr>
        <a:xfrm>
          <a:off x="5812681" y="7509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A5DE88-FCF9-45AB-AADD-D91CC1ED182F}">
      <dsp:nvSpPr>
        <dsp:cNvPr id="0" name=""/>
        <dsp:cNvSpPr/>
      </dsp:nvSpPr>
      <dsp:spPr>
        <a:xfrm>
          <a:off x="7154322" y="4703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IE" sz="2400" kern="1200"/>
            <a:t>Recruitment Agencies</a:t>
          </a:r>
          <a:endParaRPr lang="en-US" sz="2400" kern="1200"/>
        </a:p>
      </dsp:txBody>
      <dsp:txXfrm>
        <a:off x="7154322" y="470390"/>
        <a:ext cx="3148942" cy="1335915"/>
      </dsp:txXfrm>
    </dsp:sp>
    <dsp:sp modelId="{0AF39266-16DC-4473-8C22-8D06629203AA}">
      <dsp:nvSpPr>
        <dsp:cNvPr id="0" name=""/>
        <dsp:cNvSpPr/>
      </dsp:nvSpPr>
      <dsp:spPr>
        <a:xfrm>
          <a:off x="212335" y="2546238"/>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33629C-2436-4863-B79F-83A568C74855}">
      <dsp:nvSpPr>
        <dsp:cNvPr id="0" name=""/>
        <dsp:cNvSpPr/>
      </dsp:nvSpPr>
      <dsp:spPr>
        <a:xfrm>
          <a:off x="492877" y="2826780"/>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F86262-6E0C-46C2-98E8-DBDC5D838DD7}">
      <dsp:nvSpPr>
        <dsp:cNvPr id="0" name=""/>
        <dsp:cNvSpPr/>
      </dsp:nvSpPr>
      <dsp:spPr>
        <a:xfrm>
          <a:off x="1834517" y="254623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IE" sz="2400" kern="1200"/>
            <a:t>Referrals</a:t>
          </a:r>
          <a:endParaRPr lang="en-US" sz="2400" kern="1200"/>
        </a:p>
      </dsp:txBody>
      <dsp:txXfrm>
        <a:off x="1834517" y="2546238"/>
        <a:ext cx="3148942" cy="1335915"/>
      </dsp:txXfrm>
    </dsp:sp>
    <dsp:sp modelId="{2FCA4832-117D-459D-BE28-F61D279A031C}">
      <dsp:nvSpPr>
        <dsp:cNvPr id="0" name=""/>
        <dsp:cNvSpPr/>
      </dsp:nvSpPr>
      <dsp:spPr>
        <a:xfrm>
          <a:off x="5532139" y="2546238"/>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22716A-1BC8-4003-8A60-E7BF09CEEEA4}">
      <dsp:nvSpPr>
        <dsp:cNvPr id="0" name=""/>
        <dsp:cNvSpPr/>
      </dsp:nvSpPr>
      <dsp:spPr>
        <a:xfrm>
          <a:off x="5812681" y="2826780"/>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52FB2E-9510-4155-A245-45625799886C}">
      <dsp:nvSpPr>
        <dsp:cNvPr id="0" name=""/>
        <dsp:cNvSpPr/>
      </dsp:nvSpPr>
      <dsp:spPr>
        <a:xfrm>
          <a:off x="7154322" y="254623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IE" sz="2400" kern="1200"/>
            <a:t>Networking </a:t>
          </a:r>
          <a:endParaRPr lang="en-US" sz="2400" kern="1200"/>
        </a:p>
      </dsp:txBody>
      <dsp:txXfrm>
        <a:off x="7154322" y="2546238"/>
        <a:ext cx="3148942" cy="1335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A0C75-BCA3-4247-AF3A-B5A957E727EA}">
      <dsp:nvSpPr>
        <dsp:cNvPr id="0" name=""/>
        <dsp:cNvSpPr/>
      </dsp:nvSpPr>
      <dsp:spPr>
        <a:xfrm>
          <a:off x="0" y="1835"/>
          <a:ext cx="4941518" cy="9302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BCF6FC-4598-44C3-8BD9-AB1DE0FF31B9}">
      <dsp:nvSpPr>
        <dsp:cNvPr id="0" name=""/>
        <dsp:cNvSpPr/>
      </dsp:nvSpPr>
      <dsp:spPr>
        <a:xfrm>
          <a:off x="281413" y="211151"/>
          <a:ext cx="511660" cy="5116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C01127-B557-494F-B16B-72271F0BF3C1}">
      <dsp:nvSpPr>
        <dsp:cNvPr id="0" name=""/>
        <dsp:cNvSpPr/>
      </dsp:nvSpPr>
      <dsp:spPr>
        <a:xfrm>
          <a:off x="1074487" y="1835"/>
          <a:ext cx="3867030" cy="930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56" tIns="98456" rIns="98456" bIns="98456" numCol="1" spcCol="1270" anchor="ctr" anchorCtr="0">
          <a:noAutofit/>
        </a:bodyPr>
        <a:lstStyle/>
        <a:p>
          <a:pPr marL="0" lvl="0" indent="0" algn="l" defTabSz="977900">
            <a:lnSpc>
              <a:spcPct val="100000"/>
            </a:lnSpc>
            <a:spcBef>
              <a:spcPct val="0"/>
            </a:spcBef>
            <a:spcAft>
              <a:spcPct val="35000"/>
            </a:spcAft>
            <a:buNone/>
          </a:pPr>
          <a:r>
            <a:rPr lang="en-IE" sz="2200" kern="1200"/>
            <a:t>Keep your LinkedIn /Twitter Profile active</a:t>
          </a:r>
          <a:endParaRPr lang="en-US" sz="2200" kern="1200"/>
        </a:p>
      </dsp:txBody>
      <dsp:txXfrm>
        <a:off x="1074487" y="1835"/>
        <a:ext cx="3867030" cy="930291"/>
      </dsp:txXfrm>
    </dsp:sp>
    <dsp:sp modelId="{C7E4A40A-7D4F-413F-A2D6-A1372783F977}">
      <dsp:nvSpPr>
        <dsp:cNvPr id="0" name=""/>
        <dsp:cNvSpPr/>
      </dsp:nvSpPr>
      <dsp:spPr>
        <a:xfrm>
          <a:off x="0" y="1164700"/>
          <a:ext cx="4941518" cy="9302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34F0F1-4A77-4730-A3E6-B4C8155179D6}">
      <dsp:nvSpPr>
        <dsp:cNvPr id="0" name=""/>
        <dsp:cNvSpPr/>
      </dsp:nvSpPr>
      <dsp:spPr>
        <a:xfrm>
          <a:off x="281413" y="1374015"/>
          <a:ext cx="511660" cy="5116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CA9F7F-E704-49F7-AA50-591C5CD4BBBD}">
      <dsp:nvSpPr>
        <dsp:cNvPr id="0" name=""/>
        <dsp:cNvSpPr/>
      </dsp:nvSpPr>
      <dsp:spPr>
        <a:xfrm>
          <a:off x="1074487" y="1164700"/>
          <a:ext cx="3867030" cy="930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56" tIns="98456" rIns="98456" bIns="98456" numCol="1" spcCol="1270" anchor="ctr" anchorCtr="0">
          <a:noAutofit/>
        </a:bodyPr>
        <a:lstStyle/>
        <a:p>
          <a:pPr marL="0" lvl="0" indent="0" algn="l" defTabSz="977900">
            <a:lnSpc>
              <a:spcPct val="100000"/>
            </a:lnSpc>
            <a:spcBef>
              <a:spcPct val="0"/>
            </a:spcBef>
            <a:spcAft>
              <a:spcPct val="35000"/>
            </a:spcAft>
            <a:buNone/>
          </a:pPr>
          <a:r>
            <a:rPr lang="en-IE" sz="2200" kern="1200"/>
            <a:t>Respond to/  Share posts</a:t>
          </a:r>
          <a:endParaRPr lang="en-US" sz="2200" kern="1200"/>
        </a:p>
      </dsp:txBody>
      <dsp:txXfrm>
        <a:off x="1074487" y="1164700"/>
        <a:ext cx="3867030" cy="930291"/>
      </dsp:txXfrm>
    </dsp:sp>
    <dsp:sp modelId="{F08BB3F5-5CAA-4C6B-907F-2EA28513D30D}">
      <dsp:nvSpPr>
        <dsp:cNvPr id="0" name=""/>
        <dsp:cNvSpPr/>
      </dsp:nvSpPr>
      <dsp:spPr>
        <a:xfrm>
          <a:off x="0" y="2327564"/>
          <a:ext cx="4941518" cy="9302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93F438-38C3-450D-BA28-8B40D53EA81D}">
      <dsp:nvSpPr>
        <dsp:cNvPr id="0" name=""/>
        <dsp:cNvSpPr/>
      </dsp:nvSpPr>
      <dsp:spPr>
        <a:xfrm>
          <a:off x="281413" y="2536880"/>
          <a:ext cx="511660" cy="5116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EBE18D-FADA-462E-B2A8-288E884702CF}">
      <dsp:nvSpPr>
        <dsp:cNvPr id="0" name=""/>
        <dsp:cNvSpPr/>
      </dsp:nvSpPr>
      <dsp:spPr>
        <a:xfrm>
          <a:off x="1074487" y="2327564"/>
          <a:ext cx="3867030" cy="930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56" tIns="98456" rIns="98456" bIns="98456" numCol="1" spcCol="1270" anchor="ctr" anchorCtr="0">
          <a:noAutofit/>
        </a:bodyPr>
        <a:lstStyle/>
        <a:p>
          <a:pPr marL="0" lvl="0" indent="0" algn="l" defTabSz="977900">
            <a:lnSpc>
              <a:spcPct val="100000"/>
            </a:lnSpc>
            <a:spcBef>
              <a:spcPct val="0"/>
            </a:spcBef>
            <a:spcAft>
              <a:spcPct val="35000"/>
            </a:spcAft>
            <a:buNone/>
          </a:pPr>
          <a:r>
            <a:rPr lang="en-IE" sz="2200" kern="1200"/>
            <a:t>Check in regularly</a:t>
          </a:r>
          <a:endParaRPr lang="en-US" sz="2200" kern="1200"/>
        </a:p>
      </dsp:txBody>
      <dsp:txXfrm>
        <a:off x="1074487" y="2327564"/>
        <a:ext cx="3867030" cy="930291"/>
      </dsp:txXfrm>
    </dsp:sp>
    <dsp:sp modelId="{226FCF06-D05D-4AF5-89C3-2CB79F688B39}">
      <dsp:nvSpPr>
        <dsp:cNvPr id="0" name=""/>
        <dsp:cNvSpPr/>
      </dsp:nvSpPr>
      <dsp:spPr>
        <a:xfrm>
          <a:off x="0" y="3490429"/>
          <a:ext cx="4941518" cy="9302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D1D3F1-F065-441B-B995-AFA6A7520A6B}">
      <dsp:nvSpPr>
        <dsp:cNvPr id="0" name=""/>
        <dsp:cNvSpPr/>
      </dsp:nvSpPr>
      <dsp:spPr>
        <a:xfrm>
          <a:off x="281413" y="3699745"/>
          <a:ext cx="511660" cy="5116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4CED24-BEF6-4ED2-B04B-CD8FED87C003}">
      <dsp:nvSpPr>
        <dsp:cNvPr id="0" name=""/>
        <dsp:cNvSpPr/>
      </dsp:nvSpPr>
      <dsp:spPr>
        <a:xfrm>
          <a:off x="1074487" y="3490429"/>
          <a:ext cx="3867030" cy="930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56" tIns="98456" rIns="98456" bIns="98456" numCol="1" spcCol="1270" anchor="ctr" anchorCtr="0">
          <a:noAutofit/>
        </a:bodyPr>
        <a:lstStyle/>
        <a:p>
          <a:pPr marL="0" lvl="0" indent="0" algn="l" defTabSz="977900">
            <a:lnSpc>
              <a:spcPct val="100000"/>
            </a:lnSpc>
            <a:spcBef>
              <a:spcPct val="0"/>
            </a:spcBef>
            <a:spcAft>
              <a:spcPct val="35000"/>
            </a:spcAft>
            <a:buNone/>
          </a:pPr>
          <a:r>
            <a:rPr lang="en-IE" sz="2200" kern="1200"/>
            <a:t>It reflects professional energy, enthusiasm, active interest </a:t>
          </a:r>
          <a:endParaRPr lang="en-US" sz="2200" kern="1200"/>
        </a:p>
      </dsp:txBody>
      <dsp:txXfrm>
        <a:off x="1074487" y="3490429"/>
        <a:ext cx="3867030" cy="9302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AD858-B0F4-419E-A820-85DDBD00551C}">
      <dsp:nvSpPr>
        <dsp:cNvPr id="0" name=""/>
        <dsp:cNvSpPr/>
      </dsp:nvSpPr>
      <dsp:spPr>
        <a:xfrm>
          <a:off x="0" y="70916"/>
          <a:ext cx="9616440" cy="1140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E" sz="2500" kern="1200" dirty="0"/>
            <a:t>LinkedIn -63 listed jobs for </a:t>
          </a:r>
          <a:r>
            <a:rPr lang="en-IE" sz="2500" kern="1200" dirty="0" err="1"/>
            <a:t>Phds</a:t>
          </a:r>
          <a:r>
            <a:rPr lang="en-IE" sz="2500" kern="1200" dirty="0"/>
            <a:t>  (Ireland </a:t>
          </a:r>
        </a:p>
        <a:p>
          <a:pPr marL="0" lvl="0" indent="0" algn="l" defTabSz="1111250">
            <a:lnSpc>
              <a:spcPct val="90000"/>
            </a:lnSpc>
            <a:spcBef>
              <a:spcPct val="0"/>
            </a:spcBef>
            <a:spcAft>
              <a:spcPct val="35000"/>
            </a:spcAft>
            <a:buNone/>
          </a:pPr>
          <a:r>
            <a:rPr lang="en-IE" sz="2500" kern="1200" dirty="0"/>
            <a:t>963 Europe</a:t>
          </a:r>
          <a:endParaRPr lang="en-US" sz="2500" kern="1200" dirty="0"/>
        </a:p>
      </dsp:txBody>
      <dsp:txXfrm>
        <a:off x="55687" y="126603"/>
        <a:ext cx="9505066" cy="1029376"/>
      </dsp:txXfrm>
    </dsp:sp>
    <dsp:sp modelId="{42F746CF-6171-48DD-898F-1CA7B83FBFAE}">
      <dsp:nvSpPr>
        <dsp:cNvPr id="0" name=""/>
        <dsp:cNvSpPr/>
      </dsp:nvSpPr>
      <dsp:spPr>
        <a:xfrm>
          <a:off x="0" y="1283666"/>
          <a:ext cx="9616440" cy="1140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E" sz="2500" kern="1200" dirty="0"/>
            <a:t>Indeed- 54 PhD roles</a:t>
          </a:r>
        </a:p>
        <a:p>
          <a:pPr marL="0" lvl="0" indent="0" algn="l" defTabSz="1111250">
            <a:lnSpc>
              <a:spcPct val="90000"/>
            </a:lnSpc>
            <a:spcBef>
              <a:spcPct val="0"/>
            </a:spcBef>
            <a:spcAft>
              <a:spcPct val="35000"/>
            </a:spcAft>
            <a:buNone/>
          </a:pPr>
          <a:r>
            <a:rPr lang="en-IE" sz="2500" kern="1200" dirty="0"/>
            <a:t>Jobs.ie  </a:t>
          </a:r>
          <a:endParaRPr lang="en-US" sz="2500" kern="1200" dirty="0"/>
        </a:p>
      </dsp:txBody>
      <dsp:txXfrm>
        <a:off x="55687" y="1339353"/>
        <a:ext cx="9505066" cy="1029376"/>
      </dsp:txXfrm>
    </dsp:sp>
    <dsp:sp modelId="{7966625C-85F4-48C5-A6D8-D3196445D982}">
      <dsp:nvSpPr>
        <dsp:cNvPr id="0" name=""/>
        <dsp:cNvSpPr/>
      </dsp:nvSpPr>
      <dsp:spPr>
        <a:xfrm>
          <a:off x="0" y="2496416"/>
          <a:ext cx="9616440" cy="1140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E" sz="2500" kern="1200"/>
            <a:t>CareerJet – 58 jobs </a:t>
          </a:r>
          <a:endParaRPr lang="en-US" sz="2500" kern="1200"/>
        </a:p>
      </dsp:txBody>
      <dsp:txXfrm>
        <a:off x="55687" y="2552103"/>
        <a:ext cx="9505066" cy="10293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4301A-FC67-4A72-ADC5-58CEFBB3582B}">
      <dsp:nvSpPr>
        <dsp:cNvPr id="0" name=""/>
        <dsp:cNvSpPr/>
      </dsp:nvSpPr>
      <dsp:spPr>
        <a:xfrm>
          <a:off x="0" y="3314"/>
          <a:ext cx="4686300" cy="7059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8CA3C3-14CF-4523-B471-5DDDC3338765}">
      <dsp:nvSpPr>
        <dsp:cNvPr id="0" name=""/>
        <dsp:cNvSpPr/>
      </dsp:nvSpPr>
      <dsp:spPr>
        <a:xfrm>
          <a:off x="213543" y="162148"/>
          <a:ext cx="388260" cy="3882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762C6A-BDF0-4E0B-BA36-A65BF13B5533}">
      <dsp:nvSpPr>
        <dsp:cNvPr id="0" name=""/>
        <dsp:cNvSpPr/>
      </dsp:nvSpPr>
      <dsp:spPr>
        <a:xfrm>
          <a:off x="815346" y="3314"/>
          <a:ext cx="3870953" cy="705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711" tIns="74711" rIns="74711" bIns="74711" numCol="1" spcCol="1270" anchor="ctr" anchorCtr="0">
          <a:noAutofit/>
        </a:bodyPr>
        <a:lstStyle/>
        <a:p>
          <a:pPr marL="0" lvl="0" indent="0" algn="l" defTabSz="844550">
            <a:lnSpc>
              <a:spcPct val="90000"/>
            </a:lnSpc>
            <a:spcBef>
              <a:spcPct val="0"/>
            </a:spcBef>
            <a:spcAft>
              <a:spcPct val="35000"/>
            </a:spcAft>
            <a:buNone/>
          </a:pPr>
          <a:r>
            <a:rPr lang="en-IE" sz="1900" kern="1200"/>
            <a:t>How can I be more responsive and seize opportunities ?</a:t>
          </a:r>
          <a:endParaRPr lang="en-US" sz="1900" kern="1200"/>
        </a:p>
      </dsp:txBody>
      <dsp:txXfrm>
        <a:off x="815346" y="3314"/>
        <a:ext cx="3870953" cy="705928"/>
      </dsp:txXfrm>
    </dsp:sp>
    <dsp:sp modelId="{C051137F-012C-4E17-BFDE-56EE72B0A343}">
      <dsp:nvSpPr>
        <dsp:cNvPr id="0" name=""/>
        <dsp:cNvSpPr/>
      </dsp:nvSpPr>
      <dsp:spPr>
        <a:xfrm>
          <a:off x="0" y="885724"/>
          <a:ext cx="4686300" cy="7059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C0AF52-A4E9-4EC7-BF88-CB1F6A5600A5}">
      <dsp:nvSpPr>
        <dsp:cNvPr id="0" name=""/>
        <dsp:cNvSpPr/>
      </dsp:nvSpPr>
      <dsp:spPr>
        <a:xfrm>
          <a:off x="213543" y="1044558"/>
          <a:ext cx="388260" cy="3882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FC93D6-368B-4373-9B83-E6F68FF0448F}">
      <dsp:nvSpPr>
        <dsp:cNvPr id="0" name=""/>
        <dsp:cNvSpPr/>
      </dsp:nvSpPr>
      <dsp:spPr>
        <a:xfrm>
          <a:off x="815346" y="885724"/>
          <a:ext cx="3870953" cy="705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711" tIns="74711" rIns="74711" bIns="74711" numCol="1" spcCol="1270" anchor="ctr" anchorCtr="0">
          <a:noAutofit/>
        </a:bodyPr>
        <a:lstStyle/>
        <a:p>
          <a:pPr marL="0" lvl="0" indent="0" algn="l" defTabSz="844550">
            <a:lnSpc>
              <a:spcPct val="90000"/>
            </a:lnSpc>
            <a:spcBef>
              <a:spcPct val="0"/>
            </a:spcBef>
            <a:spcAft>
              <a:spcPct val="35000"/>
            </a:spcAft>
            <a:buNone/>
          </a:pPr>
          <a:r>
            <a:rPr lang="en-IE" sz="1900" kern="1200"/>
            <a:t>What can I do to be more proactive and move forward ?</a:t>
          </a:r>
          <a:endParaRPr lang="en-US" sz="1900" kern="1200"/>
        </a:p>
      </dsp:txBody>
      <dsp:txXfrm>
        <a:off x="815346" y="885724"/>
        <a:ext cx="3870953" cy="705928"/>
      </dsp:txXfrm>
    </dsp:sp>
    <dsp:sp modelId="{ED70CF88-F1E2-4691-8E6F-C93CEF9D578B}">
      <dsp:nvSpPr>
        <dsp:cNvPr id="0" name=""/>
        <dsp:cNvSpPr/>
      </dsp:nvSpPr>
      <dsp:spPr>
        <a:xfrm>
          <a:off x="0" y="1768134"/>
          <a:ext cx="4686300" cy="7059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AD1404-817F-4E0A-9807-252F46EB1FAA}">
      <dsp:nvSpPr>
        <dsp:cNvPr id="0" name=""/>
        <dsp:cNvSpPr/>
      </dsp:nvSpPr>
      <dsp:spPr>
        <a:xfrm>
          <a:off x="213543" y="1926968"/>
          <a:ext cx="388260" cy="3882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7ABAE3-EF81-4D49-9087-FDAFDB719A65}">
      <dsp:nvSpPr>
        <dsp:cNvPr id="0" name=""/>
        <dsp:cNvSpPr/>
      </dsp:nvSpPr>
      <dsp:spPr>
        <a:xfrm>
          <a:off x="815346" y="1768134"/>
          <a:ext cx="3870953" cy="705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711" tIns="74711" rIns="74711" bIns="74711" numCol="1" spcCol="1270" anchor="ctr" anchorCtr="0">
          <a:noAutofit/>
        </a:bodyPr>
        <a:lstStyle/>
        <a:p>
          <a:pPr marL="0" lvl="0" indent="0" algn="l" defTabSz="844550">
            <a:lnSpc>
              <a:spcPct val="90000"/>
            </a:lnSpc>
            <a:spcBef>
              <a:spcPct val="0"/>
            </a:spcBef>
            <a:spcAft>
              <a:spcPct val="35000"/>
            </a:spcAft>
            <a:buNone/>
          </a:pPr>
          <a:r>
            <a:rPr lang="en-IE" sz="1900" kern="1200"/>
            <a:t>Are they're novel ways of creating my own career path /opportunities ?</a:t>
          </a:r>
          <a:endParaRPr lang="en-US" sz="1900" kern="1200"/>
        </a:p>
      </dsp:txBody>
      <dsp:txXfrm>
        <a:off x="815346" y="1768134"/>
        <a:ext cx="3870953" cy="705928"/>
      </dsp:txXfrm>
    </dsp:sp>
    <dsp:sp modelId="{13637F9E-E9B5-42A3-8D6F-A9295139BD0D}">
      <dsp:nvSpPr>
        <dsp:cNvPr id="0" name=""/>
        <dsp:cNvSpPr/>
      </dsp:nvSpPr>
      <dsp:spPr>
        <a:xfrm>
          <a:off x="0" y="2650544"/>
          <a:ext cx="4686300" cy="7059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2BE17D-715F-4274-90D3-83480868731E}">
      <dsp:nvSpPr>
        <dsp:cNvPr id="0" name=""/>
        <dsp:cNvSpPr/>
      </dsp:nvSpPr>
      <dsp:spPr>
        <a:xfrm>
          <a:off x="213543" y="2809378"/>
          <a:ext cx="388260" cy="3882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26382B-EA21-4DEC-BA9C-8D8AE0530E2C}">
      <dsp:nvSpPr>
        <dsp:cNvPr id="0" name=""/>
        <dsp:cNvSpPr/>
      </dsp:nvSpPr>
      <dsp:spPr>
        <a:xfrm>
          <a:off x="815346" y="2650544"/>
          <a:ext cx="3870953" cy="705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711" tIns="74711" rIns="74711" bIns="74711" numCol="1" spcCol="1270" anchor="ctr" anchorCtr="0">
          <a:noAutofit/>
        </a:bodyPr>
        <a:lstStyle/>
        <a:p>
          <a:pPr marL="0" lvl="0" indent="0" algn="l" defTabSz="844550">
            <a:lnSpc>
              <a:spcPct val="90000"/>
            </a:lnSpc>
            <a:spcBef>
              <a:spcPct val="0"/>
            </a:spcBef>
            <a:spcAft>
              <a:spcPct val="35000"/>
            </a:spcAft>
            <a:buNone/>
          </a:pPr>
          <a:r>
            <a:rPr lang="en-IE" sz="1900" kern="1200"/>
            <a:t>How am I going to continue to learn, network and develop new skills </a:t>
          </a:r>
          <a:endParaRPr lang="en-US" sz="1900" kern="1200"/>
        </a:p>
      </dsp:txBody>
      <dsp:txXfrm>
        <a:off x="815346" y="2650544"/>
        <a:ext cx="3870953" cy="705928"/>
      </dsp:txXfrm>
    </dsp:sp>
    <dsp:sp modelId="{CCB27EF0-9DD2-485D-B9AE-54DF18564E1E}">
      <dsp:nvSpPr>
        <dsp:cNvPr id="0" name=""/>
        <dsp:cNvSpPr/>
      </dsp:nvSpPr>
      <dsp:spPr>
        <a:xfrm>
          <a:off x="0" y="3532954"/>
          <a:ext cx="4686300" cy="7059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F00093-95DE-4919-B17A-E7167DB0B4DF}">
      <dsp:nvSpPr>
        <dsp:cNvPr id="0" name=""/>
        <dsp:cNvSpPr/>
      </dsp:nvSpPr>
      <dsp:spPr>
        <a:xfrm>
          <a:off x="213543" y="3691788"/>
          <a:ext cx="388260" cy="38826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5837EA-7DEA-4FE2-BEA1-3F31CFFE90DE}">
      <dsp:nvSpPr>
        <dsp:cNvPr id="0" name=""/>
        <dsp:cNvSpPr/>
      </dsp:nvSpPr>
      <dsp:spPr>
        <a:xfrm>
          <a:off x="815346" y="3532954"/>
          <a:ext cx="3870953" cy="705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711" tIns="74711" rIns="74711" bIns="74711" numCol="1" spcCol="1270" anchor="ctr" anchorCtr="0">
          <a:noAutofit/>
        </a:bodyPr>
        <a:lstStyle/>
        <a:p>
          <a:pPr marL="0" lvl="0" indent="0" algn="l" defTabSz="844550">
            <a:lnSpc>
              <a:spcPct val="90000"/>
            </a:lnSpc>
            <a:spcBef>
              <a:spcPct val="0"/>
            </a:spcBef>
            <a:spcAft>
              <a:spcPct val="35000"/>
            </a:spcAft>
            <a:buNone/>
          </a:pPr>
          <a:r>
            <a:rPr lang="en-IE" sz="1900" kern="1200"/>
            <a:t>How will I stay responsive to changing needs ?</a:t>
          </a:r>
          <a:endParaRPr lang="en-US" sz="1900" kern="1200"/>
        </a:p>
      </dsp:txBody>
      <dsp:txXfrm>
        <a:off x="815346" y="3532954"/>
        <a:ext cx="3870953" cy="70592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4829" tIns="47414" rIns="94829" bIns="47414" rtlCol="0"/>
          <a:lstStyle>
            <a:lvl1pPr algn="l">
              <a:defRPr sz="1300"/>
            </a:lvl1pPr>
          </a:lstStyle>
          <a:p>
            <a:endParaRPr lang="en-IE"/>
          </a:p>
        </p:txBody>
      </p:sp>
      <p:sp>
        <p:nvSpPr>
          <p:cNvPr id="3" name="Date Placeholder 2"/>
          <p:cNvSpPr>
            <a:spLocks noGrp="1"/>
          </p:cNvSpPr>
          <p:nvPr>
            <p:ph type="dt" idx="1"/>
          </p:nvPr>
        </p:nvSpPr>
        <p:spPr>
          <a:xfrm>
            <a:off x="3850442" y="0"/>
            <a:ext cx="2945659" cy="495348"/>
          </a:xfrm>
          <a:prstGeom prst="rect">
            <a:avLst/>
          </a:prstGeom>
        </p:spPr>
        <p:txBody>
          <a:bodyPr vert="horz" lIns="94829" tIns="47414" rIns="94829" bIns="47414" rtlCol="0"/>
          <a:lstStyle>
            <a:lvl1pPr algn="r">
              <a:defRPr sz="1300"/>
            </a:lvl1pPr>
          </a:lstStyle>
          <a:p>
            <a:fld id="{46327754-2476-471D-8397-611970FC2273}" type="datetimeFigureOut">
              <a:rPr lang="en-IE" smtClean="0"/>
              <a:t>14/04/2023</a:t>
            </a:fld>
            <a:endParaRPr lang="en-IE"/>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4829" tIns="47414" rIns="94829" bIns="47414" rtlCol="0" anchor="ctr"/>
          <a:lstStyle/>
          <a:p>
            <a:endParaRPr lang="en-IE"/>
          </a:p>
        </p:txBody>
      </p:sp>
      <p:sp>
        <p:nvSpPr>
          <p:cNvPr id="5" name="Notes Placeholder 4"/>
          <p:cNvSpPr>
            <a:spLocks noGrp="1"/>
          </p:cNvSpPr>
          <p:nvPr>
            <p:ph type="body" sz="quarter" idx="3"/>
          </p:nvPr>
        </p:nvSpPr>
        <p:spPr>
          <a:xfrm>
            <a:off x="679768" y="4751220"/>
            <a:ext cx="5438140" cy="3887360"/>
          </a:xfrm>
          <a:prstGeom prst="rect">
            <a:avLst/>
          </a:prstGeom>
        </p:spPr>
        <p:txBody>
          <a:bodyPr vert="horz" lIns="94829" tIns="47414" rIns="94829" bIns="474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377317"/>
            <a:ext cx="2945659" cy="495346"/>
          </a:xfrm>
          <a:prstGeom prst="rect">
            <a:avLst/>
          </a:prstGeom>
        </p:spPr>
        <p:txBody>
          <a:bodyPr vert="horz" lIns="94829" tIns="47414" rIns="94829" bIns="47414" rtlCol="0" anchor="b"/>
          <a:lstStyle>
            <a:lvl1pPr algn="l">
              <a:defRPr sz="1300"/>
            </a:lvl1pPr>
          </a:lstStyle>
          <a:p>
            <a:endParaRPr lang="en-IE"/>
          </a:p>
        </p:txBody>
      </p:sp>
      <p:sp>
        <p:nvSpPr>
          <p:cNvPr id="7" name="Slide Number Placeholder 6"/>
          <p:cNvSpPr>
            <a:spLocks noGrp="1"/>
          </p:cNvSpPr>
          <p:nvPr>
            <p:ph type="sldNum" sz="quarter" idx="5"/>
          </p:nvPr>
        </p:nvSpPr>
        <p:spPr>
          <a:xfrm>
            <a:off x="3850442" y="9377317"/>
            <a:ext cx="2945659" cy="495346"/>
          </a:xfrm>
          <a:prstGeom prst="rect">
            <a:avLst/>
          </a:prstGeom>
        </p:spPr>
        <p:txBody>
          <a:bodyPr vert="horz" lIns="94829" tIns="47414" rIns="94829" bIns="47414" rtlCol="0" anchor="b"/>
          <a:lstStyle>
            <a:lvl1pPr algn="r">
              <a:defRPr sz="1300"/>
            </a:lvl1pPr>
          </a:lstStyle>
          <a:p>
            <a:fld id="{A764B361-5B17-4495-A581-09787A23C28C}" type="slidenum">
              <a:rPr lang="en-IE" smtClean="0"/>
              <a:t>‹#›</a:t>
            </a:fld>
            <a:endParaRPr lang="en-IE"/>
          </a:p>
        </p:txBody>
      </p:sp>
    </p:spTree>
    <p:extLst>
      <p:ext uri="{BB962C8B-B14F-4D97-AF65-F5344CB8AC3E}">
        <p14:creationId xmlns:p14="http://schemas.microsoft.com/office/powerpoint/2010/main" val="2935638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Mary</a:t>
            </a:r>
          </a:p>
        </p:txBody>
      </p:sp>
      <p:sp>
        <p:nvSpPr>
          <p:cNvPr id="4" name="Slide Number Placeholder 3"/>
          <p:cNvSpPr>
            <a:spLocks noGrp="1"/>
          </p:cNvSpPr>
          <p:nvPr>
            <p:ph type="sldNum" sz="quarter" idx="5"/>
          </p:nvPr>
        </p:nvSpPr>
        <p:spPr/>
        <p:txBody>
          <a:bodyPr/>
          <a:lstStyle/>
          <a:p>
            <a:fld id="{FD7CE12B-62BD-46C6-A70E-229430BB77CC}" type="slidenum">
              <a:rPr lang="en-IE" smtClean="0"/>
              <a:t>13</a:t>
            </a:fld>
            <a:endParaRPr lang="en-IE"/>
          </a:p>
        </p:txBody>
      </p:sp>
    </p:spTree>
    <p:extLst>
      <p:ext uri="{BB962C8B-B14F-4D97-AF65-F5344CB8AC3E}">
        <p14:creationId xmlns:p14="http://schemas.microsoft.com/office/powerpoint/2010/main" val="237228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Makes notes of events</a:t>
            </a:r>
          </a:p>
          <a:p>
            <a:r>
              <a:rPr lang="en-IE" dirty="0"/>
              <a:t>Connect with them with a nice note</a:t>
            </a:r>
          </a:p>
          <a:p>
            <a:r>
              <a:rPr lang="en-IE" dirty="0"/>
              <a:t>Connect with people who are past alumni that you would like to aspire to.  Get advice and tips how to secure a role. </a:t>
            </a:r>
          </a:p>
          <a:p>
            <a:r>
              <a:rPr lang="en-IE" dirty="0"/>
              <a:t>Professionals in your field – Build your connections, just like other social media,  you will get visibility to news in that area and there is opportunity for you to contribute.</a:t>
            </a:r>
          </a:p>
        </p:txBody>
      </p:sp>
      <p:sp>
        <p:nvSpPr>
          <p:cNvPr id="4" name="Slide Number Placeholder 3"/>
          <p:cNvSpPr>
            <a:spLocks noGrp="1"/>
          </p:cNvSpPr>
          <p:nvPr>
            <p:ph type="sldNum" sz="quarter" idx="5"/>
          </p:nvPr>
        </p:nvSpPr>
        <p:spPr/>
        <p:txBody>
          <a:bodyPr/>
          <a:lstStyle/>
          <a:p>
            <a:pPr defTabSz="948281">
              <a:defRPr/>
            </a:pPr>
            <a:fld id="{44A326E4-3653-46F2-A478-62E13276B446}" type="slidenum">
              <a:rPr lang="en-IE">
                <a:solidFill>
                  <a:prstClr val="black"/>
                </a:solidFill>
                <a:latin typeface="Calibri" panose="020F0502020204030204"/>
              </a:rPr>
              <a:pPr defTabSz="948281">
                <a:defRPr/>
              </a:pPr>
              <a:t>60</a:t>
            </a:fld>
            <a:endParaRPr lang="en-IE">
              <a:solidFill>
                <a:prstClr val="black"/>
              </a:solidFill>
              <a:latin typeface="Calibri" panose="020F0502020204030204"/>
            </a:endParaRPr>
          </a:p>
        </p:txBody>
      </p:sp>
    </p:spTree>
    <p:extLst>
      <p:ext uri="{BB962C8B-B14F-4D97-AF65-F5344CB8AC3E}">
        <p14:creationId xmlns:p14="http://schemas.microsoft.com/office/powerpoint/2010/main" val="2846594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Education, experience, unique selling points, where you want to go.  Needs to be rehearsed.  What are you pitching. </a:t>
            </a:r>
          </a:p>
        </p:txBody>
      </p:sp>
      <p:sp>
        <p:nvSpPr>
          <p:cNvPr id="4" name="Slide Number Placeholder 3"/>
          <p:cNvSpPr>
            <a:spLocks noGrp="1"/>
          </p:cNvSpPr>
          <p:nvPr>
            <p:ph type="sldNum" sz="quarter" idx="5"/>
          </p:nvPr>
        </p:nvSpPr>
        <p:spPr/>
        <p:txBody>
          <a:bodyPr/>
          <a:lstStyle/>
          <a:p>
            <a:pPr defTabSz="948281">
              <a:defRPr/>
            </a:pPr>
            <a:fld id="{44A326E4-3653-46F2-A478-62E13276B446}" type="slidenum">
              <a:rPr lang="en-IE">
                <a:solidFill>
                  <a:prstClr val="black"/>
                </a:solidFill>
                <a:latin typeface="Calibri" panose="020F0502020204030204"/>
              </a:rPr>
              <a:pPr defTabSz="948281">
                <a:defRPr/>
              </a:pPr>
              <a:t>61</a:t>
            </a:fld>
            <a:endParaRPr lang="en-IE">
              <a:solidFill>
                <a:prstClr val="black"/>
              </a:solidFill>
              <a:latin typeface="Calibri" panose="020F0502020204030204"/>
            </a:endParaRPr>
          </a:p>
        </p:txBody>
      </p:sp>
    </p:spTree>
    <p:extLst>
      <p:ext uri="{BB962C8B-B14F-4D97-AF65-F5344CB8AC3E}">
        <p14:creationId xmlns:p14="http://schemas.microsoft.com/office/powerpoint/2010/main" val="216357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a:t>VO: </a:t>
            </a:r>
            <a:r>
              <a:rPr lang="en-IE"/>
              <a:t>How do you make the most of your online networking and really optimise your efforts? We’ve already mentioned the importance of </a:t>
            </a:r>
            <a:r>
              <a:rPr lang="en-IE" b="1"/>
              <a:t>developing your profile</a:t>
            </a:r>
            <a:r>
              <a:rPr lang="en-IE"/>
              <a:t>. </a:t>
            </a:r>
          </a:p>
          <a:p>
            <a:r>
              <a:rPr lang="en-IE"/>
              <a:t>It’s also important to really get to know and </a:t>
            </a:r>
            <a:r>
              <a:rPr lang="en-IE" b="1"/>
              <a:t>understand the different social media platforms</a:t>
            </a:r>
            <a:r>
              <a:rPr lang="en-IE"/>
              <a:t>, their audience, their purpose and the etiquette required for the tone of the platform. While Instagram is for more creative expression and a unique insight into what motivates you, LinkedIn is a very professional platform, so the tone in what you post or comment on is quite different. </a:t>
            </a:r>
          </a:p>
          <a:p>
            <a:r>
              <a:rPr lang="en-IE"/>
              <a:t>Once you have developed your profile it’s important to start </a:t>
            </a:r>
            <a:r>
              <a:rPr lang="en-IE" b="1"/>
              <a:t>growing your connections</a:t>
            </a:r>
            <a:r>
              <a:rPr lang="en-IE"/>
              <a:t>, particularly for LinkedIn this is essential. What you can see in your news feed and the profiles that are visible to you depend on your number of connections. </a:t>
            </a:r>
          </a:p>
          <a:p>
            <a:r>
              <a:rPr lang="en-IE"/>
              <a:t>There is also great value in </a:t>
            </a:r>
            <a:r>
              <a:rPr lang="en-IE" b="1"/>
              <a:t>joining online communities and groups</a:t>
            </a:r>
            <a:r>
              <a:rPr lang="en-IE"/>
              <a:t>. You can find dedicated websites for special interest groups or on social media websites like Facebook and LinkedIn. Many of these communities offer things like forums, podcasts or even offline events. Once you’ve been accepted in a group become a valuable member. Don’t simply read what’s going on, you need to get involved with the discussion.</a:t>
            </a:r>
          </a:p>
        </p:txBody>
      </p:sp>
      <p:sp>
        <p:nvSpPr>
          <p:cNvPr id="4" name="Slide Number Placeholder 3"/>
          <p:cNvSpPr>
            <a:spLocks noGrp="1"/>
          </p:cNvSpPr>
          <p:nvPr>
            <p:ph type="sldNum" sz="quarter" idx="5"/>
          </p:nvPr>
        </p:nvSpPr>
        <p:spPr/>
        <p:txBody>
          <a:bodyPr/>
          <a:lstStyle/>
          <a:p>
            <a:pPr defTabSz="948281">
              <a:defRPr/>
            </a:pPr>
            <a:fld id="{98505E96-CDA5-489A-A3AF-EA32D774B93A}" type="slidenum">
              <a:rPr lang="en-GB">
                <a:solidFill>
                  <a:prstClr val="black"/>
                </a:solidFill>
                <a:latin typeface="Calibri" panose="020F0502020204030204"/>
              </a:rPr>
              <a:pPr defTabSz="948281">
                <a:defRPr/>
              </a:pPr>
              <a:t>66</a:t>
            </a:fld>
            <a:endParaRPr lang="en-GB">
              <a:solidFill>
                <a:prstClr val="black"/>
              </a:solidFill>
              <a:latin typeface="Calibri" panose="020F0502020204030204"/>
            </a:endParaRPr>
          </a:p>
        </p:txBody>
      </p:sp>
    </p:spTree>
    <p:extLst>
      <p:ext uri="{BB962C8B-B14F-4D97-AF65-F5344CB8AC3E}">
        <p14:creationId xmlns:p14="http://schemas.microsoft.com/office/powerpoint/2010/main" val="212538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a:t>VO: </a:t>
            </a:r>
            <a:r>
              <a:rPr lang="en-IE"/>
              <a:t>How else can you optimise your online networking? </a:t>
            </a:r>
          </a:p>
          <a:p>
            <a:r>
              <a:rPr lang="en-IE"/>
              <a:t>It’s really important to </a:t>
            </a:r>
            <a:r>
              <a:rPr lang="en-IE" b="1"/>
              <a:t>be active </a:t>
            </a:r>
            <a:r>
              <a:rPr lang="en-IE"/>
              <a:t>on these platforms, you need to comment on posts and share articles, interact with people and where possible contribute to the discussion. </a:t>
            </a:r>
          </a:p>
          <a:p>
            <a:r>
              <a:rPr lang="en-IE" b="1"/>
              <a:t>It’s not all one way</a:t>
            </a:r>
            <a:r>
              <a:rPr lang="en-IE"/>
              <a:t>, it’s important to offer something of value, such as a link to a relevant article, likes on a post, don’t just ask for recommendations or information. The general rule with online networking is to give more than you receive. </a:t>
            </a:r>
          </a:p>
          <a:p>
            <a:r>
              <a:rPr lang="en-IE"/>
              <a:t>It’s also really important to be </a:t>
            </a:r>
            <a:r>
              <a:rPr lang="en-IE" b="1"/>
              <a:t>professional and polite </a:t>
            </a:r>
            <a:r>
              <a:rPr lang="en-IE"/>
              <a:t>when you are interacting online, don’t use slang or text writing, use professional communication. Don’t make the mistake of interacting how you would on Facebook on LinkedIn, FB is for more personal interactions, birthdays, family photos etc. LinkedIn is more professional. </a:t>
            </a:r>
          </a:p>
        </p:txBody>
      </p:sp>
      <p:sp>
        <p:nvSpPr>
          <p:cNvPr id="4" name="Slide Number Placeholder 3"/>
          <p:cNvSpPr>
            <a:spLocks noGrp="1"/>
          </p:cNvSpPr>
          <p:nvPr>
            <p:ph type="sldNum" sz="quarter" idx="5"/>
          </p:nvPr>
        </p:nvSpPr>
        <p:spPr/>
        <p:txBody>
          <a:bodyPr/>
          <a:lstStyle/>
          <a:p>
            <a:pPr defTabSz="948281">
              <a:defRPr/>
            </a:pPr>
            <a:fld id="{98505E96-CDA5-489A-A3AF-EA32D774B93A}" type="slidenum">
              <a:rPr lang="en-GB">
                <a:solidFill>
                  <a:prstClr val="black"/>
                </a:solidFill>
                <a:latin typeface="Calibri" panose="020F0502020204030204"/>
              </a:rPr>
              <a:pPr defTabSz="948281">
                <a:defRPr/>
              </a:pPr>
              <a:t>67</a:t>
            </a:fld>
            <a:endParaRPr lang="en-GB">
              <a:solidFill>
                <a:prstClr val="black"/>
              </a:solidFill>
              <a:latin typeface="Calibri" panose="020F0502020204030204"/>
            </a:endParaRPr>
          </a:p>
        </p:txBody>
      </p:sp>
    </p:spTree>
    <p:extLst>
      <p:ext uri="{BB962C8B-B14F-4D97-AF65-F5344CB8AC3E}">
        <p14:creationId xmlns:p14="http://schemas.microsoft.com/office/powerpoint/2010/main" val="3358611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You can use LinkedIn to; </a:t>
            </a:r>
          </a:p>
          <a:p>
            <a:r>
              <a:rPr lang="en-IE" dirty="0"/>
              <a:t>network and research an industry area, to find out about job opportunities, what types of roles are available in an organisation, who do they hire etc. maybe you hadn't been targeting this industry previously but you're now broadening your job search. </a:t>
            </a:r>
          </a:p>
          <a:p>
            <a:r>
              <a:rPr lang="en-IE" dirty="0"/>
              <a:t>Get career advice from experienced professionals in the industry which may lead to mentorship opportunities.</a:t>
            </a:r>
          </a:p>
          <a:p>
            <a:r>
              <a:rPr lang="en-IE" dirty="0"/>
              <a:t>You might want to research a particular company, you’ve heard that they are doing well, expanding, hiring or their in an industry that is stable and you want to find out more. </a:t>
            </a:r>
          </a:p>
          <a:p>
            <a:r>
              <a:rPr lang="en-IE" dirty="0"/>
              <a:t>Maybe you want to get advice from students who graduated with your degree, how did they get into their first graduate job, what worked for them, do they know of any opportunities coming up, are there any specific recruitment agencies that their company works with, what was the interview process like for them, do they have any insight into what the company is really looking for in a graduate, any interview tips. </a:t>
            </a:r>
          </a:p>
          <a:p>
            <a:r>
              <a:rPr lang="en-IE" dirty="0"/>
              <a:t>You might want to get advice from a graduate who found a job during a challenging job market</a:t>
            </a:r>
          </a:p>
          <a:p>
            <a:r>
              <a:rPr lang="en-IE" dirty="0"/>
              <a:t>Get advice and feedback on specific masters and postgraduate programmes, that you are considering. Would graduates who completed them, recommend them. Are there other masters they would recommend instead for their industry area.</a:t>
            </a:r>
          </a:p>
          <a:p>
            <a:endParaRPr lang="en-IE" dirty="0"/>
          </a:p>
        </p:txBody>
      </p:sp>
      <p:sp>
        <p:nvSpPr>
          <p:cNvPr id="4" name="Slide Number Placeholder 3"/>
          <p:cNvSpPr>
            <a:spLocks noGrp="1"/>
          </p:cNvSpPr>
          <p:nvPr>
            <p:ph type="sldNum" sz="quarter" idx="5"/>
          </p:nvPr>
        </p:nvSpPr>
        <p:spPr/>
        <p:txBody>
          <a:bodyPr/>
          <a:lstStyle/>
          <a:p>
            <a:pPr defTabSz="948281">
              <a:defRPr/>
            </a:pPr>
            <a:fld id="{0BAD57C2-35CA-4F46-B8A5-1B815B5F2FF8}" type="slidenum">
              <a:rPr lang="en-IE">
                <a:solidFill>
                  <a:prstClr val="black"/>
                </a:solidFill>
                <a:latin typeface="Calibri" panose="020F0502020204030204"/>
              </a:rPr>
              <a:pPr defTabSz="948281">
                <a:defRPr/>
              </a:pPr>
              <a:t>68</a:t>
            </a:fld>
            <a:endParaRPr lang="en-IE">
              <a:solidFill>
                <a:prstClr val="black"/>
              </a:solidFill>
              <a:latin typeface="Calibri" panose="020F0502020204030204"/>
            </a:endParaRPr>
          </a:p>
        </p:txBody>
      </p:sp>
    </p:spTree>
    <p:extLst>
      <p:ext uri="{BB962C8B-B14F-4D97-AF65-F5344CB8AC3E}">
        <p14:creationId xmlns:p14="http://schemas.microsoft.com/office/powerpoint/2010/main" val="3223988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Share LinkedIn profiling worksheet on screen and make available by email </a:t>
            </a:r>
          </a:p>
        </p:txBody>
      </p:sp>
      <p:sp>
        <p:nvSpPr>
          <p:cNvPr id="4" name="Slide Number Placeholder 3"/>
          <p:cNvSpPr>
            <a:spLocks noGrp="1"/>
          </p:cNvSpPr>
          <p:nvPr>
            <p:ph type="sldNum" sz="quarter" idx="5"/>
          </p:nvPr>
        </p:nvSpPr>
        <p:spPr/>
        <p:txBody>
          <a:bodyPr/>
          <a:lstStyle/>
          <a:p>
            <a:pPr defTabSz="948281">
              <a:defRPr/>
            </a:pPr>
            <a:fld id="{FD7CE12B-62BD-46C6-A70E-229430BB77CC}" type="slidenum">
              <a:rPr lang="en-IE">
                <a:solidFill>
                  <a:prstClr val="black"/>
                </a:solidFill>
                <a:latin typeface="Calibri" panose="020F0502020204030204"/>
              </a:rPr>
              <a:pPr defTabSz="948281">
                <a:defRPr/>
              </a:pPr>
              <a:t>71</a:t>
            </a:fld>
            <a:endParaRPr lang="en-IE">
              <a:solidFill>
                <a:prstClr val="black"/>
              </a:solidFill>
              <a:latin typeface="Calibri" panose="020F0502020204030204"/>
            </a:endParaRPr>
          </a:p>
        </p:txBody>
      </p:sp>
    </p:spTree>
    <p:extLst>
      <p:ext uri="{BB962C8B-B14F-4D97-AF65-F5344CB8AC3E}">
        <p14:creationId xmlns:p14="http://schemas.microsoft.com/office/powerpoint/2010/main" val="1563623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End with this slide</a:t>
            </a:r>
          </a:p>
        </p:txBody>
      </p:sp>
      <p:sp>
        <p:nvSpPr>
          <p:cNvPr id="4" name="Slide Number Placeholder 3"/>
          <p:cNvSpPr>
            <a:spLocks noGrp="1"/>
          </p:cNvSpPr>
          <p:nvPr>
            <p:ph type="sldNum" sz="quarter" idx="5"/>
          </p:nvPr>
        </p:nvSpPr>
        <p:spPr/>
        <p:txBody>
          <a:bodyPr/>
          <a:lstStyle/>
          <a:p>
            <a:pPr defTabSz="948281">
              <a:defRPr/>
            </a:pPr>
            <a:fld id="{FD7CE12B-62BD-46C6-A70E-229430BB77CC}" type="slidenum">
              <a:rPr lang="en-IE">
                <a:solidFill>
                  <a:prstClr val="black"/>
                </a:solidFill>
                <a:latin typeface="Calibri" panose="020F0502020204030204"/>
              </a:rPr>
              <a:pPr defTabSz="948281">
                <a:defRPr/>
              </a:pPr>
              <a:t>79</a:t>
            </a:fld>
            <a:endParaRPr lang="en-IE">
              <a:solidFill>
                <a:prstClr val="black"/>
              </a:solidFill>
              <a:latin typeface="Calibri" panose="020F0502020204030204"/>
            </a:endParaRPr>
          </a:p>
        </p:txBody>
      </p:sp>
    </p:spTree>
    <p:extLst>
      <p:ext uri="{BB962C8B-B14F-4D97-AF65-F5344CB8AC3E}">
        <p14:creationId xmlns:p14="http://schemas.microsoft.com/office/powerpoint/2010/main" val="185755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Take  7-8 minutes  minutes to complete the SCOT Analysis in as much detail as possible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CE12B-62BD-46C6-A70E-229430BB77CC}"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115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What types  do you identify most with  ?  Select 4 that are the strongest influencers on your  experience of Career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CE12B-62BD-46C6-A70E-229430BB77CC}"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960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48281">
              <a:defRPr/>
            </a:pPr>
            <a:fld id="{D62CF9F1-E704-4D83-8A7F-F75C96FADB76}" type="slidenum">
              <a:rPr lang="en-US">
                <a:solidFill>
                  <a:prstClr val="black"/>
                </a:solidFill>
                <a:latin typeface="Calibri"/>
              </a:rPr>
              <a:pPr defTabSz="948281">
                <a:defRPr/>
              </a:pPr>
              <a:t>35</a:t>
            </a:fld>
            <a:endParaRPr lang="en-US">
              <a:solidFill>
                <a:prstClr val="black"/>
              </a:solidFill>
              <a:latin typeface="Calibri"/>
            </a:endParaRPr>
          </a:p>
        </p:txBody>
      </p:sp>
    </p:spTree>
    <p:extLst>
      <p:ext uri="{BB962C8B-B14F-4D97-AF65-F5344CB8AC3E}">
        <p14:creationId xmlns:p14="http://schemas.microsoft.com/office/powerpoint/2010/main" val="2864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Reactive – applying for advertised jobs</a:t>
            </a:r>
          </a:p>
          <a:p>
            <a:r>
              <a:rPr lang="en-IE" dirty="0"/>
              <a:t>Proactive – can </a:t>
            </a:r>
            <a:r>
              <a:rPr lang="en-IE" dirty="0" err="1"/>
              <a:t>complimete</a:t>
            </a:r>
            <a:r>
              <a:rPr lang="en-IE" dirty="0"/>
              <a:t> reactive job searching</a:t>
            </a:r>
          </a:p>
          <a:p>
            <a:endParaRPr lang="en-IE" dirty="0"/>
          </a:p>
          <a:p>
            <a:r>
              <a:rPr lang="en-IE" dirty="0"/>
              <a:t>Research is important.</a:t>
            </a:r>
          </a:p>
          <a:p>
            <a:r>
              <a:rPr lang="en-IE" dirty="0"/>
              <a:t>Networking helps you access people and opportunities – work shadowing/volunteering </a:t>
            </a:r>
            <a:r>
              <a:rPr lang="en-IE" dirty="0" err="1"/>
              <a:t>etct</a:t>
            </a:r>
            <a:r>
              <a:rPr lang="en-IE" dirty="0"/>
              <a:t>.</a:t>
            </a:r>
          </a:p>
          <a:p>
            <a:r>
              <a:rPr lang="en-IE" dirty="0"/>
              <a:t>Maximising your online </a:t>
            </a:r>
            <a:r>
              <a:rPr lang="en-IE" dirty="0" err="1"/>
              <a:t>profie</a:t>
            </a:r>
            <a:r>
              <a:rPr lang="en-IE" dirty="0"/>
              <a:t> – your brand you are putting out there.  How you can attract recruiters as well you using it to network</a:t>
            </a:r>
          </a:p>
          <a:p>
            <a:r>
              <a:rPr lang="en-IE" dirty="0"/>
              <a:t>Speculative jobs market. </a:t>
            </a:r>
          </a:p>
          <a:p>
            <a:endParaRPr lang="en-IE" dirty="0"/>
          </a:p>
          <a:p>
            <a:r>
              <a:rPr lang="en-IE" dirty="0"/>
              <a:t>Things being suggested are some ways to supplement that you can chose from – decide </a:t>
            </a:r>
            <a:r>
              <a:rPr lang="en-IE" dirty="0" err="1"/>
              <a:t>whats</a:t>
            </a:r>
            <a:r>
              <a:rPr lang="en-IE" dirty="0"/>
              <a:t> right for you.  What can I time for.  Its up to you to make a plan.</a:t>
            </a:r>
          </a:p>
          <a:p>
            <a:endParaRPr lang="en-IE" dirty="0"/>
          </a:p>
          <a:p>
            <a:r>
              <a:rPr lang="en-IE" dirty="0"/>
              <a:t>They are just suggestions at this point.    No expectation do them all and possible a way to start an action plan.</a:t>
            </a:r>
          </a:p>
          <a:p>
            <a:endParaRPr lang="en-IE" dirty="0"/>
          </a:p>
        </p:txBody>
      </p:sp>
      <p:sp>
        <p:nvSpPr>
          <p:cNvPr id="4" name="Slide Number Placeholder 3"/>
          <p:cNvSpPr>
            <a:spLocks noGrp="1"/>
          </p:cNvSpPr>
          <p:nvPr>
            <p:ph type="sldNum" sz="quarter" idx="5"/>
          </p:nvPr>
        </p:nvSpPr>
        <p:spPr/>
        <p:txBody>
          <a:bodyPr/>
          <a:lstStyle/>
          <a:p>
            <a:pPr defTabSz="948281">
              <a:defRPr/>
            </a:pPr>
            <a:fld id="{44A326E4-3653-46F2-A478-62E13276B446}" type="slidenum">
              <a:rPr lang="en-IE">
                <a:solidFill>
                  <a:prstClr val="black"/>
                </a:solidFill>
                <a:latin typeface="Calibri" panose="020F0502020204030204"/>
              </a:rPr>
              <a:pPr defTabSz="948281">
                <a:defRPr/>
              </a:pPr>
              <a:t>55</a:t>
            </a:fld>
            <a:endParaRPr lang="en-IE">
              <a:solidFill>
                <a:prstClr val="black"/>
              </a:solidFill>
              <a:latin typeface="Calibri" panose="020F0502020204030204"/>
            </a:endParaRPr>
          </a:p>
        </p:txBody>
      </p:sp>
    </p:spTree>
    <p:extLst>
      <p:ext uri="{BB962C8B-B14F-4D97-AF65-F5344CB8AC3E}">
        <p14:creationId xmlns:p14="http://schemas.microsoft.com/office/powerpoint/2010/main" val="3622201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4D5911CD-B7BE-4B5E-86E0-F2F8C35BEEEA}"/>
              </a:ext>
            </a:extLst>
          </p:cNvPr>
          <p:cNvSpPr txBox="1">
            <a:spLocks noGrp="1" noChangeArrowheads="1"/>
          </p:cNvSpPr>
          <p:nvPr/>
        </p:nvSpPr>
        <p:spPr bwMode="auto">
          <a:xfrm>
            <a:off x="3850442" y="9377316"/>
            <a:ext cx="2945659" cy="49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9" tIns="47414" rIns="94829" bIns="474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48281">
              <a:spcBef>
                <a:spcPct val="0"/>
              </a:spcBef>
              <a:defRPr/>
            </a:pPr>
            <a:fld id="{2635A3AF-A2C2-4E5A-B6EB-437C16FC026A}" type="slidenum">
              <a:rPr lang="en-GB" altLang="en-US" sz="1300">
                <a:solidFill>
                  <a:prstClr val="black"/>
                </a:solidFill>
                <a:latin typeface="Arial" panose="020B0604020202020204" pitchFamily="34" charset="0"/>
              </a:rPr>
              <a:pPr algn="r" defTabSz="948281">
                <a:spcBef>
                  <a:spcPct val="0"/>
                </a:spcBef>
                <a:defRPr/>
              </a:pPr>
              <a:t>56</a:t>
            </a:fld>
            <a:endParaRPr lang="en-GB" altLang="en-US" sz="1300">
              <a:solidFill>
                <a:prstClr val="black"/>
              </a:solidFill>
              <a:latin typeface="Arial" panose="020B0604020202020204" pitchFamily="34" charset="0"/>
            </a:endParaRPr>
          </a:p>
        </p:txBody>
      </p:sp>
      <p:sp>
        <p:nvSpPr>
          <p:cNvPr id="24579" name="Rectangle 2">
            <a:extLst>
              <a:ext uri="{FF2B5EF4-FFF2-40B4-BE49-F238E27FC236}">
                <a16:creationId xmlns:a16="http://schemas.microsoft.com/office/drawing/2014/main" id="{75D99710-60DD-4CF7-83F4-E28C838CE3E3}"/>
              </a:ext>
            </a:extLst>
          </p:cNvPr>
          <p:cNvSpPr>
            <a:spLocks noGrp="1" noRot="1" noChangeAspect="1" noChangeArrowheads="1" noTextEdit="1"/>
          </p:cNvSpPr>
          <p:nvPr>
            <p:ph type="sldImg"/>
          </p:nvPr>
        </p:nvSpPr>
        <p:spPr>
          <a:xfrm>
            <a:off x="438150" y="1235075"/>
            <a:ext cx="5921375" cy="3330575"/>
          </a:xfrm>
          <a:ln/>
        </p:spPr>
      </p:sp>
      <p:sp>
        <p:nvSpPr>
          <p:cNvPr id="24580" name="Rectangle 3">
            <a:extLst>
              <a:ext uri="{FF2B5EF4-FFF2-40B4-BE49-F238E27FC236}">
                <a16:creationId xmlns:a16="http://schemas.microsoft.com/office/drawing/2014/main" id="{AC0D5718-A016-4C93-955C-5F5986A1B8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t>The 'Iceberg' Principle illustrates the hidden job market. The proportions will alter depending on the sector but advertised vacancies make up a small proportion of opportunities and the boundaries of the hidden job market are indefinite: </a:t>
            </a:r>
          </a:p>
          <a:p>
            <a:pPr eaLnBrk="1" hangingPunct="1"/>
            <a:r>
              <a:rPr lang="en-US" altLang="en-US" dirty="0"/>
              <a:t>Proportions of the triangle will vary depending on the sector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Before you need them part is really important. Before you start recruitment process</a:t>
            </a:r>
          </a:p>
          <a:p>
            <a:r>
              <a:rPr lang="en-IE" dirty="0"/>
              <a:t>Understanding the nature of the business/sector/lingo</a:t>
            </a:r>
          </a:p>
        </p:txBody>
      </p:sp>
      <p:sp>
        <p:nvSpPr>
          <p:cNvPr id="4" name="Slide Number Placeholder 3"/>
          <p:cNvSpPr>
            <a:spLocks noGrp="1"/>
          </p:cNvSpPr>
          <p:nvPr>
            <p:ph type="sldNum" sz="quarter" idx="5"/>
          </p:nvPr>
        </p:nvSpPr>
        <p:spPr/>
        <p:txBody>
          <a:bodyPr/>
          <a:lstStyle/>
          <a:p>
            <a:pPr defTabSz="948281">
              <a:defRPr/>
            </a:pPr>
            <a:fld id="{44A326E4-3653-46F2-A478-62E13276B446}" type="slidenum">
              <a:rPr lang="en-IE">
                <a:solidFill>
                  <a:prstClr val="black"/>
                </a:solidFill>
                <a:latin typeface="Calibri" panose="020F0502020204030204"/>
              </a:rPr>
              <a:pPr defTabSz="948281">
                <a:defRPr/>
              </a:pPr>
              <a:t>57</a:t>
            </a:fld>
            <a:endParaRPr lang="en-IE">
              <a:solidFill>
                <a:prstClr val="black"/>
              </a:solidFill>
              <a:latin typeface="Calibri" panose="020F0502020204030204"/>
            </a:endParaRPr>
          </a:p>
        </p:txBody>
      </p:sp>
    </p:spTree>
    <p:extLst>
      <p:ext uri="{BB962C8B-B14F-4D97-AF65-F5344CB8AC3E}">
        <p14:creationId xmlns:p14="http://schemas.microsoft.com/office/powerpoint/2010/main" val="360459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5075"/>
            <a:ext cx="5921375" cy="3330575"/>
          </a:xfrm>
        </p:spPr>
      </p:sp>
      <p:sp>
        <p:nvSpPr>
          <p:cNvPr id="3" name="Notes Placeholder 2"/>
          <p:cNvSpPr>
            <a:spLocks noGrp="1"/>
          </p:cNvSpPr>
          <p:nvPr>
            <p:ph type="body" idx="1"/>
          </p:nvPr>
        </p:nvSpPr>
        <p:spPr/>
        <p:txBody>
          <a:bodyPr/>
          <a:lstStyle/>
          <a:p>
            <a:r>
              <a:rPr lang="en-GB" dirty="0"/>
              <a:t>Strategic – you don’t want to connect with everyone – target who you want to engage with.  Use your time wisely.  Who is most important</a:t>
            </a:r>
          </a:p>
          <a:p>
            <a:r>
              <a:rPr lang="en-GB" dirty="0"/>
              <a:t>Tactical – How will you do it.</a:t>
            </a:r>
          </a:p>
          <a:p>
            <a:endParaRPr lang="en-GB" dirty="0"/>
          </a:p>
        </p:txBody>
      </p:sp>
      <p:sp>
        <p:nvSpPr>
          <p:cNvPr id="4" name="Slide Number Placeholder 3"/>
          <p:cNvSpPr>
            <a:spLocks noGrp="1"/>
          </p:cNvSpPr>
          <p:nvPr>
            <p:ph type="sldNum" sz="quarter" idx="10"/>
          </p:nvPr>
        </p:nvSpPr>
        <p:spPr/>
        <p:txBody>
          <a:bodyPr/>
          <a:lstStyle/>
          <a:p>
            <a:pPr defTabSz="948281">
              <a:defRPr/>
            </a:pPr>
            <a:fld id="{97625998-01E4-4C8C-8B24-B9E9CC6DA0C3}" type="slidenum">
              <a:rPr lang="en-GB">
                <a:solidFill>
                  <a:prstClr val="black"/>
                </a:solidFill>
                <a:latin typeface="Calibri" panose="020F0502020204030204"/>
              </a:rPr>
              <a:pPr defTabSz="948281">
                <a:defRPr/>
              </a:pPr>
              <a:t>58</a:t>
            </a:fld>
            <a:endParaRPr lang="en-GB">
              <a:solidFill>
                <a:prstClr val="black"/>
              </a:solidFill>
              <a:latin typeface="Calibri" panose="020F0502020204030204"/>
            </a:endParaRPr>
          </a:p>
        </p:txBody>
      </p:sp>
    </p:spTree>
    <p:extLst>
      <p:ext uri="{BB962C8B-B14F-4D97-AF65-F5344CB8AC3E}">
        <p14:creationId xmlns:p14="http://schemas.microsoft.com/office/powerpoint/2010/main" val="1942319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Who do you need to add to your network.  Like anything, its about planning.</a:t>
            </a:r>
          </a:p>
          <a:p>
            <a:r>
              <a:rPr lang="en-IE" dirty="0"/>
              <a:t>Join some online organisations and target those who are relevant and make sense to you.  Job relevant contacts – see next slide	</a:t>
            </a:r>
          </a:p>
          <a:p>
            <a:endParaRPr lang="en-IE" dirty="0"/>
          </a:p>
        </p:txBody>
      </p:sp>
      <p:sp>
        <p:nvSpPr>
          <p:cNvPr id="4" name="Slide Number Placeholder 3"/>
          <p:cNvSpPr>
            <a:spLocks noGrp="1"/>
          </p:cNvSpPr>
          <p:nvPr>
            <p:ph type="sldNum" sz="quarter" idx="5"/>
          </p:nvPr>
        </p:nvSpPr>
        <p:spPr/>
        <p:txBody>
          <a:bodyPr/>
          <a:lstStyle/>
          <a:p>
            <a:pPr defTabSz="948281">
              <a:defRPr/>
            </a:pPr>
            <a:fld id="{44A326E4-3653-46F2-A478-62E13276B446}" type="slidenum">
              <a:rPr lang="en-IE">
                <a:solidFill>
                  <a:prstClr val="black"/>
                </a:solidFill>
                <a:latin typeface="Calibri" panose="020F0502020204030204"/>
              </a:rPr>
              <a:pPr defTabSz="948281">
                <a:defRPr/>
              </a:pPr>
              <a:t>59</a:t>
            </a:fld>
            <a:endParaRPr lang="en-IE">
              <a:solidFill>
                <a:prstClr val="black"/>
              </a:solidFill>
              <a:latin typeface="Calibri" panose="020F0502020204030204"/>
            </a:endParaRPr>
          </a:p>
        </p:txBody>
      </p:sp>
    </p:spTree>
    <p:extLst>
      <p:ext uri="{BB962C8B-B14F-4D97-AF65-F5344CB8AC3E}">
        <p14:creationId xmlns:p14="http://schemas.microsoft.com/office/powerpoint/2010/main" val="307018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1DAF6-23C6-C647-9304-621AE0E338B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907C450-45DD-8143-A9D4-41E76CCC6A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07519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Content and Pictur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78284" y="1727202"/>
            <a:ext cx="3589867"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0458452" y="212727"/>
            <a:ext cx="1409700"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33051" y="6205540"/>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2" y="1727651"/>
            <a:ext cx="7315200" cy="41996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p:cNvSpPr>
            <a:spLocks noGrp="1"/>
          </p:cNvSpPr>
          <p:nvPr>
            <p:ph type="title"/>
          </p:nvPr>
        </p:nvSpPr>
        <p:spPr>
          <a:xfrm>
            <a:off x="838200" y="212726"/>
            <a:ext cx="9096023" cy="1057274"/>
          </a:xfrm>
          <a:solidFill>
            <a:srgbClr val="EFEFF0"/>
          </a:solidFill>
        </p:spPr>
        <p:txBody>
          <a:bodyPr/>
          <a:lstStyle/>
          <a:p>
            <a:r>
              <a:rPr lang="en-US"/>
              <a:t>Click to edit Master title style</a:t>
            </a:r>
            <a:endParaRPr lang="en-GB" dirty="0"/>
          </a:p>
        </p:txBody>
      </p:sp>
      <p:sp>
        <p:nvSpPr>
          <p:cNvPr id="7" name="Date Placeholder 3"/>
          <p:cNvSpPr>
            <a:spLocks noGrp="1"/>
          </p:cNvSpPr>
          <p:nvPr>
            <p:ph type="dt" sz="half" idx="10"/>
          </p:nvPr>
        </p:nvSpPr>
        <p:spPr/>
        <p:txBody>
          <a:bodyPr/>
          <a:lstStyle>
            <a:lvl1pPr>
              <a:defRPr smtClean="0"/>
            </a:lvl1pPr>
          </a:lstStyle>
          <a:p>
            <a:pPr>
              <a:defRPr/>
            </a:pPr>
            <a:fld id="{2F8BB046-6856-4D51-87B4-0C1ACD94BBB9}" type="datetimeFigureOut">
              <a:rPr lang="en-GB" smtClean="0"/>
              <a:pPr>
                <a:defRPr/>
              </a:pPr>
              <a:t>14/04/2023</a:t>
            </a:fld>
            <a:endParaRPr lang="en-GB"/>
          </a:p>
        </p:txBody>
      </p:sp>
      <p:sp>
        <p:nvSpPr>
          <p:cNvPr id="8" name="Footer Placeholder 4"/>
          <p:cNvSpPr>
            <a:spLocks noGrp="1"/>
          </p:cNvSpPr>
          <p:nvPr>
            <p:ph type="ftr" sz="quarter" idx="11"/>
          </p:nvPr>
        </p:nvSpPr>
        <p:spPr/>
        <p:txBody>
          <a:bodyPr/>
          <a:lstStyle>
            <a:lvl1pPr>
              <a:defRPr smtClean="0"/>
            </a:lvl1pPr>
          </a:lstStyle>
          <a:p>
            <a:pPr>
              <a:defRPr/>
            </a:pPr>
            <a:r>
              <a:rPr lang="en-GB"/>
              <a:t>http://www.ucc.ie/en</a:t>
            </a:r>
          </a:p>
        </p:txBody>
      </p:sp>
      <p:sp>
        <p:nvSpPr>
          <p:cNvPr id="9" name="Slide Number Placeholder 5"/>
          <p:cNvSpPr>
            <a:spLocks noGrp="1"/>
          </p:cNvSpPr>
          <p:nvPr>
            <p:ph type="sldNum" sz="quarter" idx="12"/>
          </p:nvPr>
        </p:nvSpPr>
        <p:spPr>
          <a:xfrm>
            <a:off x="8610600" y="6356352"/>
            <a:ext cx="1339851" cy="365125"/>
          </a:xfrm>
        </p:spPr>
        <p:txBody>
          <a:bodyPr/>
          <a:lstStyle>
            <a:lvl1pPr>
              <a:defRPr smtClean="0"/>
            </a:lvl1pPr>
          </a:lstStyle>
          <a:p>
            <a:pPr>
              <a:defRPr/>
            </a:pPr>
            <a:fld id="{2601C914-AF98-470B-BCDC-863BC1C2BB88}" type="slidenum">
              <a:rPr lang="en-GB" smtClean="0"/>
              <a:pPr>
                <a:defRPr/>
              </a:pPr>
              <a:t>‹#›</a:t>
            </a:fld>
            <a:endParaRPr lang="en-GB"/>
          </a:p>
        </p:txBody>
      </p:sp>
    </p:spTree>
    <p:extLst>
      <p:ext uri="{BB962C8B-B14F-4D97-AF65-F5344CB8AC3E}">
        <p14:creationId xmlns:p14="http://schemas.microsoft.com/office/powerpoint/2010/main" val="2800402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Rectangle 4"/>
          <p:cNvSpPr/>
          <p:nvPr userDrawn="1"/>
        </p:nvSpPr>
        <p:spPr>
          <a:xfrm>
            <a:off x="10458452" y="212727"/>
            <a:ext cx="1409700" cy="10572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40"/>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838202"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838200" y="212726"/>
            <a:ext cx="9096023" cy="1057274"/>
          </a:xfrm>
          <a:solidFill>
            <a:srgbClr val="EFEFF0"/>
          </a:solidFill>
        </p:spPr>
        <p:txBody>
          <a:bodyPr/>
          <a:lstStyle/>
          <a:p>
            <a:r>
              <a:rPr lang="en-US"/>
              <a:t>Click to edit Master title style</a:t>
            </a:r>
            <a:endParaRPr lang="en-GB" dirty="0"/>
          </a:p>
        </p:txBody>
      </p:sp>
      <p:sp>
        <p:nvSpPr>
          <p:cNvPr id="7" name="Date Placeholder 4"/>
          <p:cNvSpPr>
            <a:spLocks noGrp="1"/>
          </p:cNvSpPr>
          <p:nvPr>
            <p:ph type="dt" sz="half" idx="10"/>
          </p:nvPr>
        </p:nvSpPr>
        <p:spPr/>
        <p:txBody>
          <a:bodyPr/>
          <a:lstStyle>
            <a:lvl1pPr>
              <a:defRPr smtClean="0"/>
            </a:lvl1pPr>
          </a:lstStyle>
          <a:p>
            <a:pPr>
              <a:defRPr/>
            </a:pPr>
            <a:fld id="{9223C882-7134-4CA2-AF73-3F967F8F5C1E}" type="datetimeFigureOut">
              <a:rPr lang="en-GB" smtClean="0"/>
              <a:pPr>
                <a:defRPr/>
              </a:pPr>
              <a:t>14/04/2023</a:t>
            </a:fld>
            <a:endParaRPr lang="en-GB"/>
          </a:p>
        </p:txBody>
      </p:sp>
      <p:sp>
        <p:nvSpPr>
          <p:cNvPr id="8" name="Footer Placeholder 5"/>
          <p:cNvSpPr>
            <a:spLocks noGrp="1"/>
          </p:cNvSpPr>
          <p:nvPr>
            <p:ph type="ftr" sz="quarter" idx="11"/>
          </p:nvPr>
        </p:nvSpPr>
        <p:spPr/>
        <p:txBody>
          <a:bodyPr/>
          <a:lstStyle>
            <a:lvl1pPr>
              <a:defRPr smtClean="0"/>
            </a:lvl1pPr>
          </a:lstStyle>
          <a:p>
            <a:pPr>
              <a:defRPr/>
            </a:pPr>
            <a:r>
              <a:rPr lang="en-GB"/>
              <a:t>http://www.ucc.ie/en</a:t>
            </a:r>
          </a:p>
        </p:txBody>
      </p:sp>
      <p:sp>
        <p:nvSpPr>
          <p:cNvPr id="9" name="Slide Number Placeholder 6"/>
          <p:cNvSpPr>
            <a:spLocks noGrp="1"/>
          </p:cNvSpPr>
          <p:nvPr>
            <p:ph type="sldNum" sz="quarter" idx="12"/>
          </p:nvPr>
        </p:nvSpPr>
        <p:spPr>
          <a:xfrm>
            <a:off x="8610601" y="6356352"/>
            <a:ext cx="1322918" cy="365125"/>
          </a:xfrm>
        </p:spPr>
        <p:txBody>
          <a:bodyPr/>
          <a:lstStyle>
            <a:lvl1pPr>
              <a:defRPr smtClean="0"/>
            </a:lvl1pPr>
          </a:lstStyle>
          <a:p>
            <a:pPr>
              <a:defRPr/>
            </a:pPr>
            <a:fld id="{C5F79E64-9856-44EF-BE2F-60008C2AFD52}" type="slidenum">
              <a:rPr lang="en-GB" smtClean="0"/>
              <a:pPr>
                <a:defRPr/>
              </a:pPr>
              <a:t>‹#›</a:t>
            </a:fld>
            <a:endParaRPr lang="en-GB"/>
          </a:p>
        </p:txBody>
      </p:sp>
    </p:spTree>
    <p:extLst>
      <p:ext uri="{BB962C8B-B14F-4D97-AF65-F5344CB8AC3E}">
        <p14:creationId xmlns:p14="http://schemas.microsoft.com/office/powerpoint/2010/main" val="527905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Content and Picture">
    <p:spTree>
      <p:nvGrpSpPr>
        <p:cNvPr id="1" name=""/>
        <p:cNvGrpSpPr/>
        <p:nvPr/>
      </p:nvGrpSpPr>
      <p:grpSpPr>
        <a:xfrm>
          <a:off x="0" y="0"/>
          <a:ext cx="0" cy="0"/>
          <a:chOff x="0" y="0"/>
          <a:chExt cx="0" cy="0"/>
        </a:xfrm>
      </p:grpSpPr>
      <p:sp>
        <p:nvSpPr>
          <p:cNvPr id="5" name="Rectangle 4"/>
          <p:cNvSpPr/>
          <p:nvPr userDrawn="1"/>
        </p:nvSpPr>
        <p:spPr>
          <a:xfrm>
            <a:off x="10458452" y="212727"/>
            <a:ext cx="1409700"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40"/>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2" y="1727653"/>
            <a:ext cx="73152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9"/>
          <p:cNvSpPr>
            <a:spLocks noGrp="1"/>
          </p:cNvSpPr>
          <p:nvPr>
            <p:ph type="pic" sz="quarter" idx="13"/>
          </p:nvPr>
        </p:nvSpPr>
        <p:spPr>
          <a:xfrm>
            <a:off x="8415340" y="1727200"/>
            <a:ext cx="3451775" cy="4216400"/>
          </a:xfrm>
          <a:noFill/>
        </p:spPr>
        <p:txBody>
          <a:bodyPr rtlCol="0">
            <a:normAutofit/>
          </a:bodyPr>
          <a:lstStyle/>
          <a:p>
            <a:pPr lvl="0"/>
            <a:r>
              <a:rPr lang="en-US" noProof="0"/>
              <a:t>Click icon to add picture</a:t>
            </a:r>
            <a:endParaRPr lang="en-GB" noProof="0"/>
          </a:p>
        </p:txBody>
      </p:sp>
      <p:sp>
        <p:nvSpPr>
          <p:cNvPr id="12" name="Title 1"/>
          <p:cNvSpPr>
            <a:spLocks noGrp="1"/>
          </p:cNvSpPr>
          <p:nvPr>
            <p:ph type="title"/>
          </p:nvPr>
        </p:nvSpPr>
        <p:spPr>
          <a:xfrm>
            <a:off x="838200" y="212726"/>
            <a:ext cx="9096023" cy="1057274"/>
          </a:xfrm>
          <a:solidFill>
            <a:srgbClr val="EFEFF0"/>
          </a:solidFill>
        </p:spPr>
        <p:txBody>
          <a:bodyPr/>
          <a:lstStyle/>
          <a:p>
            <a:r>
              <a:rPr lang="en-US"/>
              <a:t>Click to edit Master title style</a:t>
            </a:r>
            <a:endParaRPr lang="en-GB" dirty="0"/>
          </a:p>
        </p:txBody>
      </p:sp>
      <p:sp>
        <p:nvSpPr>
          <p:cNvPr id="7" name="Date Placeholder 3"/>
          <p:cNvSpPr>
            <a:spLocks noGrp="1"/>
          </p:cNvSpPr>
          <p:nvPr>
            <p:ph type="dt" sz="half" idx="14"/>
          </p:nvPr>
        </p:nvSpPr>
        <p:spPr/>
        <p:txBody>
          <a:bodyPr/>
          <a:lstStyle>
            <a:lvl1pPr>
              <a:defRPr smtClean="0"/>
            </a:lvl1pPr>
          </a:lstStyle>
          <a:p>
            <a:pPr>
              <a:defRPr/>
            </a:pPr>
            <a:fld id="{38EACB5A-9BD5-48FC-9B1E-1C771F745BA8}" type="datetimeFigureOut">
              <a:rPr lang="en-GB" smtClean="0"/>
              <a:pPr>
                <a:defRPr/>
              </a:pPr>
              <a:t>14/04/2023</a:t>
            </a:fld>
            <a:endParaRPr lang="en-GB"/>
          </a:p>
        </p:txBody>
      </p:sp>
      <p:sp>
        <p:nvSpPr>
          <p:cNvPr id="8" name="Footer Placeholder 4"/>
          <p:cNvSpPr>
            <a:spLocks noGrp="1"/>
          </p:cNvSpPr>
          <p:nvPr>
            <p:ph type="ftr" sz="quarter" idx="15"/>
          </p:nvPr>
        </p:nvSpPr>
        <p:spPr/>
        <p:txBody>
          <a:bodyPr/>
          <a:lstStyle>
            <a:lvl1pPr>
              <a:defRPr smtClean="0"/>
            </a:lvl1pPr>
          </a:lstStyle>
          <a:p>
            <a:pPr>
              <a:defRPr/>
            </a:pPr>
            <a:r>
              <a:rPr lang="en-GB"/>
              <a:t>http://www.ucc.ie/en</a:t>
            </a:r>
          </a:p>
        </p:txBody>
      </p:sp>
      <p:sp>
        <p:nvSpPr>
          <p:cNvPr id="9" name="Slide Number Placeholder 5"/>
          <p:cNvSpPr>
            <a:spLocks noGrp="1"/>
          </p:cNvSpPr>
          <p:nvPr>
            <p:ph type="sldNum" sz="quarter" idx="16"/>
          </p:nvPr>
        </p:nvSpPr>
        <p:spPr>
          <a:xfrm>
            <a:off x="8610601" y="6356352"/>
            <a:ext cx="1322918" cy="365125"/>
          </a:xfrm>
        </p:spPr>
        <p:txBody>
          <a:bodyPr/>
          <a:lstStyle>
            <a:lvl1pPr>
              <a:defRPr smtClean="0"/>
            </a:lvl1pPr>
          </a:lstStyle>
          <a:p>
            <a:pPr>
              <a:defRPr/>
            </a:pPr>
            <a:fld id="{74B9D1D9-A488-42BA-98F7-C866A81C8C67}" type="slidenum">
              <a:rPr lang="en-GB" smtClean="0"/>
              <a:pPr>
                <a:defRPr/>
              </a:pPr>
              <a:t>‹#›</a:t>
            </a:fld>
            <a:endParaRPr lang="en-GB"/>
          </a:p>
        </p:txBody>
      </p:sp>
    </p:spTree>
    <p:extLst>
      <p:ext uri="{BB962C8B-B14F-4D97-AF65-F5344CB8AC3E}">
        <p14:creationId xmlns:p14="http://schemas.microsoft.com/office/powerpoint/2010/main" val="1168997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5" name="Rectangle 4"/>
          <p:cNvSpPr/>
          <p:nvPr userDrawn="1"/>
        </p:nvSpPr>
        <p:spPr>
          <a:xfrm>
            <a:off x="10458452" y="212727"/>
            <a:ext cx="1409700"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40"/>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2" y="1727653"/>
            <a:ext cx="73152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9"/>
          <p:cNvSpPr>
            <a:spLocks noGrp="1"/>
          </p:cNvSpPr>
          <p:nvPr>
            <p:ph type="pic" sz="quarter" idx="13"/>
          </p:nvPr>
        </p:nvSpPr>
        <p:spPr>
          <a:xfrm>
            <a:off x="8415340" y="1727200"/>
            <a:ext cx="3451775" cy="4216400"/>
          </a:xfrm>
          <a:noFill/>
        </p:spPr>
        <p:txBody>
          <a:bodyPr rtlCol="0">
            <a:normAutofit/>
          </a:bodyPr>
          <a:lstStyle/>
          <a:p>
            <a:pPr lvl="0"/>
            <a:r>
              <a:rPr lang="en-US" noProof="0"/>
              <a:t>Click icon to add picture</a:t>
            </a:r>
            <a:endParaRPr lang="en-GB" noProof="0"/>
          </a:p>
        </p:txBody>
      </p:sp>
      <p:sp>
        <p:nvSpPr>
          <p:cNvPr id="12" name="Title 1"/>
          <p:cNvSpPr>
            <a:spLocks noGrp="1"/>
          </p:cNvSpPr>
          <p:nvPr>
            <p:ph type="title"/>
          </p:nvPr>
        </p:nvSpPr>
        <p:spPr>
          <a:xfrm>
            <a:off x="838200" y="212726"/>
            <a:ext cx="9096023" cy="1057274"/>
          </a:xfrm>
          <a:solidFill>
            <a:srgbClr val="EFEFF0"/>
          </a:solidFill>
        </p:spPr>
        <p:txBody>
          <a:bodyPr/>
          <a:lstStyle/>
          <a:p>
            <a:r>
              <a:rPr lang="en-US"/>
              <a:t>Click to edit Master title style</a:t>
            </a:r>
            <a:endParaRPr lang="en-GB" dirty="0"/>
          </a:p>
        </p:txBody>
      </p:sp>
      <p:sp>
        <p:nvSpPr>
          <p:cNvPr id="7" name="Date Placeholder 3"/>
          <p:cNvSpPr>
            <a:spLocks noGrp="1"/>
          </p:cNvSpPr>
          <p:nvPr>
            <p:ph type="dt" sz="half" idx="14"/>
          </p:nvPr>
        </p:nvSpPr>
        <p:spPr>
          <a:xfrm>
            <a:off x="838200" y="6356352"/>
            <a:ext cx="2743200" cy="365125"/>
          </a:xfrm>
          <a:prstGeom prst="rect">
            <a:avLst/>
          </a:prstGeom>
        </p:spPr>
        <p:txBody>
          <a:bodyPr/>
          <a:lstStyle>
            <a:lvl1pPr>
              <a:defRPr smtClean="0"/>
            </a:lvl1pPr>
          </a:lstStyle>
          <a:p>
            <a:pPr>
              <a:defRPr/>
            </a:pPr>
            <a:fld id="{38EACB5A-9BD5-48FC-9B1E-1C771F745BA8}" type="datetimeFigureOut">
              <a:rPr lang="en-GB" smtClean="0"/>
              <a:pPr>
                <a:defRPr/>
              </a:pPr>
              <a:t>14/04/2023</a:t>
            </a:fld>
            <a:endParaRPr lang="en-GB"/>
          </a:p>
        </p:txBody>
      </p:sp>
      <p:sp>
        <p:nvSpPr>
          <p:cNvPr id="8" name="Footer Placeholder 4"/>
          <p:cNvSpPr>
            <a:spLocks noGrp="1"/>
          </p:cNvSpPr>
          <p:nvPr>
            <p:ph type="ftr" sz="quarter" idx="15"/>
          </p:nvPr>
        </p:nvSpPr>
        <p:spPr>
          <a:xfrm>
            <a:off x="4038601" y="6356352"/>
            <a:ext cx="4114800" cy="365125"/>
          </a:xfrm>
          <a:prstGeom prst="rect">
            <a:avLst/>
          </a:prstGeom>
        </p:spPr>
        <p:txBody>
          <a:bodyPr/>
          <a:lstStyle>
            <a:lvl1pPr>
              <a:defRPr smtClean="0"/>
            </a:lvl1pPr>
          </a:lstStyle>
          <a:p>
            <a:pPr>
              <a:defRPr/>
            </a:pPr>
            <a:r>
              <a:rPr lang="en-GB"/>
              <a:t>http://www.ucc.ie/en</a:t>
            </a:r>
          </a:p>
        </p:txBody>
      </p:sp>
      <p:sp>
        <p:nvSpPr>
          <p:cNvPr id="9" name="Slide Number Placeholder 5"/>
          <p:cNvSpPr>
            <a:spLocks noGrp="1"/>
          </p:cNvSpPr>
          <p:nvPr>
            <p:ph type="sldNum" sz="quarter" idx="16"/>
          </p:nvPr>
        </p:nvSpPr>
        <p:spPr>
          <a:xfrm>
            <a:off x="8610601" y="6356352"/>
            <a:ext cx="1322918" cy="365125"/>
          </a:xfrm>
          <a:prstGeom prst="rect">
            <a:avLst/>
          </a:prstGeom>
        </p:spPr>
        <p:txBody>
          <a:bodyPr/>
          <a:lstStyle>
            <a:lvl1pPr>
              <a:defRPr smtClean="0"/>
            </a:lvl1pPr>
          </a:lstStyle>
          <a:p>
            <a:pPr>
              <a:defRPr/>
            </a:pPr>
            <a:fld id="{74B9D1D9-A488-42BA-98F7-C866A81C8C67}" type="slidenum">
              <a:rPr lang="en-GB" smtClean="0"/>
              <a:pPr>
                <a:defRPr/>
              </a:pPr>
              <a:t>‹#›</a:t>
            </a:fld>
            <a:endParaRPr lang="en-GB"/>
          </a:p>
        </p:txBody>
      </p:sp>
    </p:spTree>
    <p:extLst>
      <p:ext uri="{BB962C8B-B14F-4D97-AF65-F5344CB8AC3E}">
        <p14:creationId xmlns:p14="http://schemas.microsoft.com/office/powerpoint/2010/main" val="3449178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Content and Picture">
    <p:spTree>
      <p:nvGrpSpPr>
        <p:cNvPr id="1" name=""/>
        <p:cNvGrpSpPr/>
        <p:nvPr/>
      </p:nvGrpSpPr>
      <p:grpSpPr>
        <a:xfrm>
          <a:off x="0" y="0"/>
          <a:ext cx="0" cy="0"/>
          <a:chOff x="0" y="0"/>
          <a:chExt cx="0" cy="0"/>
        </a:xfrm>
      </p:grpSpPr>
      <p:sp>
        <p:nvSpPr>
          <p:cNvPr id="5" name="Rectangle 4"/>
          <p:cNvSpPr/>
          <p:nvPr userDrawn="1"/>
        </p:nvSpPr>
        <p:spPr>
          <a:xfrm>
            <a:off x="10458452" y="212727"/>
            <a:ext cx="1409700" cy="10572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40"/>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2" y="1727653"/>
            <a:ext cx="73152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9"/>
          <p:cNvSpPr>
            <a:spLocks noGrp="1"/>
          </p:cNvSpPr>
          <p:nvPr>
            <p:ph type="pic" sz="quarter" idx="13"/>
          </p:nvPr>
        </p:nvSpPr>
        <p:spPr>
          <a:xfrm>
            <a:off x="8460496" y="1727651"/>
            <a:ext cx="3406619" cy="4216400"/>
          </a:xfrm>
          <a:noFill/>
        </p:spPr>
        <p:txBody>
          <a:bodyPr rtlCol="0">
            <a:normAutofit/>
          </a:bodyPr>
          <a:lstStyle/>
          <a:p>
            <a:pPr lvl="0"/>
            <a:r>
              <a:rPr lang="en-US" noProof="0"/>
              <a:t>Click icon to add picture</a:t>
            </a:r>
            <a:endParaRPr lang="en-GB" noProof="0"/>
          </a:p>
        </p:txBody>
      </p:sp>
      <p:sp>
        <p:nvSpPr>
          <p:cNvPr id="12" name="Title 1"/>
          <p:cNvSpPr>
            <a:spLocks noGrp="1"/>
          </p:cNvSpPr>
          <p:nvPr>
            <p:ph type="title"/>
          </p:nvPr>
        </p:nvSpPr>
        <p:spPr>
          <a:xfrm>
            <a:off x="838200" y="212726"/>
            <a:ext cx="9096023" cy="1057274"/>
          </a:xfrm>
          <a:solidFill>
            <a:srgbClr val="EFEFF0"/>
          </a:solidFill>
        </p:spPr>
        <p:txBody>
          <a:bodyPr/>
          <a:lstStyle/>
          <a:p>
            <a:r>
              <a:rPr lang="en-US"/>
              <a:t>Click to edit Master title style</a:t>
            </a:r>
            <a:endParaRPr lang="en-GB" dirty="0"/>
          </a:p>
        </p:txBody>
      </p:sp>
      <p:sp>
        <p:nvSpPr>
          <p:cNvPr id="7" name="Date Placeholder 3"/>
          <p:cNvSpPr>
            <a:spLocks noGrp="1"/>
          </p:cNvSpPr>
          <p:nvPr>
            <p:ph type="dt" sz="half" idx="14"/>
          </p:nvPr>
        </p:nvSpPr>
        <p:spPr>
          <a:xfrm>
            <a:off x="838200" y="6356352"/>
            <a:ext cx="2743200" cy="365125"/>
          </a:xfrm>
          <a:prstGeom prst="rect">
            <a:avLst/>
          </a:prstGeom>
        </p:spPr>
        <p:txBody>
          <a:bodyPr/>
          <a:lstStyle>
            <a:lvl1pPr>
              <a:defRPr smtClean="0"/>
            </a:lvl1pPr>
          </a:lstStyle>
          <a:p>
            <a:pPr>
              <a:defRPr/>
            </a:pPr>
            <a:fld id="{B03A7F84-88B0-4FA0-841F-0C03D9CD189B}" type="datetimeFigureOut">
              <a:rPr lang="en-GB" smtClean="0"/>
              <a:pPr>
                <a:defRPr/>
              </a:pPr>
              <a:t>14/04/2023</a:t>
            </a:fld>
            <a:endParaRPr lang="en-GB"/>
          </a:p>
        </p:txBody>
      </p:sp>
      <p:sp>
        <p:nvSpPr>
          <p:cNvPr id="8" name="Footer Placeholder 4"/>
          <p:cNvSpPr>
            <a:spLocks noGrp="1"/>
          </p:cNvSpPr>
          <p:nvPr>
            <p:ph type="ftr" sz="quarter" idx="15"/>
          </p:nvPr>
        </p:nvSpPr>
        <p:spPr>
          <a:xfrm>
            <a:off x="4038601" y="6356352"/>
            <a:ext cx="4114800" cy="365125"/>
          </a:xfrm>
          <a:prstGeom prst="rect">
            <a:avLst/>
          </a:prstGeom>
        </p:spPr>
        <p:txBody>
          <a:bodyPr/>
          <a:lstStyle>
            <a:lvl1pPr>
              <a:defRPr smtClean="0"/>
            </a:lvl1pPr>
          </a:lstStyle>
          <a:p>
            <a:pPr>
              <a:defRPr/>
            </a:pPr>
            <a:r>
              <a:rPr lang="en-GB"/>
              <a:t>http://www.ucc.ie/en</a:t>
            </a:r>
          </a:p>
        </p:txBody>
      </p:sp>
      <p:sp>
        <p:nvSpPr>
          <p:cNvPr id="9" name="Slide Number Placeholder 5"/>
          <p:cNvSpPr>
            <a:spLocks noGrp="1"/>
          </p:cNvSpPr>
          <p:nvPr>
            <p:ph type="sldNum" sz="quarter" idx="16"/>
          </p:nvPr>
        </p:nvSpPr>
        <p:spPr>
          <a:xfrm>
            <a:off x="8610601" y="6356352"/>
            <a:ext cx="1322918" cy="365125"/>
          </a:xfrm>
          <a:prstGeom prst="rect">
            <a:avLst/>
          </a:prstGeom>
        </p:spPr>
        <p:txBody>
          <a:bodyPr/>
          <a:lstStyle>
            <a:lvl1pPr>
              <a:defRPr smtClean="0"/>
            </a:lvl1pPr>
          </a:lstStyle>
          <a:p>
            <a:pPr>
              <a:defRPr/>
            </a:pPr>
            <a:fld id="{B68D6EBD-E1DA-4E6E-874F-176E8C66FC2F}" type="slidenum">
              <a:rPr lang="en-GB" smtClean="0"/>
              <a:pPr>
                <a:defRPr/>
              </a:pPr>
              <a:t>‹#›</a:t>
            </a:fld>
            <a:endParaRPr lang="en-GB"/>
          </a:p>
        </p:txBody>
      </p:sp>
    </p:spTree>
    <p:extLst>
      <p:ext uri="{BB962C8B-B14F-4D97-AF65-F5344CB8AC3E}">
        <p14:creationId xmlns:p14="http://schemas.microsoft.com/office/powerpoint/2010/main" val="4110532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Content and Picture">
    <p:spTree>
      <p:nvGrpSpPr>
        <p:cNvPr id="1" name=""/>
        <p:cNvGrpSpPr/>
        <p:nvPr/>
      </p:nvGrpSpPr>
      <p:grpSpPr>
        <a:xfrm>
          <a:off x="0" y="0"/>
          <a:ext cx="0" cy="0"/>
          <a:chOff x="0" y="0"/>
          <a:chExt cx="0" cy="0"/>
        </a:xfrm>
      </p:grpSpPr>
      <p:sp>
        <p:nvSpPr>
          <p:cNvPr id="5" name="Rectangle 4"/>
          <p:cNvSpPr/>
          <p:nvPr userDrawn="1"/>
        </p:nvSpPr>
        <p:spPr>
          <a:xfrm>
            <a:off x="10458452" y="212727"/>
            <a:ext cx="1409700" cy="10572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40"/>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2" y="1727653"/>
            <a:ext cx="73152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9"/>
          <p:cNvSpPr>
            <a:spLocks noGrp="1"/>
          </p:cNvSpPr>
          <p:nvPr>
            <p:ph type="pic" sz="quarter" idx="13"/>
          </p:nvPr>
        </p:nvSpPr>
        <p:spPr>
          <a:xfrm>
            <a:off x="8415340" y="1727200"/>
            <a:ext cx="3451775" cy="4216400"/>
          </a:xfrm>
          <a:noFill/>
        </p:spPr>
        <p:txBody>
          <a:bodyPr rtlCol="0">
            <a:normAutofit/>
          </a:bodyPr>
          <a:lstStyle/>
          <a:p>
            <a:pPr lvl="0"/>
            <a:r>
              <a:rPr lang="en-US" noProof="0"/>
              <a:t>Click icon to add picture</a:t>
            </a:r>
            <a:endParaRPr lang="en-GB" noProof="0"/>
          </a:p>
        </p:txBody>
      </p:sp>
      <p:sp>
        <p:nvSpPr>
          <p:cNvPr id="12" name="Title 1"/>
          <p:cNvSpPr>
            <a:spLocks noGrp="1"/>
          </p:cNvSpPr>
          <p:nvPr>
            <p:ph type="title"/>
          </p:nvPr>
        </p:nvSpPr>
        <p:spPr>
          <a:xfrm>
            <a:off x="838200" y="212726"/>
            <a:ext cx="9096023" cy="1057274"/>
          </a:xfrm>
          <a:solidFill>
            <a:srgbClr val="EFEFF0"/>
          </a:solidFill>
        </p:spPr>
        <p:txBody>
          <a:bodyPr/>
          <a:lstStyle/>
          <a:p>
            <a:r>
              <a:rPr lang="en-US"/>
              <a:t>Click to edit Master title style</a:t>
            </a:r>
            <a:endParaRPr lang="en-GB" dirty="0"/>
          </a:p>
        </p:txBody>
      </p:sp>
      <p:sp>
        <p:nvSpPr>
          <p:cNvPr id="7" name="Date Placeholder 3"/>
          <p:cNvSpPr>
            <a:spLocks noGrp="1"/>
          </p:cNvSpPr>
          <p:nvPr>
            <p:ph type="dt" sz="half" idx="14"/>
          </p:nvPr>
        </p:nvSpPr>
        <p:spPr>
          <a:xfrm>
            <a:off x="838200" y="6356352"/>
            <a:ext cx="2743200" cy="365125"/>
          </a:xfrm>
          <a:prstGeom prst="rect">
            <a:avLst/>
          </a:prstGeom>
        </p:spPr>
        <p:txBody>
          <a:bodyPr/>
          <a:lstStyle>
            <a:lvl1pPr>
              <a:defRPr smtClean="0"/>
            </a:lvl1pPr>
          </a:lstStyle>
          <a:p>
            <a:pPr>
              <a:defRPr/>
            </a:pPr>
            <a:fld id="{9A15A37F-6F6A-4624-8DD5-EFF55FA398C2}" type="datetimeFigureOut">
              <a:rPr lang="en-GB" smtClean="0"/>
              <a:pPr>
                <a:defRPr/>
              </a:pPr>
              <a:t>14/04/2023</a:t>
            </a:fld>
            <a:endParaRPr lang="en-GB"/>
          </a:p>
        </p:txBody>
      </p:sp>
      <p:sp>
        <p:nvSpPr>
          <p:cNvPr id="8" name="Footer Placeholder 4"/>
          <p:cNvSpPr>
            <a:spLocks noGrp="1"/>
          </p:cNvSpPr>
          <p:nvPr>
            <p:ph type="ftr" sz="quarter" idx="15"/>
          </p:nvPr>
        </p:nvSpPr>
        <p:spPr>
          <a:xfrm>
            <a:off x="4038601" y="6356352"/>
            <a:ext cx="4114800" cy="365125"/>
          </a:xfrm>
          <a:prstGeom prst="rect">
            <a:avLst/>
          </a:prstGeom>
        </p:spPr>
        <p:txBody>
          <a:bodyPr/>
          <a:lstStyle>
            <a:lvl1pPr>
              <a:defRPr smtClean="0"/>
            </a:lvl1pPr>
          </a:lstStyle>
          <a:p>
            <a:pPr>
              <a:defRPr/>
            </a:pPr>
            <a:r>
              <a:rPr lang="en-GB"/>
              <a:t>http://www.ucc.ie/en</a:t>
            </a:r>
          </a:p>
        </p:txBody>
      </p:sp>
      <p:sp>
        <p:nvSpPr>
          <p:cNvPr id="9" name="Slide Number Placeholder 5"/>
          <p:cNvSpPr>
            <a:spLocks noGrp="1"/>
          </p:cNvSpPr>
          <p:nvPr>
            <p:ph type="sldNum" sz="quarter" idx="16"/>
          </p:nvPr>
        </p:nvSpPr>
        <p:spPr>
          <a:xfrm>
            <a:off x="8610601" y="6356352"/>
            <a:ext cx="1322918" cy="365125"/>
          </a:xfrm>
          <a:prstGeom prst="rect">
            <a:avLst/>
          </a:prstGeom>
        </p:spPr>
        <p:txBody>
          <a:bodyPr/>
          <a:lstStyle>
            <a:lvl1pPr>
              <a:defRPr smtClean="0"/>
            </a:lvl1pPr>
          </a:lstStyle>
          <a:p>
            <a:pPr>
              <a:defRPr/>
            </a:pPr>
            <a:fld id="{2876819C-81F5-4F5D-8EF3-6B20B7AC0396}" type="slidenum">
              <a:rPr lang="en-GB" smtClean="0"/>
              <a:pPr>
                <a:defRPr/>
              </a:pPr>
              <a:t>‹#›</a:t>
            </a:fld>
            <a:endParaRPr lang="en-GB"/>
          </a:p>
        </p:txBody>
      </p:sp>
    </p:spTree>
    <p:extLst>
      <p:ext uri="{BB962C8B-B14F-4D97-AF65-F5344CB8AC3E}">
        <p14:creationId xmlns:p14="http://schemas.microsoft.com/office/powerpoint/2010/main" val="317929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p:cNvSpPr/>
          <p:nvPr userDrawn="1"/>
        </p:nvSpPr>
        <p:spPr>
          <a:xfrm>
            <a:off x="10458452" y="212727"/>
            <a:ext cx="1409700" cy="10572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40"/>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838202"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838200" y="212726"/>
            <a:ext cx="9096023" cy="1057274"/>
          </a:xfrm>
          <a:solidFill>
            <a:srgbClr val="EFEFF0"/>
          </a:solidFill>
        </p:spPr>
        <p:txBody>
          <a:bodyPr/>
          <a:lstStyle/>
          <a:p>
            <a:r>
              <a:rPr lang="en-US"/>
              <a:t>Click to edit Master title style</a:t>
            </a:r>
            <a:endParaRPr lang="en-GB" dirty="0"/>
          </a:p>
        </p:txBody>
      </p:sp>
      <p:sp>
        <p:nvSpPr>
          <p:cNvPr id="7" name="Date Placeholder 4"/>
          <p:cNvSpPr>
            <a:spLocks noGrp="1"/>
          </p:cNvSpPr>
          <p:nvPr>
            <p:ph type="dt" sz="half" idx="10"/>
          </p:nvPr>
        </p:nvSpPr>
        <p:spPr>
          <a:xfrm>
            <a:off x="838200" y="6356352"/>
            <a:ext cx="2743200" cy="365125"/>
          </a:xfrm>
          <a:prstGeom prst="rect">
            <a:avLst/>
          </a:prstGeom>
        </p:spPr>
        <p:txBody>
          <a:bodyPr/>
          <a:lstStyle>
            <a:lvl1pPr>
              <a:defRPr smtClean="0"/>
            </a:lvl1pPr>
          </a:lstStyle>
          <a:p>
            <a:pPr>
              <a:defRPr/>
            </a:pPr>
            <a:fld id="{9223C882-7134-4CA2-AF73-3F967F8F5C1E}" type="datetimeFigureOut">
              <a:rPr lang="en-GB" smtClean="0"/>
              <a:pPr>
                <a:defRPr/>
              </a:pPr>
              <a:t>14/04/2023</a:t>
            </a:fld>
            <a:endParaRPr lang="en-GB"/>
          </a:p>
        </p:txBody>
      </p:sp>
      <p:sp>
        <p:nvSpPr>
          <p:cNvPr id="8" name="Footer Placeholder 5"/>
          <p:cNvSpPr>
            <a:spLocks noGrp="1"/>
          </p:cNvSpPr>
          <p:nvPr>
            <p:ph type="ftr" sz="quarter" idx="11"/>
          </p:nvPr>
        </p:nvSpPr>
        <p:spPr>
          <a:xfrm>
            <a:off x="4038601" y="6356352"/>
            <a:ext cx="4114800" cy="365125"/>
          </a:xfrm>
          <a:prstGeom prst="rect">
            <a:avLst/>
          </a:prstGeom>
        </p:spPr>
        <p:txBody>
          <a:bodyPr/>
          <a:lstStyle>
            <a:lvl1pPr>
              <a:defRPr smtClean="0"/>
            </a:lvl1pPr>
          </a:lstStyle>
          <a:p>
            <a:pPr>
              <a:defRPr/>
            </a:pPr>
            <a:r>
              <a:rPr lang="en-GB"/>
              <a:t>http://www.ucc.ie/en</a:t>
            </a:r>
          </a:p>
        </p:txBody>
      </p:sp>
      <p:sp>
        <p:nvSpPr>
          <p:cNvPr id="9" name="Slide Number Placeholder 6"/>
          <p:cNvSpPr>
            <a:spLocks noGrp="1"/>
          </p:cNvSpPr>
          <p:nvPr>
            <p:ph type="sldNum" sz="quarter" idx="12"/>
          </p:nvPr>
        </p:nvSpPr>
        <p:spPr>
          <a:xfrm>
            <a:off x="8610601" y="6356352"/>
            <a:ext cx="1322918" cy="365125"/>
          </a:xfrm>
          <a:prstGeom prst="rect">
            <a:avLst/>
          </a:prstGeom>
        </p:spPr>
        <p:txBody>
          <a:bodyPr/>
          <a:lstStyle>
            <a:lvl1pPr>
              <a:defRPr smtClean="0"/>
            </a:lvl1pPr>
          </a:lstStyle>
          <a:p>
            <a:pPr>
              <a:defRPr/>
            </a:pPr>
            <a:fld id="{C5F79E64-9856-44EF-BE2F-60008C2AFD52}" type="slidenum">
              <a:rPr lang="en-GB" smtClean="0"/>
              <a:pPr>
                <a:defRPr/>
              </a:pPr>
              <a:t>‹#›</a:t>
            </a:fld>
            <a:endParaRPr lang="en-GB"/>
          </a:p>
        </p:txBody>
      </p:sp>
    </p:spTree>
    <p:extLst>
      <p:ext uri="{BB962C8B-B14F-4D97-AF65-F5344CB8AC3E}">
        <p14:creationId xmlns:p14="http://schemas.microsoft.com/office/powerpoint/2010/main" val="1099004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40"/>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10458452" y="212727"/>
            <a:ext cx="1409700"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sp>
        <p:nvSpPr>
          <p:cNvPr id="5" name="Text Placeholder 4"/>
          <p:cNvSpPr>
            <a:spLocks noGrp="1"/>
          </p:cNvSpPr>
          <p:nvPr>
            <p:ph type="body" sz="quarter" idx="3"/>
          </p:nvPr>
        </p:nvSpPr>
        <p:spPr>
          <a:xfrm>
            <a:off x="6618514" y="1760768"/>
            <a:ext cx="5272039" cy="776971"/>
          </a:xfrm>
          <a:solidFill>
            <a:srgbClr val="003C69"/>
          </a:solidFill>
        </p:spPr>
        <p:txBody>
          <a:bodyPr anchor="b"/>
          <a:lstStyle>
            <a:lvl1pPr marL="0" indent="0">
              <a:buNone/>
              <a:defRPr sz="1350" b="1">
                <a:solidFill>
                  <a:schemeClr val="bg1"/>
                </a:solidFill>
              </a:defRPr>
            </a:lvl1pPr>
            <a:lvl2pPr marL="257244" indent="0">
              <a:buNone/>
              <a:defRPr sz="1125" b="1"/>
            </a:lvl2pPr>
            <a:lvl3pPr marL="514487" indent="0">
              <a:buNone/>
              <a:defRPr sz="1013" b="1"/>
            </a:lvl3pPr>
            <a:lvl4pPr marL="771731" indent="0">
              <a:buNone/>
              <a:defRPr sz="900" b="1"/>
            </a:lvl4pPr>
            <a:lvl5pPr marL="1028974" indent="0">
              <a:buNone/>
              <a:defRPr sz="900" b="1"/>
            </a:lvl5pPr>
            <a:lvl6pPr marL="1286218" indent="0">
              <a:buNone/>
              <a:defRPr sz="900" b="1"/>
            </a:lvl6pPr>
            <a:lvl7pPr marL="1543461" indent="0">
              <a:buNone/>
              <a:defRPr sz="900" b="1"/>
            </a:lvl7pPr>
            <a:lvl8pPr marL="1800705" indent="0">
              <a:buNone/>
              <a:defRPr sz="900" b="1"/>
            </a:lvl8pPr>
            <a:lvl9pPr marL="2057949" indent="0">
              <a:buNone/>
              <a:defRPr sz="900" b="1"/>
            </a:lvl9pPr>
          </a:lstStyle>
          <a:p>
            <a:pPr lvl="0"/>
            <a:r>
              <a:rPr lang="en-US"/>
              <a:t>Edit Master text styles</a:t>
            </a:r>
          </a:p>
        </p:txBody>
      </p:sp>
      <p:sp>
        <p:nvSpPr>
          <p:cNvPr id="6" name="Content Placeholder 5"/>
          <p:cNvSpPr>
            <a:spLocks noGrp="1"/>
          </p:cNvSpPr>
          <p:nvPr>
            <p:ph sz="quarter" idx="4"/>
          </p:nvPr>
        </p:nvSpPr>
        <p:spPr>
          <a:xfrm>
            <a:off x="6618514" y="2710419"/>
            <a:ext cx="5272039" cy="3584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itle 1"/>
          <p:cNvSpPr>
            <a:spLocks noGrp="1"/>
          </p:cNvSpPr>
          <p:nvPr>
            <p:ph type="title"/>
          </p:nvPr>
        </p:nvSpPr>
        <p:spPr>
          <a:xfrm>
            <a:off x="838200" y="212726"/>
            <a:ext cx="9096023" cy="1057274"/>
          </a:xfrm>
          <a:solidFill>
            <a:srgbClr val="EFEFF0"/>
          </a:solidFill>
        </p:spPr>
        <p:txBody>
          <a:bodyPr/>
          <a:lstStyle/>
          <a:p>
            <a:r>
              <a:rPr lang="en-US"/>
              <a:t>Click to edit Master title style</a:t>
            </a:r>
            <a:endParaRPr lang="en-GB" dirty="0"/>
          </a:p>
        </p:txBody>
      </p:sp>
      <p:sp>
        <p:nvSpPr>
          <p:cNvPr id="17" name="Text Placeholder 4"/>
          <p:cNvSpPr>
            <a:spLocks noGrp="1"/>
          </p:cNvSpPr>
          <p:nvPr>
            <p:ph type="body" sz="quarter" idx="15"/>
          </p:nvPr>
        </p:nvSpPr>
        <p:spPr>
          <a:xfrm>
            <a:off x="823962" y="1771653"/>
            <a:ext cx="5272039" cy="776971"/>
          </a:xfrm>
          <a:solidFill>
            <a:srgbClr val="003C69"/>
          </a:solidFill>
        </p:spPr>
        <p:txBody>
          <a:bodyPr anchor="b"/>
          <a:lstStyle>
            <a:lvl1pPr marL="0" indent="0">
              <a:buNone/>
              <a:defRPr sz="1350" b="1">
                <a:solidFill>
                  <a:schemeClr val="bg1"/>
                </a:solidFill>
              </a:defRPr>
            </a:lvl1pPr>
            <a:lvl2pPr marL="257244" indent="0">
              <a:buNone/>
              <a:defRPr sz="1125" b="1"/>
            </a:lvl2pPr>
            <a:lvl3pPr marL="514487" indent="0">
              <a:buNone/>
              <a:defRPr sz="1013" b="1"/>
            </a:lvl3pPr>
            <a:lvl4pPr marL="771731" indent="0">
              <a:buNone/>
              <a:defRPr sz="900" b="1"/>
            </a:lvl4pPr>
            <a:lvl5pPr marL="1028974" indent="0">
              <a:buNone/>
              <a:defRPr sz="900" b="1"/>
            </a:lvl5pPr>
            <a:lvl6pPr marL="1286218" indent="0">
              <a:buNone/>
              <a:defRPr sz="900" b="1"/>
            </a:lvl6pPr>
            <a:lvl7pPr marL="1543461" indent="0">
              <a:buNone/>
              <a:defRPr sz="900" b="1"/>
            </a:lvl7pPr>
            <a:lvl8pPr marL="1800705" indent="0">
              <a:buNone/>
              <a:defRPr sz="900" b="1"/>
            </a:lvl8pPr>
            <a:lvl9pPr marL="2057949" indent="0">
              <a:buNone/>
              <a:defRPr sz="900" b="1"/>
            </a:lvl9pPr>
          </a:lstStyle>
          <a:p>
            <a:pPr lvl="0"/>
            <a:r>
              <a:rPr lang="en-US"/>
              <a:t>Edit Master text styles</a:t>
            </a:r>
          </a:p>
        </p:txBody>
      </p:sp>
      <p:sp>
        <p:nvSpPr>
          <p:cNvPr id="18" name="Content Placeholder 5"/>
          <p:cNvSpPr>
            <a:spLocks noGrp="1"/>
          </p:cNvSpPr>
          <p:nvPr>
            <p:ph sz="quarter" idx="16"/>
          </p:nvPr>
        </p:nvSpPr>
        <p:spPr>
          <a:xfrm>
            <a:off x="818519" y="2718024"/>
            <a:ext cx="5282924" cy="3584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Date Placeholder 6"/>
          <p:cNvSpPr>
            <a:spLocks noGrp="1"/>
          </p:cNvSpPr>
          <p:nvPr>
            <p:ph type="dt" sz="half" idx="17"/>
          </p:nvPr>
        </p:nvSpPr>
        <p:spPr>
          <a:xfrm>
            <a:off x="838200" y="6356352"/>
            <a:ext cx="2743200" cy="365125"/>
          </a:xfrm>
          <a:prstGeom prst="rect">
            <a:avLst/>
          </a:prstGeom>
        </p:spPr>
        <p:txBody>
          <a:bodyPr/>
          <a:lstStyle>
            <a:lvl1pPr>
              <a:defRPr smtClean="0"/>
            </a:lvl1pPr>
          </a:lstStyle>
          <a:p>
            <a:pPr>
              <a:defRPr/>
            </a:pPr>
            <a:fld id="{C5C60337-D427-434D-9886-A62CD9DE4830}" type="datetimeFigureOut">
              <a:rPr lang="en-GB" smtClean="0"/>
              <a:pPr>
                <a:defRPr/>
              </a:pPr>
              <a:t>14/04/2023</a:t>
            </a:fld>
            <a:endParaRPr lang="en-GB"/>
          </a:p>
        </p:txBody>
      </p:sp>
      <p:sp>
        <p:nvSpPr>
          <p:cNvPr id="10" name="Footer Placeholder 7"/>
          <p:cNvSpPr>
            <a:spLocks noGrp="1"/>
          </p:cNvSpPr>
          <p:nvPr>
            <p:ph type="ftr" sz="quarter" idx="18"/>
          </p:nvPr>
        </p:nvSpPr>
        <p:spPr>
          <a:xfrm>
            <a:off x="4038601" y="6356352"/>
            <a:ext cx="4114800" cy="365125"/>
          </a:xfrm>
          <a:prstGeom prst="rect">
            <a:avLst/>
          </a:prstGeom>
        </p:spPr>
        <p:txBody>
          <a:bodyPr/>
          <a:lstStyle>
            <a:lvl1pPr>
              <a:defRPr smtClean="0"/>
            </a:lvl1pPr>
          </a:lstStyle>
          <a:p>
            <a:pPr>
              <a:defRPr/>
            </a:pPr>
            <a:r>
              <a:rPr lang="en-GB"/>
              <a:t>http://www.ucc.ie/en</a:t>
            </a:r>
          </a:p>
        </p:txBody>
      </p:sp>
      <p:sp>
        <p:nvSpPr>
          <p:cNvPr id="11" name="Slide Number Placeholder 8"/>
          <p:cNvSpPr>
            <a:spLocks noGrp="1"/>
          </p:cNvSpPr>
          <p:nvPr>
            <p:ph type="sldNum" sz="quarter" idx="19"/>
          </p:nvPr>
        </p:nvSpPr>
        <p:spPr>
          <a:xfrm>
            <a:off x="8610601" y="6356352"/>
            <a:ext cx="1322918" cy="365125"/>
          </a:xfrm>
          <a:prstGeom prst="rect">
            <a:avLst/>
          </a:prstGeom>
        </p:spPr>
        <p:txBody>
          <a:bodyPr/>
          <a:lstStyle>
            <a:lvl1pPr>
              <a:defRPr smtClean="0"/>
            </a:lvl1pPr>
          </a:lstStyle>
          <a:p>
            <a:pPr>
              <a:defRPr/>
            </a:pPr>
            <a:fld id="{EA4157FA-A39B-4C02-BAB9-760981B69648}" type="slidenum">
              <a:rPr lang="en-GB" smtClean="0"/>
              <a:pPr>
                <a:defRPr/>
              </a:pPr>
              <a:t>‹#›</a:t>
            </a:fld>
            <a:endParaRPr lang="en-GB"/>
          </a:p>
        </p:txBody>
      </p:sp>
    </p:spTree>
    <p:extLst>
      <p:ext uri="{BB962C8B-B14F-4D97-AF65-F5344CB8AC3E}">
        <p14:creationId xmlns:p14="http://schemas.microsoft.com/office/powerpoint/2010/main" val="2552289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a:xfrm>
            <a:off x="10458452" y="212727"/>
            <a:ext cx="1409700"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40"/>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838200" y="212726"/>
            <a:ext cx="9096023" cy="1057274"/>
          </a:xfrm>
          <a:solidFill>
            <a:srgbClr val="EFEFF0"/>
          </a:solidFill>
        </p:spPr>
        <p:txBody>
          <a:bodyPr/>
          <a:lstStyle/>
          <a:p>
            <a:r>
              <a:rPr lang="en-US"/>
              <a:t>Click to edit Master title style</a:t>
            </a:r>
            <a:endParaRPr lang="en-GB" dirty="0"/>
          </a:p>
        </p:txBody>
      </p:sp>
      <p:sp>
        <p:nvSpPr>
          <p:cNvPr id="5" name="Date Placeholder 2"/>
          <p:cNvSpPr>
            <a:spLocks noGrp="1"/>
          </p:cNvSpPr>
          <p:nvPr>
            <p:ph type="dt" sz="half" idx="10"/>
          </p:nvPr>
        </p:nvSpPr>
        <p:spPr>
          <a:xfrm>
            <a:off x="838200" y="6356352"/>
            <a:ext cx="2743200" cy="365125"/>
          </a:xfrm>
          <a:prstGeom prst="rect">
            <a:avLst/>
          </a:prstGeom>
        </p:spPr>
        <p:txBody>
          <a:bodyPr/>
          <a:lstStyle>
            <a:lvl1pPr>
              <a:defRPr smtClean="0"/>
            </a:lvl1pPr>
          </a:lstStyle>
          <a:p>
            <a:pPr>
              <a:defRPr/>
            </a:pPr>
            <a:fld id="{3C3BABE9-9AB5-47A9-9623-0400F974BEC4}" type="datetimeFigureOut">
              <a:rPr lang="en-GB" smtClean="0"/>
              <a:pPr>
                <a:defRPr/>
              </a:pPr>
              <a:t>14/04/2023</a:t>
            </a:fld>
            <a:endParaRPr lang="en-GB"/>
          </a:p>
        </p:txBody>
      </p:sp>
      <p:sp>
        <p:nvSpPr>
          <p:cNvPr id="6" name="Footer Placeholder 3"/>
          <p:cNvSpPr>
            <a:spLocks noGrp="1"/>
          </p:cNvSpPr>
          <p:nvPr>
            <p:ph type="ftr" sz="quarter" idx="11"/>
          </p:nvPr>
        </p:nvSpPr>
        <p:spPr>
          <a:xfrm>
            <a:off x="4038601" y="6356352"/>
            <a:ext cx="4114800" cy="365125"/>
          </a:xfrm>
          <a:prstGeom prst="rect">
            <a:avLst/>
          </a:prstGeom>
        </p:spPr>
        <p:txBody>
          <a:bodyPr/>
          <a:lstStyle>
            <a:lvl1pPr>
              <a:defRPr smtClean="0"/>
            </a:lvl1pPr>
          </a:lstStyle>
          <a:p>
            <a:pPr>
              <a:defRPr/>
            </a:pPr>
            <a:r>
              <a:rPr lang="en-GB"/>
              <a:t>http://www.ucc.ie/en</a:t>
            </a:r>
          </a:p>
        </p:txBody>
      </p:sp>
      <p:sp>
        <p:nvSpPr>
          <p:cNvPr id="7" name="Slide Number Placeholder 4"/>
          <p:cNvSpPr>
            <a:spLocks noGrp="1"/>
          </p:cNvSpPr>
          <p:nvPr>
            <p:ph type="sldNum" sz="quarter" idx="12"/>
          </p:nvPr>
        </p:nvSpPr>
        <p:spPr>
          <a:xfrm>
            <a:off x="8610601" y="6356352"/>
            <a:ext cx="1322918" cy="365125"/>
          </a:xfrm>
          <a:prstGeom prst="rect">
            <a:avLst/>
          </a:prstGeom>
        </p:spPr>
        <p:txBody>
          <a:bodyPr/>
          <a:lstStyle>
            <a:lvl1pPr>
              <a:defRPr smtClean="0"/>
            </a:lvl1pPr>
          </a:lstStyle>
          <a:p>
            <a:pPr>
              <a:defRPr/>
            </a:pPr>
            <a:fld id="{F9FCA84A-46E2-4072-B4D4-1A15C193F654}" type="slidenum">
              <a:rPr lang="en-GB" smtClean="0"/>
              <a:pPr>
                <a:defRPr/>
              </a:pPr>
              <a:t>‹#›</a:t>
            </a:fld>
            <a:endParaRPr lang="en-GB"/>
          </a:p>
        </p:txBody>
      </p:sp>
    </p:spTree>
    <p:extLst>
      <p:ext uri="{BB962C8B-B14F-4D97-AF65-F5344CB8AC3E}">
        <p14:creationId xmlns:p14="http://schemas.microsoft.com/office/powerpoint/2010/main" val="3425206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40"/>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0458452" y="212727"/>
            <a:ext cx="1409700"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sp>
        <p:nvSpPr>
          <p:cNvPr id="3" name="Vertical Text Placeholder 2"/>
          <p:cNvSpPr>
            <a:spLocks noGrp="1"/>
          </p:cNvSpPr>
          <p:nvPr>
            <p:ph type="body" orient="vert" idx="1"/>
          </p:nvPr>
        </p:nvSpPr>
        <p:spPr>
          <a:xfrm>
            <a:off x="838202" y="1825626"/>
            <a:ext cx="9096022" cy="417495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1"/>
          <p:cNvSpPr>
            <a:spLocks noGrp="1"/>
          </p:cNvSpPr>
          <p:nvPr>
            <p:ph type="title"/>
          </p:nvPr>
        </p:nvSpPr>
        <p:spPr>
          <a:xfrm>
            <a:off x="838200" y="212726"/>
            <a:ext cx="9096023" cy="1057274"/>
          </a:xfrm>
          <a:solidFill>
            <a:srgbClr val="EFEFF0"/>
          </a:solidFill>
        </p:spPr>
        <p:txBody>
          <a:bodyPr/>
          <a:lstStyle/>
          <a:p>
            <a:r>
              <a:rPr lang="en-US"/>
              <a:t>Click to edit Master title style</a:t>
            </a:r>
            <a:endParaRPr lang="en-GB" dirty="0"/>
          </a:p>
        </p:txBody>
      </p:sp>
      <p:sp>
        <p:nvSpPr>
          <p:cNvPr id="6" name="Date Placeholder 3"/>
          <p:cNvSpPr>
            <a:spLocks noGrp="1"/>
          </p:cNvSpPr>
          <p:nvPr>
            <p:ph type="dt" sz="half" idx="10"/>
          </p:nvPr>
        </p:nvSpPr>
        <p:spPr>
          <a:xfrm>
            <a:off x="838200" y="6356352"/>
            <a:ext cx="2743200" cy="365125"/>
          </a:xfrm>
          <a:prstGeom prst="rect">
            <a:avLst/>
          </a:prstGeom>
        </p:spPr>
        <p:txBody>
          <a:bodyPr/>
          <a:lstStyle>
            <a:lvl1pPr>
              <a:defRPr smtClean="0"/>
            </a:lvl1pPr>
          </a:lstStyle>
          <a:p>
            <a:pPr>
              <a:defRPr/>
            </a:pPr>
            <a:fld id="{AE4FF3BB-AC57-479E-BA76-D07EF8B1B7DA}" type="datetimeFigureOut">
              <a:rPr lang="en-GB" smtClean="0"/>
              <a:pPr>
                <a:defRPr/>
              </a:pPr>
              <a:t>14/04/2023</a:t>
            </a:fld>
            <a:endParaRPr lang="en-GB"/>
          </a:p>
        </p:txBody>
      </p:sp>
      <p:sp>
        <p:nvSpPr>
          <p:cNvPr id="7" name="Footer Placeholder 4"/>
          <p:cNvSpPr>
            <a:spLocks noGrp="1"/>
          </p:cNvSpPr>
          <p:nvPr>
            <p:ph type="ftr" sz="quarter" idx="11"/>
          </p:nvPr>
        </p:nvSpPr>
        <p:spPr>
          <a:xfrm>
            <a:off x="4038601" y="6356352"/>
            <a:ext cx="4114800" cy="365125"/>
          </a:xfrm>
          <a:prstGeom prst="rect">
            <a:avLst/>
          </a:prstGeom>
        </p:spPr>
        <p:txBody>
          <a:bodyPr/>
          <a:lstStyle>
            <a:lvl1pPr>
              <a:defRPr smtClean="0"/>
            </a:lvl1pPr>
          </a:lstStyle>
          <a:p>
            <a:pPr>
              <a:defRPr/>
            </a:pPr>
            <a:r>
              <a:rPr lang="en-GB"/>
              <a:t>http://www.ucc.ie/en</a:t>
            </a:r>
          </a:p>
        </p:txBody>
      </p:sp>
      <p:sp>
        <p:nvSpPr>
          <p:cNvPr id="8" name="Slide Number Placeholder 5"/>
          <p:cNvSpPr>
            <a:spLocks noGrp="1"/>
          </p:cNvSpPr>
          <p:nvPr>
            <p:ph type="sldNum" sz="quarter" idx="12"/>
          </p:nvPr>
        </p:nvSpPr>
        <p:spPr>
          <a:xfrm>
            <a:off x="8559800" y="6356352"/>
            <a:ext cx="1373718" cy="365125"/>
          </a:xfrm>
          <a:prstGeom prst="rect">
            <a:avLst/>
          </a:prstGeom>
        </p:spPr>
        <p:txBody>
          <a:bodyPr/>
          <a:lstStyle>
            <a:lvl1pPr>
              <a:defRPr smtClean="0"/>
            </a:lvl1pPr>
          </a:lstStyle>
          <a:p>
            <a:pPr>
              <a:defRPr/>
            </a:pPr>
            <a:fld id="{69985243-30F8-4914-BE3F-362F4B59830D}" type="slidenum">
              <a:rPr lang="en-GB" smtClean="0"/>
              <a:pPr>
                <a:defRPr/>
              </a:pPr>
              <a:t>‹#›</a:t>
            </a:fld>
            <a:endParaRPr lang="en-GB"/>
          </a:p>
        </p:txBody>
      </p:sp>
    </p:spTree>
    <p:extLst>
      <p:ext uri="{BB962C8B-B14F-4D97-AF65-F5344CB8AC3E}">
        <p14:creationId xmlns:p14="http://schemas.microsoft.com/office/powerpoint/2010/main" val="168738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1E08A-EAFC-9E43-943D-ACE61D9D125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C13A4B7-C464-0C4E-9095-D621D1A643C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333735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Content and Picture">
    <p:spTree>
      <p:nvGrpSpPr>
        <p:cNvPr id="1" name=""/>
        <p:cNvGrpSpPr/>
        <p:nvPr/>
      </p:nvGrpSpPr>
      <p:grpSpPr>
        <a:xfrm>
          <a:off x="0" y="0"/>
          <a:ext cx="0" cy="0"/>
          <a:chOff x="0" y="0"/>
          <a:chExt cx="0" cy="0"/>
        </a:xfrm>
      </p:grpSpPr>
      <p:sp>
        <p:nvSpPr>
          <p:cNvPr id="5" name="Rectangle 4"/>
          <p:cNvSpPr/>
          <p:nvPr userDrawn="1"/>
        </p:nvSpPr>
        <p:spPr>
          <a:xfrm>
            <a:off x="10458452" y="212727"/>
            <a:ext cx="1409700" cy="10572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40"/>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2" y="1727653"/>
            <a:ext cx="73152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9"/>
          <p:cNvSpPr>
            <a:spLocks noGrp="1"/>
          </p:cNvSpPr>
          <p:nvPr>
            <p:ph type="pic" sz="quarter" idx="13"/>
          </p:nvPr>
        </p:nvSpPr>
        <p:spPr>
          <a:xfrm>
            <a:off x="8460496" y="1727651"/>
            <a:ext cx="3406619" cy="4216400"/>
          </a:xfrm>
          <a:noFill/>
        </p:spPr>
        <p:txBody>
          <a:bodyPr rtlCol="0">
            <a:normAutofit/>
          </a:bodyPr>
          <a:lstStyle/>
          <a:p>
            <a:pPr lvl="0"/>
            <a:r>
              <a:rPr lang="en-US" noProof="0"/>
              <a:t>Click icon to add picture</a:t>
            </a:r>
            <a:endParaRPr lang="en-GB" noProof="0"/>
          </a:p>
        </p:txBody>
      </p:sp>
      <p:sp>
        <p:nvSpPr>
          <p:cNvPr id="12" name="Title 1"/>
          <p:cNvSpPr>
            <a:spLocks noGrp="1"/>
          </p:cNvSpPr>
          <p:nvPr>
            <p:ph type="title"/>
          </p:nvPr>
        </p:nvSpPr>
        <p:spPr>
          <a:xfrm>
            <a:off x="838200" y="212726"/>
            <a:ext cx="9096023" cy="1057274"/>
          </a:xfrm>
          <a:solidFill>
            <a:srgbClr val="EFEFF0"/>
          </a:solidFill>
        </p:spPr>
        <p:txBody>
          <a:bodyPr/>
          <a:lstStyle/>
          <a:p>
            <a:r>
              <a:rPr lang="en-US"/>
              <a:t>Click to edit Master title style</a:t>
            </a:r>
            <a:endParaRPr lang="en-GB" dirty="0"/>
          </a:p>
        </p:txBody>
      </p:sp>
      <p:sp>
        <p:nvSpPr>
          <p:cNvPr id="7" name="Date Placeholder 3"/>
          <p:cNvSpPr>
            <a:spLocks noGrp="1"/>
          </p:cNvSpPr>
          <p:nvPr>
            <p:ph type="dt" sz="half" idx="14"/>
          </p:nvPr>
        </p:nvSpPr>
        <p:spPr>
          <a:xfrm>
            <a:off x="838200" y="6356352"/>
            <a:ext cx="2743200" cy="365125"/>
          </a:xfrm>
          <a:prstGeom prst="rect">
            <a:avLst/>
          </a:prstGeom>
        </p:spPr>
        <p:txBody>
          <a:bodyPr/>
          <a:lstStyle>
            <a:lvl1pPr>
              <a:defRPr smtClean="0"/>
            </a:lvl1pPr>
          </a:lstStyle>
          <a:p>
            <a:pPr>
              <a:defRPr/>
            </a:pPr>
            <a:fld id="{B03A7F84-88B0-4FA0-841F-0C03D9CD189B}" type="datetimeFigureOut">
              <a:rPr lang="en-GB" smtClean="0"/>
              <a:pPr>
                <a:defRPr/>
              </a:pPr>
              <a:t>14/04/2023</a:t>
            </a:fld>
            <a:endParaRPr lang="en-GB"/>
          </a:p>
        </p:txBody>
      </p:sp>
      <p:sp>
        <p:nvSpPr>
          <p:cNvPr id="8" name="Footer Placeholder 4"/>
          <p:cNvSpPr>
            <a:spLocks noGrp="1"/>
          </p:cNvSpPr>
          <p:nvPr>
            <p:ph type="ftr" sz="quarter" idx="15"/>
          </p:nvPr>
        </p:nvSpPr>
        <p:spPr>
          <a:xfrm>
            <a:off x="4038601" y="6356352"/>
            <a:ext cx="4114800" cy="365125"/>
          </a:xfrm>
          <a:prstGeom prst="rect">
            <a:avLst/>
          </a:prstGeom>
        </p:spPr>
        <p:txBody>
          <a:bodyPr/>
          <a:lstStyle>
            <a:lvl1pPr>
              <a:defRPr smtClean="0"/>
            </a:lvl1pPr>
          </a:lstStyle>
          <a:p>
            <a:pPr>
              <a:defRPr/>
            </a:pPr>
            <a:r>
              <a:rPr lang="en-GB"/>
              <a:t>http://www.ucc.ie/en</a:t>
            </a:r>
          </a:p>
        </p:txBody>
      </p:sp>
      <p:sp>
        <p:nvSpPr>
          <p:cNvPr id="9" name="Slide Number Placeholder 5"/>
          <p:cNvSpPr>
            <a:spLocks noGrp="1"/>
          </p:cNvSpPr>
          <p:nvPr>
            <p:ph type="sldNum" sz="quarter" idx="16"/>
          </p:nvPr>
        </p:nvSpPr>
        <p:spPr>
          <a:xfrm>
            <a:off x="8610601" y="6356352"/>
            <a:ext cx="1322918" cy="365125"/>
          </a:xfrm>
          <a:prstGeom prst="rect">
            <a:avLst/>
          </a:prstGeom>
        </p:spPr>
        <p:txBody>
          <a:bodyPr/>
          <a:lstStyle>
            <a:lvl1pPr>
              <a:defRPr smtClean="0"/>
            </a:lvl1pPr>
          </a:lstStyle>
          <a:p>
            <a:pPr>
              <a:defRPr/>
            </a:pPr>
            <a:fld id="{B68D6EBD-E1DA-4E6E-874F-176E8C66FC2F}" type="slidenum">
              <a:rPr lang="en-GB" smtClean="0"/>
              <a:pPr>
                <a:defRPr/>
              </a:pPr>
              <a:t>‹#›</a:t>
            </a:fld>
            <a:endParaRPr lang="en-GB"/>
          </a:p>
        </p:txBody>
      </p:sp>
    </p:spTree>
    <p:extLst>
      <p:ext uri="{BB962C8B-B14F-4D97-AF65-F5344CB8AC3E}">
        <p14:creationId xmlns:p14="http://schemas.microsoft.com/office/powerpoint/2010/main" val="2809221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Content and Picture">
    <p:spTree>
      <p:nvGrpSpPr>
        <p:cNvPr id="1" name=""/>
        <p:cNvGrpSpPr/>
        <p:nvPr/>
      </p:nvGrpSpPr>
      <p:grpSpPr>
        <a:xfrm>
          <a:off x="0" y="0"/>
          <a:ext cx="0" cy="0"/>
          <a:chOff x="0" y="0"/>
          <a:chExt cx="0" cy="0"/>
        </a:xfrm>
      </p:grpSpPr>
      <p:sp>
        <p:nvSpPr>
          <p:cNvPr id="5" name="Rectangle 4"/>
          <p:cNvSpPr/>
          <p:nvPr userDrawn="1"/>
        </p:nvSpPr>
        <p:spPr>
          <a:xfrm>
            <a:off x="10458452" y="212727"/>
            <a:ext cx="1409700" cy="10572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40"/>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2" y="1727653"/>
            <a:ext cx="73152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9"/>
          <p:cNvSpPr>
            <a:spLocks noGrp="1"/>
          </p:cNvSpPr>
          <p:nvPr>
            <p:ph type="pic" sz="quarter" idx="13"/>
          </p:nvPr>
        </p:nvSpPr>
        <p:spPr>
          <a:xfrm>
            <a:off x="8415340" y="1727200"/>
            <a:ext cx="3451775" cy="4216400"/>
          </a:xfrm>
          <a:noFill/>
        </p:spPr>
        <p:txBody>
          <a:bodyPr rtlCol="0">
            <a:normAutofit/>
          </a:bodyPr>
          <a:lstStyle/>
          <a:p>
            <a:pPr lvl="0"/>
            <a:r>
              <a:rPr lang="en-US" noProof="0"/>
              <a:t>Click icon to add picture</a:t>
            </a:r>
            <a:endParaRPr lang="en-GB" noProof="0"/>
          </a:p>
        </p:txBody>
      </p:sp>
      <p:sp>
        <p:nvSpPr>
          <p:cNvPr id="12" name="Title 1"/>
          <p:cNvSpPr>
            <a:spLocks noGrp="1"/>
          </p:cNvSpPr>
          <p:nvPr>
            <p:ph type="title"/>
          </p:nvPr>
        </p:nvSpPr>
        <p:spPr>
          <a:xfrm>
            <a:off x="838200" y="212726"/>
            <a:ext cx="9096023" cy="1057274"/>
          </a:xfrm>
          <a:solidFill>
            <a:srgbClr val="EFEFF0"/>
          </a:solidFill>
        </p:spPr>
        <p:txBody>
          <a:bodyPr/>
          <a:lstStyle/>
          <a:p>
            <a:r>
              <a:rPr lang="en-US"/>
              <a:t>Click to edit Master title style</a:t>
            </a:r>
            <a:endParaRPr lang="en-GB" dirty="0"/>
          </a:p>
        </p:txBody>
      </p:sp>
      <p:sp>
        <p:nvSpPr>
          <p:cNvPr id="7" name="Date Placeholder 3"/>
          <p:cNvSpPr>
            <a:spLocks noGrp="1"/>
          </p:cNvSpPr>
          <p:nvPr>
            <p:ph type="dt" sz="half" idx="14"/>
          </p:nvPr>
        </p:nvSpPr>
        <p:spPr>
          <a:xfrm>
            <a:off x="838200" y="6356352"/>
            <a:ext cx="2743200" cy="365125"/>
          </a:xfrm>
          <a:prstGeom prst="rect">
            <a:avLst/>
          </a:prstGeom>
        </p:spPr>
        <p:txBody>
          <a:bodyPr/>
          <a:lstStyle>
            <a:lvl1pPr>
              <a:defRPr smtClean="0"/>
            </a:lvl1pPr>
          </a:lstStyle>
          <a:p>
            <a:pPr>
              <a:defRPr/>
            </a:pPr>
            <a:fld id="{9A15A37F-6F6A-4624-8DD5-EFF55FA398C2}" type="datetimeFigureOut">
              <a:rPr lang="en-GB" smtClean="0"/>
              <a:pPr>
                <a:defRPr/>
              </a:pPr>
              <a:t>14/04/2023</a:t>
            </a:fld>
            <a:endParaRPr lang="en-GB"/>
          </a:p>
        </p:txBody>
      </p:sp>
      <p:sp>
        <p:nvSpPr>
          <p:cNvPr id="8" name="Footer Placeholder 4"/>
          <p:cNvSpPr>
            <a:spLocks noGrp="1"/>
          </p:cNvSpPr>
          <p:nvPr>
            <p:ph type="ftr" sz="quarter" idx="15"/>
          </p:nvPr>
        </p:nvSpPr>
        <p:spPr>
          <a:xfrm>
            <a:off x="4038601" y="6356352"/>
            <a:ext cx="4114800" cy="365125"/>
          </a:xfrm>
          <a:prstGeom prst="rect">
            <a:avLst/>
          </a:prstGeom>
        </p:spPr>
        <p:txBody>
          <a:bodyPr/>
          <a:lstStyle>
            <a:lvl1pPr>
              <a:defRPr smtClean="0"/>
            </a:lvl1pPr>
          </a:lstStyle>
          <a:p>
            <a:pPr>
              <a:defRPr/>
            </a:pPr>
            <a:r>
              <a:rPr lang="en-GB"/>
              <a:t>http://www.ucc.ie/en</a:t>
            </a:r>
          </a:p>
        </p:txBody>
      </p:sp>
      <p:sp>
        <p:nvSpPr>
          <p:cNvPr id="9" name="Slide Number Placeholder 5"/>
          <p:cNvSpPr>
            <a:spLocks noGrp="1"/>
          </p:cNvSpPr>
          <p:nvPr>
            <p:ph type="sldNum" sz="quarter" idx="16"/>
          </p:nvPr>
        </p:nvSpPr>
        <p:spPr>
          <a:xfrm>
            <a:off x="8610601" y="6356352"/>
            <a:ext cx="1322918" cy="365125"/>
          </a:xfrm>
          <a:prstGeom prst="rect">
            <a:avLst/>
          </a:prstGeom>
        </p:spPr>
        <p:txBody>
          <a:bodyPr/>
          <a:lstStyle>
            <a:lvl1pPr>
              <a:defRPr smtClean="0"/>
            </a:lvl1pPr>
          </a:lstStyle>
          <a:p>
            <a:pPr>
              <a:defRPr/>
            </a:pPr>
            <a:fld id="{2876819C-81F5-4F5D-8EF3-6B20B7AC0396}" type="slidenum">
              <a:rPr lang="en-GB" smtClean="0"/>
              <a:pPr>
                <a:defRPr/>
              </a:pPr>
              <a:t>‹#›</a:t>
            </a:fld>
            <a:endParaRPr lang="en-GB"/>
          </a:p>
        </p:txBody>
      </p:sp>
    </p:spTree>
    <p:extLst>
      <p:ext uri="{BB962C8B-B14F-4D97-AF65-F5344CB8AC3E}">
        <p14:creationId xmlns:p14="http://schemas.microsoft.com/office/powerpoint/2010/main" val="1426230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Content and Pictur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78284" y="1727202"/>
            <a:ext cx="3589867"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0458452" y="212727"/>
            <a:ext cx="1409700"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33051" y="6205540"/>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2" y="1727651"/>
            <a:ext cx="7315200" cy="41996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p:cNvSpPr>
            <a:spLocks noGrp="1"/>
          </p:cNvSpPr>
          <p:nvPr>
            <p:ph type="title"/>
          </p:nvPr>
        </p:nvSpPr>
        <p:spPr>
          <a:xfrm>
            <a:off x="838200" y="212726"/>
            <a:ext cx="9096023" cy="1057274"/>
          </a:xfrm>
          <a:solidFill>
            <a:srgbClr val="EFEFF0"/>
          </a:solidFill>
        </p:spPr>
        <p:txBody>
          <a:bodyPr/>
          <a:lstStyle/>
          <a:p>
            <a:r>
              <a:rPr lang="en-US"/>
              <a:t>Click to edit Master title style</a:t>
            </a:r>
            <a:endParaRPr lang="en-GB" dirty="0"/>
          </a:p>
        </p:txBody>
      </p:sp>
      <p:sp>
        <p:nvSpPr>
          <p:cNvPr id="7" name="Date Placeholder 3"/>
          <p:cNvSpPr>
            <a:spLocks noGrp="1"/>
          </p:cNvSpPr>
          <p:nvPr>
            <p:ph type="dt" sz="half" idx="10"/>
          </p:nvPr>
        </p:nvSpPr>
        <p:spPr>
          <a:xfrm>
            <a:off x="838200" y="6356352"/>
            <a:ext cx="2743200" cy="365125"/>
          </a:xfrm>
          <a:prstGeom prst="rect">
            <a:avLst/>
          </a:prstGeom>
        </p:spPr>
        <p:txBody>
          <a:bodyPr/>
          <a:lstStyle>
            <a:lvl1pPr>
              <a:defRPr smtClean="0"/>
            </a:lvl1pPr>
          </a:lstStyle>
          <a:p>
            <a:pPr>
              <a:defRPr/>
            </a:pPr>
            <a:fld id="{2F8BB046-6856-4D51-87B4-0C1ACD94BBB9}" type="datetimeFigureOut">
              <a:rPr lang="en-GB" smtClean="0"/>
              <a:pPr>
                <a:defRPr/>
              </a:pPr>
              <a:t>14/04/2023</a:t>
            </a:fld>
            <a:endParaRPr lang="en-GB"/>
          </a:p>
        </p:txBody>
      </p:sp>
      <p:sp>
        <p:nvSpPr>
          <p:cNvPr id="8" name="Footer Placeholder 4"/>
          <p:cNvSpPr>
            <a:spLocks noGrp="1"/>
          </p:cNvSpPr>
          <p:nvPr>
            <p:ph type="ftr" sz="quarter" idx="11"/>
          </p:nvPr>
        </p:nvSpPr>
        <p:spPr>
          <a:xfrm>
            <a:off x="4038601" y="6356352"/>
            <a:ext cx="4114800" cy="365125"/>
          </a:xfrm>
          <a:prstGeom prst="rect">
            <a:avLst/>
          </a:prstGeom>
        </p:spPr>
        <p:txBody>
          <a:bodyPr/>
          <a:lstStyle>
            <a:lvl1pPr>
              <a:defRPr smtClean="0"/>
            </a:lvl1pPr>
          </a:lstStyle>
          <a:p>
            <a:pPr>
              <a:defRPr/>
            </a:pPr>
            <a:r>
              <a:rPr lang="en-GB"/>
              <a:t>http://www.ucc.ie/en</a:t>
            </a:r>
          </a:p>
        </p:txBody>
      </p:sp>
      <p:sp>
        <p:nvSpPr>
          <p:cNvPr id="9" name="Slide Number Placeholder 5"/>
          <p:cNvSpPr>
            <a:spLocks noGrp="1"/>
          </p:cNvSpPr>
          <p:nvPr>
            <p:ph type="sldNum" sz="quarter" idx="12"/>
          </p:nvPr>
        </p:nvSpPr>
        <p:spPr>
          <a:xfrm>
            <a:off x="8610600" y="6356352"/>
            <a:ext cx="1339851" cy="365125"/>
          </a:xfrm>
          <a:prstGeom prst="rect">
            <a:avLst/>
          </a:prstGeom>
        </p:spPr>
        <p:txBody>
          <a:bodyPr/>
          <a:lstStyle>
            <a:lvl1pPr>
              <a:defRPr smtClean="0"/>
            </a:lvl1pPr>
          </a:lstStyle>
          <a:p>
            <a:pPr>
              <a:defRPr/>
            </a:pPr>
            <a:fld id="{2601C914-AF98-470B-BCDC-863BC1C2BB88}" type="slidenum">
              <a:rPr lang="en-GB" smtClean="0"/>
              <a:pPr>
                <a:defRPr/>
              </a:pPr>
              <a:t>‹#›</a:t>
            </a:fld>
            <a:endParaRPr lang="en-GB"/>
          </a:p>
        </p:txBody>
      </p:sp>
    </p:spTree>
    <p:extLst>
      <p:ext uri="{BB962C8B-B14F-4D97-AF65-F5344CB8AC3E}">
        <p14:creationId xmlns:p14="http://schemas.microsoft.com/office/powerpoint/2010/main" val="3998243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40"/>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10458452" y="212727"/>
            <a:ext cx="1409700"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sp>
        <p:nvSpPr>
          <p:cNvPr id="5" name="Text Placeholder 4"/>
          <p:cNvSpPr>
            <a:spLocks noGrp="1"/>
          </p:cNvSpPr>
          <p:nvPr>
            <p:ph type="body" sz="quarter" idx="3"/>
          </p:nvPr>
        </p:nvSpPr>
        <p:spPr>
          <a:xfrm>
            <a:off x="6618514" y="1760768"/>
            <a:ext cx="5272039" cy="776971"/>
          </a:xfrm>
          <a:solidFill>
            <a:srgbClr val="003C69"/>
          </a:solidFill>
        </p:spPr>
        <p:txBody>
          <a:bodyPr anchor="b"/>
          <a:lstStyle>
            <a:lvl1pPr marL="0" indent="0">
              <a:buNone/>
              <a:defRPr sz="1350" b="1">
                <a:solidFill>
                  <a:schemeClr val="bg1"/>
                </a:solidFill>
              </a:defRPr>
            </a:lvl1pPr>
            <a:lvl2pPr marL="257244" indent="0">
              <a:buNone/>
              <a:defRPr sz="1125" b="1"/>
            </a:lvl2pPr>
            <a:lvl3pPr marL="514487" indent="0">
              <a:buNone/>
              <a:defRPr sz="1013" b="1"/>
            </a:lvl3pPr>
            <a:lvl4pPr marL="771731" indent="0">
              <a:buNone/>
              <a:defRPr sz="900" b="1"/>
            </a:lvl4pPr>
            <a:lvl5pPr marL="1028974" indent="0">
              <a:buNone/>
              <a:defRPr sz="900" b="1"/>
            </a:lvl5pPr>
            <a:lvl6pPr marL="1286218" indent="0">
              <a:buNone/>
              <a:defRPr sz="900" b="1"/>
            </a:lvl6pPr>
            <a:lvl7pPr marL="1543461" indent="0">
              <a:buNone/>
              <a:defRPr sz="900" b="1"/>
            </a:lvl7pPr>
            <a:lvl8pPr marL="1800705" indent="0">
              <a:buNone/>
              <a:defRPr sz="900" b="1"/>
            </a:lvl8pPr>
            <a:lvl9pPr marL="2057949" indent="0">
              <a:buNone/>
              <a:defRPr sz="900" b="1"/>
            </a:lvl9pPr>
          </a:lstStyle>
          <a:p>
            <a:pPr lvl="0"/>
            <a:r>
              <a:rPr lang="en-US"/>
              <a:t>Edit Master text styles</a:t>
            </a:r>
          </a:p>
        </p:txBody>
      </p:sp>
      <p:sp>
        <p:nvSpPr>
          <p:cNvPr id="6" name="Content Placeholder 5"/>
          <p:cNvSpPr>
            <a:spLocks noGrp="1"/>
          </p:cNvSpPr>
          <p:nvPr>
            <p:ph sz="quarter" idx="4"/>
          </p:nvPr>
        </p:nvSpPr>
        <p:spPr>
          <a:xfrm>
            <a:off x="6618514" y="2710419"/>
            <a:ext cx="5272039" cy="3584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itle 1"/>
          <p:cNvSpPr>
            <a:spLocks noGrp="1"/>
          </p:cNvSpPr>
          <p:nvPr>
            <p:ph type="title"/>
          </p:nvPr>
        </p:nvSpPr>
        <p:spPr>
          <a:xfrm>
            <a:off x="838200" y="212726"/>
            <a:ext cx="9096023" cy="1057274"/>
          </a:xfrm>
          <a:solidFill>
            <a:srgbClr val="EFEFF0"/>
          </a:solidFill>
        </p:spPr>
        <p:txBody>
          <a:bodyPr/>
          <a:lstStyle/>
          <a:p>
            <a:r>
              <a:rPr lang="en-US"/>
              <a:t>Click to edit Master title style</a:t>
            </a:r>
            <a:endParaRPr lang="en-GB" dirty="0"/>
          </a:p>
        </p:txBody>
      </p:sp>
      <p:sp>
        <p:nvSpPr>
          <p:cNvPr id="17" name="Text Placeholder 4"/>
          <p:cNvSpPr>
            <a:spLocks noGrp="1"/>
          </p:cNvSpPr>
          <p:nvPr>
            <p:ph type="body" sz="quarter" idx="15"/>
          </p:nvPr>
        </p:nvSpPr>
        <p:spPr>
          <a:xfrm>
            <a:off x="823962" y="1771653"/>
            <a:ext cx="5272039" cy="776971"/>
          </a:xfrm>
          <a:solidFill>
            <a:srgbClr val="003C69"/>
          </a:solidFill>
        </p:spPr>
        <p:txBody>
          <a:bodyPr anchor="b"/>
          <a:lstStyle>
            <a:lvl1pPr marL="0" indent="0">
              <a:buNone/>
              <a:defRPr sz="1350" b="1">
                <a:solidFill>
                  <a:schemeClr val="bg1"/>
                </a:solidFill>
              </a:defRPr>
            </a:lvl1pPr>
            <a:lvl2pPr marL="257244" indent="0">
              <a:buNone/>
              <a:defRPr sz="1125" b="1"/>
            </a:lvl2pPr>
            <a:lvl3pPr marL="514487" indent="0">
              <a:buNone/>
              <a:defRPr sz="1013" b="1"/>
            </a:lvl3pPr>
            <a:lvl4pPr marL="771731" indent="0">
              <a:buNone/>
              <a:defRPr sz="900" b="1"/>
            </a:lvl4pPr>
            <a:lvl5pPr marL="1028974" indent="0">
              <a:buNone/>
              <a:defRPr sz="900" b="1"/>
            </a:lvl5pPr>
            <a:lvl6pPr marL="1286218" indent="0">
              <a:buNone/>
              <a:defRPr sz="900" b="1"/>
            </a:lvl6pPr>
            <a:lvl7pPr marL="1543461" indent="0">
              <a:buNone/>
              <a:defRPr sz="900" b="1"/>
            </a:lvl7pPr>
            <a:lvl8pPr marL="1800705" indent="0">
              <a:buNone/>
              <a:defRPr sz="900" b="1"/>
            </a:lvl8pPr>
            <a:lvl9pPr marL="2057949" indent="0">
              <a:buNone/>
              <a:defRPr sz="900" b="1"/>
            </a:lvl9pPr>
          </a:lstStyle>
          <a:p>
            <a:pPr lvl="0"/>
            <a:r>
              <a:rPr lang="en-US"/>
              <a:t>Edit Master text styles</a:t>
            </a:r>
          </a:p>
        </p:txBody>
      </p:sp>
      <p:sp>
        <p:nvSpPr>
          <p:cNvPr id="18" name="Content Placeholder 5"/>
          <p:cNvSpPr>
            <a:spLocks noGrp="1"/>
          </p:cNvSpPr>
          <p:nvPr>
            <p:ph sz="quarter" idx="16"/>
          </p:nvPr>
        </p:nvSpPr>
        <p:spPr>
          <a:xfrm>
            <a:off x="818519" y="2718024"/>
            <a:ext cx="5282924" cy="3584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Date Placeholder 6"/>
          <p:cNvSpPr>
            <a:spLocks noGrp="1"/>
          </p:cNvSpPr>
          <p:nvPr>
            <p:ph type="dt" sz="half" idx="17"/>
          </p:nvPr>
        </p:nvSpPr>
        <p:spPr>
          <a:xfrm>
            <a:off x="838200" y="6356352"/>
            <a:ext cx="2743200" cy="365125"/>
          </a:xfrm>
          <a:prstGeom prst="rect">
            <a:avLst/>
          </a:prstGeom>
        </p:spPr>
        <p:txBody>
          <a:bodyPr/>
          <a:lstStyle>
            <a:lvl1pPr>
              <a:defRPr smtClean="0"/>
            </a:lvl1pPr>
          </a:lstStyle>
          <a:p>
            <a:pPr>
              <a:defRPr/>
            </a:pPr>
            <a:fld id="{C5C60337-D427-434D-9886-A62CD9DE4830}" type="datetimeFigureOut">
              <a:rPr lang="en-GB" smtClean="0"/>
              <a:pPr>
                <a:defRPr/>
              </a:pPr>
              <a:t>14/04/2023</a:t>
            </a:fld>
            <a:endParaRPr lang="en-GB"/>
          </a:p>
        </p:txBody>
      </p:sp>
      <p:sp>
        <p:nvSpPr>
          <p:cNvPr id="10" name="Footer Placeholder 7"/>
          <p:cNvSpPr>
            <a:spLocks noGrp="1"/>
          </p:cNvSpPr>
          <p:nvPr>
            <p:ph type="ftr" sz="quarter" idx="18"/>
          </p:nvPr>
        </p:nvSpPr>
        <p:spPr>
          <a:xfrm>
            <a:off x="4038601" y="6356352"/>
            <a:ext cx="4114800" cy="365125"/>
          </a:xfrm>
          <a:prstGeom prst="rect">
            <a:avLst/>
          </a:prstGeom>
        </p:spPr>
        <p:txBody>
          <a:bodyPr/>
          <a:lstStyle>
            <a:lvl1pPr>
              <a:defRPr smtClean="0"/>
            </a:lvl1pPr>
          </a:lstStyle>
          <a:p>
            <a:pPr>
              <a:defRPr/>
            </a:pPr>
            <a:r>
              <a:rPr lang="en-GB"/>
              <a:t>http://www.ucc.ie/en</a:t>
            </a:r>
          </a:p>
        </p:txBody>
      </p:sp>
      <p:sp>
        <p:nvSpPr>
          <p:cNvPr id="11" name="Slide Number Placeholder 8"/>
          <p:cNvSpPr>
            <a:spLocks noGrp="1"/>
          </p:cNvSpPr>
          <p:nvPr>
            <p:ph type="sldNum" sz="quarter" idx="19"/>
          </p:nvPr>
        </p:nvSpPr>
        <p:spPr>
          <a:xfrm>
            <a:off x="8610601" y="6356352"/>
            <a:ext cx="1322918" cy="365125"/>
          </a:xfrm>
          <a:prstGeom prst="rect">
            <a:avLst/>
          </a:prstGeom>
        </p:spPr>
        <p:txBody>
          <a:bodyPr/>
          <a:lstStyle>
            <a:lvl1pPr>
              <a:defRPr smtClean="0"/>
            </a:lvl1pPr>
          </a:lstStyle>
          <a:p>
            <a:pPr>
              <a:defRPr/>
            </a:pPr>
            <a:fld id="{EA4157FA-A39B-4C02-BAB9-760981B69648}" type="slidenum">
              <a:rPr lang="en-GB" smtClean="0"/>
              <a:pPr>
                <a:defRPr/>
              </a:pPr>
              <a:t>‹#›</a:t>
            </a:fld>
            <a:endParaRPr lang="en-GB"/>
          </a:p>
        </p:txBody>
      </p:sp>
    </p:spTree>
    <p:extLst>
      <p:ext uri="{BB962C8B-B14F-4D97-AF65-F5344CB8AC3E}">
        <p14:creationId xmlns:p14="http://schemas.microsoft.com/office/powerpoint/2010/main" val="33234281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Rectangle 2"/>
          <p:cNvSpPr/>
          <p:nvPr userDrawn="1"/>
        </p:nvSpPr>
        <p:spPr>
          <a:xfrm>
            <a:off x="10458452" y="212727"/>
            <a:ext cx="1409700"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40"/>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838200" y="212726"/>
            <a:ext cx="9096023" cy="1057274"/>
          </a:xfrm>
          <a:solidFill>
            <a:srgbClr val="EFEFF0"/>
          </a:solidFill>
        </p:spPr>
        <p:txBody>
          <a:bodyPr/>
          <a:lstStyle/>
          <a:p>
            <a:r>
              <a:rPr lang="en-US"/>
              <a:t>Click to edit Master title style</a:t>
            </a:r>
            <a:endParaRPr lang="en-GB" dirty="0"/>
          </a:p>
        </p:txBody>
      </p:sp>
      <p:sp>
        <p:nvSpPr>
          <p:cNvPr id="5" name="Date Placeholder 2"/>
          <p:cNvSpPr>
            <a:spLocks noGrp="1"/>
          </p:cNvSpPr>
          <p:nvPr>
            <p:ph type="dt" sz="half" idx="10"/>
          </p:nvPr>
        </p:nvSpPr>
        <p:spPr>
          <a:xfrm>
            <a:off x="838200" y="6356352"/>
            <a:ext cx="2743200" cy="365125"/>
          </a:xfrm>
          <a:prstGeom prst="rect">
            <a:avLst/>
          </a:prstGeom>
        </p:spPr>
        <p:txBody>
          <a:bodyPr/>
          <a:lstStyle>
            <a:lvl1pPr>
              <a:defRPr smtClean="0"/>
            </a:lvl1pPr>
          </a:lstStyle>
          <a:p>
            <a:pPr>
              <a:defRPr/>
            </a:pPr>
            <a:fld id="{3C3BABE9-9AB5-47A9-9623-0400F974BEC4}" type="datetimeFigureOut">
              <a:rPr lang="en-GB" smtClean="0"/>
              <a:pPr>
                <a:defRPr/>
              </a:pPr>
              <a:t>14/04/2023</a:t>
            </a:fld>
            <a:endParaRPr lang="en-GB"/>
          </a:p>
        </p:txBody>
      </p:sp>
      <p:sp>
        <p:nvSpPr>
          <p:cNvPr id="6" name="Footer Placeholder 3"/>
          <p:cNvSpPr>
            <a:spLocks noGrp="1"/>
          </p:cNvSpPr>
          <p:nvPr>
            <p:ph type="ftr" sz="quarter" idx="11"/>
          </p:nvPr>
        </p:nvSpPr>
        <p:spPr>
          <a:xfrm>
            <a:off x="4038601" y="6356352"/>
            <a:ext cx="4114800" cy="365125"/>
          </a:xfrm>
          <a:prstGeom prst="rect">
            <a:avLst/>
          </a:prstGeom>
        </p:spPr>
        <p:txBody>
          <a:bodyPr/>
          <a:lstStyle>
            <a:lvl1pPr>
              <a:defRPr smtClean="0"/>
            </a:lvl1pPr>
          </a:lstStyle>
          <a:p>
            <a:pPr>
              <a:defRPr/>
            </a:pPr>
            <a:r>
              <a:rPr lang="en-GB"/>
              <a:t>http://www.ucc.ie/en</a:t>
            </a:r>
          </a:p>
        </p:txBody>
      </p:sp>
      <p:sp>
        <p:nvSpPr>
          <p:cNvPr id="7" name="Slide Number Placeholder 4"/>
          <p:cNvSpPr>
            <a:spLocks noGrp="1"/>
          </p:cNvSpPr>
          <p:nvPr>
            <p:ph type="sldNum" sz="quarter" idx="12"/>
          </p:nvPr>
        </p:nvSpPr>
        <p:spPr>
          <a:xfrm>
            <a:off x="8610601" y="6356352"/>
            <a:ext cx="1322918" cy="365125"/>
          </a:xfrm>
          <a:prstGeom prst="rect">
            <a:avLst/>
          </a:prstGeom>
        </p:spPr>
        <p:txBody>
          <a:bodyPr/>
          <a:lstStyle>
            <a:lvl1pPr>
              <a:defRPr smtClean="0"/>
            </a:lvl1pPr>
          </a:lstStyle>
          <a:p>
            <a:pPr>
              <a:defRPr/>
            </a:pPr>
            <a:fld id="{F9FCA84A-46E2-4072-B4D4-1A15C193F654}" type="slidenum">
              <a:rPr lang="en-GB" smtClean="0"/>
              <a:pPr>
                <a:defRPr/>
              </a:pPr>
              <a:t>‹#›</a:t>
            </a:fld>
            <a:endParaRPr lang="en-GB"/>
          </a:p>
        </p:txBody>
      </p:sp>
    </p:spTree>
    <p:extLst>
      <p:ext uri="{BB962C8B-B14F-4D97-AF65-F5344CB8AC3E}">
        <p14:creationId xmlns:p14="http://schemas.microsoft.com/office/powerpoint/2010/main" val="4031811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40"/>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0458452" y="212727"/>
            <a:ext cx="1409700"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sp>
        <p:nvSpPr>
          <p:cNvPr id="3" name="Vertical Text Placeholder 2"/>
          <p:cNvSpPr>
            <a:spLocks noGrp="1"/>
          </p:cNvSpPr>
          <p:nvPr>
            <p:ph type="body" orient="vert" idx="1"/>
          </p:nvPr>
        </p:nvSpPr>
        <p:spPr>
          <a:xfrm>
            <a:off x="838202" y="1825626"/>
            <a:ext cx="9096022" cy="417495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1"/>
          <p:cNvSpPr>
            <a:spLocks noGrp="1"/>
          </p:cNvSpPr>
          <p:nvPr>
            <p:ph type="title"/>
          </p:nvPr>
        </p:nvSpPr>
        <p:spPr>
          <a:xfrm>
            <a:off x="838200" y="212726"/>
            <a:ext cx="9096023" cy="1057274"/>
          </a:xfrm>
          <a:solidFill>
            <a:srgbClr val="EFEFF0"/>
          </a:solidFill>
        </p:spPr>
        <p:txBody>
          <a:bodyPr/>
          <a:lstStyle/>
          <a:p>
            <a:r>
              <a:rPr lang="en-US"/>
              <a:t>Click to edit Master title style</a:t>
            </a:r>
            <a:endParaRPr lang="en-GB" dirty="0"/>
          </a:p>
        </p:txBody>
      </p:sp>
      <p:sp>
        <p:nvSpPr>
          <p:cNvPr id="6" name="Date Placeholder 3"/>
          <p:cNvSpPr>
            <a:spLocks noGrp="1"/>
          </p:cNvSpPr>
          <p:nvPr>
            <p:ph type="dt" sz="half" idx="10"/>
          </p:nvPr>
        </p:nvSpPr>
        <p:spPr>
          <a:xfrm>
            <a:off x="838200" y="6356352"/>
            <a:ext cx="2743200" cy="365125"/>
          </a:xfrm>
          <a:prstGeom prst="rect">
            <a:avLst/>
          </a:prstGeom>
        </p:spPr>
        <p:txBody>
          <a:bodyPr/>
          <a:lstStyle>
            <a:lvl1pPr>
              <a:defRPr smtClean="0"/>
            </a:lvl1pPr>
          </a:lstStyle>
          <a:p>
            <a:pPr>
              <a:defRPr/>
            </a:pPr>
            <a:fld id="{AE4FF3BB-AC57-479E-BA76-D07EF8B1B7DA}" type="datetimeFigureOut">
              <a:rPr lang="en-GB" smtClean="0"/>
              <a:pPr>
                <a:defRPr/>
              </a:pPr>
              <a:t>14/04/2023</a:t>
            </a:fld>
            <a:endParaRPr lang="en-GB"/>
          </a:p>
        </p:txBody>
      </p:sp>
      <p:sp>
        <p:nvSpPr>
          <p:cNvPr id="7" name="Footer Placeholder 4"/>
          <p:cNvSpPr>
            <a:spLocks noGrp="1"/>
          </p:cNvSpPr>
          <p:nvPr>
            <p:ph type="ftr" sz="quarter" idx="11"/>
          </p:nvPr>
        </p:nvSpPr>
        <p:spPr>
          <a:xfrm>
            <a:off x="4038601" y="6356352"/>
            <a:ext cx="4114800" cy="365125"/>
          </a:xfrm>
          <a:prstGeom prst="rect">
            <a:avLst/>
          </a:prstGeom>
        </p:spPr>
        <p:txBody>
          <a:bodyPr/>
          <a:lstStyle>
            <a:lvl1pPr>
              <a:defRPr smtClean="0"/>
            </a:lvl1pPr>
          </a:lstStyle>
          <a:p>
            <a:pPr>
              <a:defRPr/>
            </a:pPr>
            <a:r>
              <a:rPr lang="en-GB"/>
              <a:t>http://www.ucc.ie/en</a:t>
            </a:r>
          </a:p>
        </p:txBody>
      </p:sp>
      <p:sp>
        <p:nvSpPr>
          <p:cNvPr id="8" name="Slide Number Placeholder 5"/>
          <p:cNvSpPr>
            <a:spLocks noGrp="1"/>
          </p:cNvSpPr>
          <p:nvPr>
            <p:ph type="sldNum" sz="quarter" idx="12"/>
          </p:nvPr>
        </p:nvSpPr>
        <p:spPr>
          <a:xfrm>
            <a:off x="8559800" y="6356352"/>
            <a:ext cx="1373718" cy="365125"/>
          </a:xfrm>
          <a:prstGeom prst="rect">
            <a:avLst/>
          </a:prstGeom>
        </p:spPr>
        <p:txBody>
          <a:bodyPr/>
          <a:lstStyle>
            <a:lvl1pPr>
              <a:defRPr smtClean="0"/>
            </a:lvl1pPr>
          </a:lstStyle>
          <a:p>
            <a:pPr>
              <a:defRPr/>
            </a:pPr>
            <a:fld id="{69985243-30F8-4914-BE3F-362F4B59830D}" type="slidenum">
              <a:rPr lang="en-GB" smtClean="0"/>
              <a:pPr>
                <a:defRPr/>
              </a:pPr>
              <a:t>‹#›</a:t>
            </a:fld>
            <a:endParaRPr lang="en-GB"/>
          </a:p>
        </p:txBody>
      </p:sp>
    </p:spTree>
    <p:extLst>
      <p:ext uri="{BB962C8B-B14F-4D97-AF65-F5344CB8AC3E}">
        <p14:creationId xmlns:p14="http://schemas.microsoft.com/office/powerpoint/2010/main" val="2971444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_Two Content">
    <p:spTree>
      <p:nvGrpSpPr>
        <p:cNvPr id="1" name=""/>
        <p:cNvGrpSpPr/>
        <p:nvPr/>
      </p:nvGrpSpPr>
      <p:grpSpPr>
        <a:xfrm>
          <a:off x="0" y="0"/>
          <a:ext cx="0" cy="0"/>
          <a:chOff x="0" y="0"/>
          <a:chExt cx="0" cy="0"/>
        </a:xfrm>
      </p:grpSpPr>
      <p:sp>
        <p:nvSpPr>
          <p:cNvPr id="10" name="Content Placeholder 2"/>
          <p:cNvSpPr>
            <a:spLocks noGrp="1"/>
          </p:cNvSpPr>
          <p:nvPr>
            <p:ph idx="10"/>
          </p:nvPr>
        </p:nvSpPr>
        <p:spPr>
          <a:xfrm>
            <a:off x="709741" y="2357431"/>
            <a:ext cx="5005257" cy="2878263"/>
          </a:xfrm>
          <a:prstGeom prst="rect">
            <a:avLst/>
          </a:prstGeom>
        </p:spPr>
        <p:txBody>
          <a:bodyPr>
            <a:normAutofit/>
          </a:bodyPr>
          <a:lstStyle>
            <a:lvl1pPr>
              <a:buClr>
                <a:srgbClr val="408071"/>
              </a:buClr>
              <a:buFont typeface="Wingdings" pitchFamily="2" charset="2"/>
              <a:buChar char="§"/>
              <a:defRPr sz="2200">
                <a:solidFill>
                  <a:schemeClr val="tx1">
                    <a:lumMod val="95000"/>
                    <a:lumOff val="5000"/>
                  </a:schemeClr>
                </a:solidFill>
                <a:latin typeface="Arial" pitchFamily="34" charset="0"/>
                <a:cs typeface="Arial" pitchFamily="34" charset="0"/>
              </a:defRPr>
            </a:lvl1pPr>
            <a:lvl2pPr>
              <a:buClr>
                <a:srgbClr val="0070C0"/>
              </a:buClr>
              <a:defRPr sz="1200">
                <a:solidFill>
                  <a:schemeClr val="tx1">
                    <a:lumMod val="95000"/>
                    <a:lumOff val="5000"/>
                  </a:schemeClr>
                </a:solidFill>
                <a:latin typeface="Arial" pitchFamily="34" charset="0"/>
                <a:cs typeface="Arial" pitchFamily="34" charset="0"/>
              </a:defRPr>
            </a:lvl2pPr>
            <a:lvl3pPr>
              <a:buClr>
                <a:srgbClr val="0070C0"/>
              </a:buClr>
              <a:defRPr sz="1200">
                <a:solidFill>
                  <a:schemeClr val="tx1">
                    <a:lumMod val="95000"/>
                    <a:lumOff val="5000"/>
                  </a:schemeClr>
                </a:solidFill>
                <a:latin typeface="Arial" pitchFamily="34" charset="0"/>
                <a:cs typeface="Arial" pitchFamily="34" charset="0"/>
              </a:defRPr>
            </a:lvl3pPr>
            <a:lvl4pPr>
              <a:buClr>
                <a:srgbClr val="0070C0"/>
              </a:buClr>
              <a:defRPr sz="1200">
                <a:solidFill>
                  <a:schemeClr val="tx1">
                    <a:lumMod val="95000"/>
                    <a:lumOff val="5000"/>
                  </a:schemeClr>
                </a:solidFill>
                <a:latin typeface="Arial" pitchFamily="34" charset="0"/>
                <a:cs typeface="Arial" pitchFamily="34" charset="0"/>
              </a:defRPr>
            </a:lvl4pPr>
            <a:lvl5pPr>
              <a:buClr>
                <a:srgbClr val="0070C0"/>
              </a:buClr>
              <a:defRPr sz="1200">
                <a:solidFill>
                  <a:schemeClr val="tx1">
                    <a:lumMod val="95000"/>
                    <a:lumOff val="5000"/>
                  </a:schemeClr>
                </a:solidFill>
                <a:latin typeface="Arial" pitchFamily="34" charset="0"/>
                <a:cs typeface="Arial" pitchFamily="34" charset="0"/>
              </a:defRPr>
            </a:lvl5pPr>
          </a:lstStyle>
          <a:p>
            <a:pPr lvl="0"/>
            <a:r>
              <a:rPr lang="en-US"/>
              <a:t>Click to edit Master text styles</a:t>
            </a:r>
          </a:p>
        </p:txBody>
      </p:sp>
      <p:sp>
        <p:nvSpPr>
          <p:cNvPr id="3" name="Text Placeholder 2"/>
          <p:cNvSpPr>
            <a:spLocks noGrp="1"/>
          </p:cNvSpPr>
          <p:nvPr>
            <p:ph type="body" idx="1"/>
          </p:nvPr>
        </p:nvSpPr>
        <p:spPr>
          <a:xfrm>
            <a:off x="687896" y="1357298"/>
            <a:ext cx="5027101" cy="714380"/>
          </a:xfrm>
          <a:prstGeom prst="rect">
            <a:avLst/>
          </a:prstGeom>
        </p:spPr>
        <p:txBody>
          <a:bodyPr>
            <a:noAutofit/>
          </a:bodyPr>
          <a:lstStyle>
            <a:lvl1pPr marL="0" indent="0">
              <a:buNone/>
              <a:defRPr sz="22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572254" y="1357298"/>
            <a:ext cx="5043701" cy="714380"/>
          </a:xfrm>
          <a:prstGeom prst="rect">
            <a:avLst/>
          </a:prstGeom>
        </p:spPr>
        <p:txBody>
          <a:bodyPr>
            <a:noAutofit/>
          </a:bodyPr>
          <a:lstStyle>
            <a:lvl1pPr marL="0" indent="0">
              <a:buNone/>
              <a:defRPr sz="22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p:cNvSpPr>
            <a:spLocks noGrp="1"/>
          </p:cNvSpPr>
          <p:nvPr>
            <p:ph idx="11"/>
          </p:nvPr>
        </p:nvSpPr>
        <p:spPr>
          <a:xfrm>
            <a:off x="6572254" y="2357431"/>
            <a:ext cx="5039623" cy="2878263"/>
          </a:xfrm>
          <a:prstGeom prst="rect">
            <a:avLst/>
          </a:prstGeom>
        </p:spPr>
        <p:txBody>
          <a:bodyPr>
            <a:normAutofit/>
          </a:bodyPr>
          <a:lstStyle>
            <a:lvl1pPr>
              <a:buClr>
                <a:srgbClr val="3D8372"/>
              </a:buClr>
              <a:buFont typeface="Wingdings" pitchFamily="2" charset="2"/>
              <a:buChar char="§"/>
              <a:defRPr sz="2200">
                <a:solidFill>
                  <a:schemeClr val="tx1">
                    <a:lumMod val="95000"/>
                    <a:lumOff val="5000"/>
                  </a:schemeClr>
                </a:solidFill>
                <a:latin typeface="Arial" pitchFamily="34" charset="0"/>
                <a:cs typeface="Arial" pitchFamily="34" charset="0"/>
              </a:defRPr>
            </a:lvl1pPr>
            <a:lvl2pPr>
              <a:buClr>
                <a:srgbClr val="0070C0"/>
              </a:buClr>
              <a:defRPr sz="1200">
                <a:solidFill>
                  <a:schemeClr val="tx1">
                    <a:lumMod val="95000"/>
                    <a:lumOff val="5000"/>
                  </a:schemeClr>
                </a:solidFill>
                <a:latin typeface="Arial" pitchFamily="34" charset="0"/>
                <a:cs typeface="Arial" pitchFamily="34" charset="0"/>
              </a:defRPr>
            </a:lvl2pPr>
            <a:lvl3pPr>
              <a:buClr>
                <a:srgbClr val="0070C0"/>
              </a:buClr>
              <a:defRPr sz="1200">
                <a:solidFill>
                  <a:schemeClr val="tx1">
                    <a:lumMod val="95000"/>
                    <a:lumOff val="5000"/>
                  </a:schemeClr>
                </a:solidFill>
                <a:latin typeface="Arial" pitchFamily="34" charset="0"/>
                <a:cs typeface="Arial" pitchFamily="34" charset="0"/>
              </a:defRPr>
            </a:lvl3pPr>
            <a:lvl4pPr>
              <a:buClr>
                <a:srgbClr val="0070C0"/>
              </a:buClr>
              <a:defRPr sz="1200">
                <a:solidFill>
                  <a:schemeClr val="tx1">
                    <a:lumMod val="95000"/>
                    <a:lumOff val="5000"/>
                  </a:schemeClr>
                </a:solidFill>
                <a:latin typeface="Arial" pitchFamily="34" charset="0"/>
                <a:cs typeface="Arial" pitchFamily="34" charset="0"/>
              </a:defRPr>
            </a:lvl4pPr>
            <a:lvl5pPr>
              <a:buClr>
                <a:srgbClr val="0070C0"/>
              </a:buClr>
              <a:defRPr sz="1200">
                <a:solidFill>
                  <a:schemeClr val="tx1">
                    <a:lumMod val="95000"/>
                    <a:lumOff val="5000"/>
                  </a:schemeClr>
                </a:solidFill>
                <a:latin typeface="Arial" pitchFamily="34" charset="0"/>
                <a:cs typeface="Arial" pitchFamily="34" charset="0"/>
              </a:defRPr>
            </a:lvl5pPr>
          </a:lstStyle>
          <a:p>
            <a:pPr lvl="0"/>
            <a:r>
              <a:rPr lang="en-US"/>
              <a:t>Click to edit Master text styles</a:t>
            </a:r>
          </a:p>
        </p:txBody>
      </p:sp>
      <p:sp>
        <p:nvSpPr>
          <p:cNvPr id="13" name="Title 1"/>
          <p:cNvSpPr>
            <a:spLocks noGrp="1"/>
          </p:cNvSpPr>
          <p:nvPr>
            <p:ph type="title"/>
          </p:nvPr>
        </p:nvSpPr>
        <p:spPr>
          <a:xfrm>
            <a:off x="666712" y="222679"/>
            <a:ext cx="10858576" cy="511156"/>
          </a:xfrm>
          <a:prstGeom prst="rect">
            <a:avLst/>
          </a:prstGeom>
        </p:spPr>
        <p:txBody>
          <a:bodyPr anchor="ctr">
            <a:normAutofit/>
          </a:bodyPr>
          <a:lstStyle>
            <a:lvl1pPr algn="l">
              <a:defRPr sz="2600" b="1">
                <a:solidFill>
                  <a:schemeClr val="bg1"/>
                </a:solidFill>
                <a:latin typeface="Arial" pitchFamily="34" charset="0"/>
                <a:cs typeface="Arial" pitchFamily="34" charset="0"/>
              </a:defRPr>
            </a:lvl1pPr>
          </a:lstStyle>
          <a:p>
            <a:r>
              <a:rPr lang="en-US"/>
              <a:t>Click to edit Master title style</a:t>
            </a:r>
            <a:endParaRPr lang="en-US" dirty="0"/>
          </a:p>
        </p:txBody>
      </p:sp>
      <p:sp>
        <p:nvSpPr>
          <p:cNvPr id="8" name="Slide Number Placeholder 6"/>
          <p:cNvSpPr>
            <a:spLocks noGrp="1"/>
          </p:cNvSpPr>
          <p:nvPr>
            <p:ph type="sldNum" sz="quarter" idx="12"/>
          </p:nvPr>
        </p:nvSpPr>
        <p:spPr>
          <a:xfrm>
            <a:off x="10287001" y="5500689"/>
            <a:ext cx="1104900" cy="287337"/>
          </a:xfrm>
          <a:prstGeom prst="rect">
            <a:avLst/>
          </a:prstGeom>
        </p:spPr>
        <p:txBody>
          <a:bodyPr anchor="ctr"/>
          <a:lstStyle>
            <a:lvl1pPr algn="r" fontAlgn="auto">
              <a:spcBef>
                <a:spcPts val="0"/>
              </a:spcBef>
              <a:spcAft>
                <a:spcPts val="0"/>
              </a:spcAft>
              <a:defRPr sz="1200" b="1">
                <a:solidFill>
                  <a:schemeClr val="bg1">
                    <a:lumMod val="65000"/>
                  </a:schemeClr>
                </a:solidFill>
                <a:latin typeface="Arial" pitchFamily="34" charset="0"/>
                <a:cs typeface="Arial" pitchFamily="34" charset="0"/>
              </a:defRPr>
            </a:lvl1pPr>
          </a:lstStyle>
          <a:p>
            <a:pPr>
              <a:defRPr/>
            </a:pPr>
            <a:fld id="{0403D191-CFC4-428C-B12C-E315AAD4162F}" type="slidenum">
              <a:rPr lang="en-US"/>
              <a:pPr>
                <a:defRPr/>
              </a:pPr>
              <a:t>‹#›</a:t>
            </a:fld>
            <a:endParaRPr lang="en-US" dirty="0"/>
          </a:p>
        </p:txBody>
      </p:sp>
      <p:sp>
        <p:nvSpPr>
          <p:cNvPr id="9" name="Date Placeholder 4"/>
          <p:cNvSpPr>
            <a:spLocks noGrp="1"/>
          </p:cNvSpPr>
          <p:nvPr>
            <p:ph type="dt" sz="half" idx="13"/>
          </p:nvPr>
        </p:nvSpPr>
        <p:spPr>
          <a:xfrm>
            <a:off x="762000" y="5500689"/>
            <a:ext cx="2844800" cy="293687"/>
          </a:xfrm>
          <a:prstGeom prst="rect">
            <a:avLst/>
          </a:prstGeom>
        </p:spPr>
        <p:txBody>
          <a:bodyPr anchor="ctr"/>
          <a:lstStyle>
            <a:lvl1pPr fontAlgn="auto">
              <a:spcBef>
                <a:spcPts val="0"/>
              </a:spcBef>
              <a:spcAft>
                <a:spcPts val="0"/>
              </a:spcAft>
              <a:defRPr sz="1200" b="1">
                <a:solidFill>
                  <a:schemeClr val="bg1">
                    <a:lumMod val="65000"/>
                  </a:schemeClr>
                </a:solidFill>
                <a:latin typeface="Arial" pitchFamily="34" charset="0"/>
                <a:cs typeface="Arial" pitchFamily="34" charset="0"/>
              </a:defRPr>
            </a:lvl1pPr>
          </a:lstStyle>
          <a:p>
            <a:pPr>
              <a:defRPr/>
            </a:pPr>
            <a:fld id="{DFE5C65A-5A3F-46E6-B83A-1931CA96184C}" type="datetimeFigureOut">
              <a:rPr lang="en-US"/>
              <a:pPr>
                <a:defRPr/>
              </a:pPr>
              <a:t>4/14/2023</a:t>
            </a:fld>
            <a:endParaRPr lang="en-US" dirty="0"/>
          </a:p>
        </p:txBody>
      </p:sp>
      <p:sp>
        <p:nvSpPr>
          <p:cNvPr id="12" name="Rectangle 11"/>
          <p:cNvSpPr/>
          <p:nvPr userDrawn="1"/>
        </p:nvSpPr>
        <p:spPr>
          <a:xfrm>
            <a:off x="719402" y="6021288"/>
            <a:ext cx="10000423" cy="72008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E" sz="180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3172" y="6021288"/>
            <a:ext cx="1977381" cy="700188"/>
          </a:xfrm>
          <a:prstGeom prst="rect">
            <a:avLst/>
          </a:prstGeom>
        </p:spPr>
      </p:pic>
    </p:spTree>
    <p:extLst>
      <p:ext uri="{BB962C8B-B14F-4D97-AF65-F5344CB8AC3E}">
        <p14:creationId xmlns:p14="http://schemas.microsoft.com/office/powerpoint/2010/main" val="652471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884238"/>
          </a:xfrm>
        </p:spPr>
        <p:txBody>
          <a:bodyPr/>
          <a:lstStyle/>
          <a:p>
            <a:r>
              <a:rPr lang="en-US"/>
              <a:t>Click to edit Master title style</a:t>
            </a:r>
            <a:endParaRPr lang="en-IE"/>
          </a:p>
        </p:txBody>
      </p:sp>
      <p:sp>
        <p:nvSpPr>
          <p:cNvPr id="3" name="SmartArt Placeholder 2"/>
          <p:cNvSpPr>
            <a:spLocks noGrp="1"/>
          </p:cNvSpPr>
          <p:nvPr>
            <p:ph type="dgm" idx="1"/>
          </p:nvPr>
        </p:nvSpPr>
        <p:spPr>
          <a:xfrm>
            <a:off x="609600" y="1600205"/>
            <a:ext cx="10972800" cy="4525963"/>
          </a:xfrm>
        </p:spPr>
        <p:txBody>
          <a:bodyPr>
            <a:normAutofit/>
          </a:bodyPr>
          <a:lstStyle/>
          <a:p>
            <a:pPr lvl="0"/>
            <a:endParaRPr lang="en-IE" noProof="0"/>
          </a:p>
        </p:txBody>
      </p:sp>
      <p:sp>
        <p:nvSpPr>
          <p:cNvPr id="4" name="Date Placeholder 23"/>
          <p:cNvSpPr>
            <a:spLocks noGrp="1"/>
          </p:cNvSpPr>
          <p:nvPr>
            <p:ph type="dt" sz="half" idx="10"/>
          </p:nvPr>
        </p:nvSpPr>
        <p:spPr/>
        <p:txBody>
          <a:bodyPr/>
          <a:lstStyle>
            <a:lvl1pPr>
              <a:defRPr/>
            </a:lvl1pPr>
          </a:lstStyle>
          <a:p>
            <a:pPr>
              <a:defRPr/>
            </a:pPr>
            <a:fld id="{422FA865-F756-4BD3-BF33-52F89F9F5EC5}" type="datetime1">
              <a:rPr lang="en-US"/>
              <a:pPr>
                <a:defRPr/>
              </a:pPr>
              <a:t>4/14/2023</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fld id="{1117DD97-D6B1-456E-BB95-ACD9848A413F}" type="slidenum">
              <a:rPr lang="en-US" altLang="en-US"/>
              <a:pPr/>
              <a:t>‹#›</a:t>
            </a:fld>
            <a:endParaRPr lang="en-US" altLang="en-US"/>
          </a:p>
        </p:txBody>
      </p:sp>
    </p:spTree>
    <p:extLst>
      <p:ext uri="{BB962C8B-B14F-4D97-AF65-F5344CB8AC3E}">
        <p14:creationId xmlns:p14="http://schemas.microsoft.com/office/powerpoint/2010/main" val="3057997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27653"/>
            <a:ext cx="73152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A3BA40F-6C93-4FF2-9E19-FC4F57CB2273}" type="datetimeFigureOut">
              <a:rPr lang="en-GB" smtClean="0"/>
              <a:t>14/04/2023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dirty="0"/>
              <a:t>http://www.ucc.ie/en</a:t>
            </a:r>
          </a:p>
        </p:txBody>
      </p:sp>
      <p:sp>
        <p:nvSpPr>
          <p:cNvPr id="6" name="Slide Number Placeholder 5"/>
          <p:cNvSpPr>
            <a:spLocks noGrp="1"/>
          </p:cNvSpPr>
          <p:nvPr>
            <p:ph type="sldNum" sz="quarter" idx="12"/>
          </p:nvPr>
        </p:nvSpPr>
        <p:spPr>
          <a:xfrm>
            <a:off x="8610602" y="6356354"/>
            <a:ext cx="1323623" cy="365125"/>
          </a:xfrm>
          <a:prstGeom prst="rect">
            <a:avLst/>
          </a:prstGeom>
        </p:spPr>
        <p:txBody>
          <a:bodyPr/>
          <a:lstStyle/>
          <a:p>
            <a:fld id="{E1AD13CF-1E95-4E93-960C-FF4581689203}" type="slidenum">
              <a:rPr lang="en-GB" smtClean="0"/>
              <a:t>‹#›</a:t>
            </a:fld>
            <a:endParaRPr lang="en-GB"/>
          </a:p>
        </p:txBody>
      </p:sp>
      <p:sp>
        <p:nvSpPr>
          <p:cNvPr id="10" name="Picture Placeholder 9"/>
          <p:cNvSpPr>
            <a:spLocks noGrp="1"/>
          </p:cNvSpPr>
          <p:nvPr>
            <p:ph type="pic" sz="quarter" idx="13"/>
          </p:nvPr>
        </p:nvSpPr>
        <p:spPr>
          <a:xfrm>
            <a:off x="8415341" y="1727200"/>
            <a:ext cx="3451775" cy="4216400"/>
          </a:xfrm>
          <a:noFill/>
        </p:spPr>
        <p:txBody>
          <a:bodyPr/>
          <a:lstStyle/>
          <a:p>
            <a:r>
              <a:rPr lang="en-US"/>
              <a:t>Click icon to add picture</a:t>
            </a:r>
            <a:endParaRPr lang="en-GB"/>
          </a:p>
        </p:txBody>
      </p:sp>
      <p:sp>
        <p:nvSpPr>
          <p:cNvPr id="12" name="Title 1"/>
          <p:cNvSpPr>
            <a:spLocks noGrp="1"/>
          </p:cNvSpPr>
          <p:nvPr>
            <p:ph type="title"/>
          </p:nvPr>
        </p:nvSpPr>
        <p:spPr>
          <a:xfrm>
            <a:off x="838202" y="212726"/>
            <a:ext cx="9096023" cy="1057274"/>
          </a:xfrm>
          <a:solidFill>
            <a:srgbClr val="EFEFF0"/>
          </a:solidFill>
        </p:spPr>
        <p:txBody>
          <a:bodyPr/>
          <a:lstStyle/>
          <a:p>
            <a:r>
              <a:rPr lang="en-US"/>
              <a:t>Click to edit Master title style</a:t>
            </a:r>
            <a:endParaRPr lang="en-GB" dirty="0"/>
          </a:p>
        </p:txBody>
      </p:sp>
      <p:sp>
        <p:nvSpPr>
          <p:cNvPr id="13" name="Rectangle 12"/>
          <p:cNvSpPr/>
          <p:nvPr userDrawn="1"/>
        </p:nvSpPr>
        <p:spPr>
          <a:xfrm>
            <a:off x="10457416" y="212726"/>
            <a:ext cx="1409699"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3977" y="6205704"/>
            <a:ext cx="1456577" cy="515772"/>
          </a:xfrm>
          <a:prstGeom prst="rect">
            <a:avLst/>
          </a:prstGeom>
        </p:spPr>
      </p:pic>
    </p:spTree>
    <p:extLst>
      <p:ext uri="{BB962C8B-B14F-4D97-AF65-F5344CB8AC3E}">
        <p14:creationId xmlns:p14="http://schemas.microsoft.com/office/powerpoint/2010/main" val="3643224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Content and Picture">
    <p:spTree>
      <p:nvGrpSpPr>
        <p:cNvPr id="1" name=""/>
        <p:cNvGrpSpPr/>
        <p:nvPr/>
      </p:nvGrpSpPr>
      <p:grpSpPr>
        <a:xfrm>
          <a:off x="0" y="0"/>
          <a:ext cx="0" cy="0"/>
          <a:chOff x="0" y="0"/>
          <a:chExt cx="0" cy="0"/>
        </a:xfrm>
      </p:grpSpPr>
      <p:sp>
        <p:nvSpPr>
          <p:cNvPr id="5" name="Rectangle 4"/>
          <p:cNvSpPr/>
          <p:nvPr userDrawn="1"/>
        </p:nvSpPr>
        <p:spPr>
          <a:xfrm>
            <a:off x="10458451" y="212726"/>
            <a:ext cx="1409700"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39"/>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1" y="1727653"/>
            <a:ext cx="73152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9"/>
          <p:cNvSpPr>
            <a:spLocks noGrp="1"/>
          </p:cNvSpPr>
          <p:nvPr>
            <p:ph type="pic" sz="quarter" idx="13"/>
          </p:nvPr>
        </p:nvSpPr>
        <p:spPr>
          <a:xfrm>
            <a:off x="8415341" y="1727200"/>
            <a:ext cx="3451775" cy="4216400"/>
          </a:xfrm>
          <a:noFill/>
        </p:spPr>
        <p:txBody>
          <a:bodyPr rtlCol="0">
            <a:normAutofit/>
          </a:bodyPr>
          <a:lstStyle/>
          <a:p>
            <a:pPr lvl="0"/>
            <a:r>
              <a:rPr lang="en-US" noProof="0"/>
              <a:t>Click icon to add picture</a:t>
            </a:r>
            <a:endParaRPr lang="en-GB" noProof="0"/>
          </a:p>
        </p:txBody>
      </p:sp>
      <p:sp>
        <p:nvSpPr>
          <p:cNvPr id="12" name="Title 1"/>
          <p:cNvSpPr>
            <a:spLocks noGrp="1"/>
          </p:cNvSpPr>
          <p:nvPr>
            <p:ph type="title"/>
          </p:nvPr>
        </p:nvSpPr>
        <p:spPr>
          <a:xfrm>
            <a:off x="838201" y="212726"/>
            <a:ext cx="9096023" cy="1057274"/>
          </a:xfrm>
          <a:solidFill>
            <a:srgbClr val="EFEFF0"/>
          </a:solidFill>
        </p:spPr>
        <p:txBody>
          <a:bodyPr/>
          <a:lstStyle/>
          <a:p>
            <a:r>
              <a:rPr lang="en-US"/>
              <a:t>Click to edit Master title style</a:t>
            </a:r>
            <a:endParaRPr lang="en-GB" dirty="0"/>
          </a:p>
        </p:txBody>
      </p:sp>
      <p:sp>
        <p:nvSpPr>
          <p:cNvPr id="7" name="Date Placeholder 3"/>
          <p:cNvSpPr>
            <a:spLocks noGrp="1"/>
          </p:cNvSpPr>
          <p:nvPr>
            <p:ph type="dt" sz="half" idx="14"/>
          </p:nvPr>
        </p:nvSpPr>
        <p:spPr>
          <a:xfrm>
            <a:off x="838200" y="6356351"/>
            <a:ext cx="2743200" cy="365125"/>
          </a:xfrm>
          <a:prstGeom prst="rect">
            <a:avLst/>
          </a:prstGeom>
        </p:spPr>
        <p:txBody>
          <a:bodyPr/>
          <a:lstStyle>
            <a:lvl1pPr>
              <a:defRPr/>
            </a:lvl1pPr>
          </a:lstStyle>
          <a:p>
            <a:pPr>
              <a:defRPr/>
            </a:pPr>
            <a:fld id="{575FFA0E-413E-4745-B3DA-845B6DBA25D6}" type="datetimeFigureOut">
              <a:rPr lang="en-GB" smtClean="0"/>
              <a:pPr>
                <a:defRPr/>
              </a:pPr>
              <a:t>14/04/2023</a:t>
            </a:fld>
            <a:endParaRPr lang="en-GB"/>
          </a:p>
        </p:txBody>
      </p:sp>
      <p:sp>
        <p:nvSpPr>
          <p:cNvPr id="8" name="Footer Placeholder 4"/>
          <p:cNvSpPr>
            <a:spLocks noGrp="1"/>
          </p:cNvSpPr>
          <p:nvPr>
            <p:ph type="ftr" sz="quarter" idx="15"/>
          </p:nvPr>
        </p:nvSpPr>
        <p:spPr>
          <a:xfrm>
            <a:off x="4038600" y="6356351"/>
            <a:ext cx="4114800" cy="365125"/>
          </a:xfrm>
          <a:prstGeom prst="rect">
            <a:avLst/>
          </a:prstGeom>
        </p:spPr>
        <p:txBody>
          <a:bodyPr/>
          <a:lstStyle>
            <a:lvl1pPr>
              <a:defRPr/>
            </a:lvl1pPr>
          </a:lstStyle>
          <a:p>
            <a:pPr>
              <a:defRPr/>
            </a:pPr>
            <a:r>
              <a:rPr lang="en-GB"/>
              <a:t>http://www.ucc.ie/en</a:t>
            </a:r>
          </a:p>
        </p:txBody>
      </p:sp>
      <p:sp>
        <p:nvSpPr>
          <p:cNvPr id="9" name="Slide Number Placeholder 5"/>
          <p:cNvSpPr>
            <a:spLocks noGrp="1"/>
          </p:cNvSpPr>
          <p:nvPr>
            <p:ph type="sldNum" sz="quarter" idx="16"/>
          </p:nvPr>
        </p:nvSpPr>
        <p:spPr>
          <a:xfrm>
            <a:off x="8610600" y="6356351"/>
            <a:ext cx="1322917" cy="365125"/>
          </a:xfrm>
          <a:prstGeom prst="rect">
            <a:avLst/>
          </a:prstGeom>
        </p:spPr>
        <p:txBody>
          <a:bodyPr/>
          <a:lstStyle>
            <a:lvl1pPr>
              <a:defRPr/>
            </a:lvl1pPr>
          </a:lstStyle>
          <a:p>
            <a:pPr>
              <a:defRPr/>
            </a:pPr>
            <a:fld id="{D5876147-08BA-4508-8352-9B1B56D5AA5A}" type="slidenum">
              <a:rPr lang="en-GB" smtClean="0"/>
              <a:pPr>
                <a:defRPr/>
              </a:pPr>
              <a:t>‹#›</a:t>
            </a:fld>
            <a:endParaRPr lang="en-GB"/>
          </a:p>
        </p:txBody>
      </p:sp>
    </p:spTree>
    <p:extLst>
      <p:ext uri="{BB962C8B-B14F-4D97-AF65-F5344CB8AC3E}">
        <p14:creationId xmlns:p14="http://schemas.microsoft.com/office/powerpoint/2010/main" val="2024512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F56E8-B8DA-A745-828E-CE6FBD0707EF}"/>
              </a:ext>
            </a:extLst>
          </p:cNvPr>
          <p:cNvSpPr>
            <a:spLocks noGrp="1"/>
          </p:cNvSpPr>
          <p:nvPr>
            <p:ph type="title"/>
          </p:nvPr>
        </p:nvSpPr>
        <p:spPr>
          <a:xfrm>
            <a:off x="831850" y="1103451"/>
            <a:ext cx="10515600" cy="2852737"/>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61C7029-E27E-EC49-A099-A822903EF13F}"/>
              </a:ext>
            </a:extLst>
          </p:cNvPr>
          <p:cNvSpPr>
            <a:spLocks noGrp="1"/>
          </p:cNvSpPr>
          <p:nvPr>
            <p:ph type="body" idx="1"/>
          </p:nvPr>
        </p:nvSpPr>
        <p:spPr>
          <a:xfrm>
            <a:off x="831850" y="4589464"/>
            <a:ext cx="10515600" cy="69815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550658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itle, Content and Picture">
    <p:spTree>
      <p:nvGrpSpPr>
        <p:cNvPr id="1" name=""/>
        <p:cNvGrpSpPr/>
        <p:nvPr/>
      </p:nvGrpSpPr>
      <p:grpSpPr>
        <a:xfrm>
          <a:off x="0" y="0"/>
          <a:ext cx="0" cy="0"/>
          <a:chOff x="0" y="0"/>
          <a:chExt cx="0" cy="0"/>
        </a:xfrm>
      </p:grpSpPr>
      <p:sp>
        <p:nvSpPr>
          <p:cNvPr id="5" name="Rectangle 4"/>
          <p:cNvSpPr/>
          <p:nvPr userDrawn="1"/>
        </p:nvSpPr>
        <p:spPr>
          <a:xfrm>
            <a:off x="10458451" y="212726"/>
            <a:ext cx="1409700" cy="10572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39"/>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1" y="1727653"/>
            <a:ext cx="73152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9"/>
          <p:cNvSpPr>
            <a:spLocks noGrp="1"/>
          </p:cNvSpPr>
          <p:nvPr>
            <p:ph type="pic" sz="quarter" idx="13"/>
          </p:nvPr>
        </p:nvSpPr>
        <p:spPr>
          <a:xfrm>
            <a:off x="8460496" y="1727651"/>
            <a:ext cx="3406619" cy="4216400"/>
          </a:xfrm>
          <a:noFill/>
        </p:spPr>
        <p:txBody>
          <a:bodyPr rtlCol="0">
            <a:normAutofit/>
          </a:bodyPr>
          <a:lstStyle/>
          <a:p>
            <a:pPr lvl="0"/>
            <a:r>
              <a:rPr lang="en-US" noProof="0"/>
              <a:t>Click icon to add picture</a:t>
            </a:r>
            <a:endParaRPr lang="en-GB" noProof="0"/>
          </a:p>
        </p:txBody>
      </p:sp>
      <p:sp>
        <p:nvSpPr>
          <p:cNvPr id="12" name="Title 1"/>
          <p:cNvSpPr>
            <a:spLocks noGrp="1"/>
          </p:cNvSpPr>
          <p:nvPr>
            <p:ph type="title"/>
          </p:nvPr>
        </p:nvSpPr>
        <p:spPr>
          <a:xfrm>
            <a:off x="838201" y="212726"/>
            <a:ext cx="9096023" cy="1057274"/>
          </a:xfrm>
          <a:solidFill>
            <a:srgbClr val="EFEFF0"/>
          </a:solidFill>
        </p:spPr>
        <p:txBody>
          <a:bodyPr/>
          <a:lstStyle/>
          <a:p>
            <a:r>
              <a:rPr lang="en-US"/>
              <a:t>Click to edit Master title style</a:t>
            </a:r>
            <a:endParaRPr lang="en-GB" dirty="0"/>
          </a:p>
        </p:txBody>
      </p:sp>
      <p:sp>
        <p:nvSpPr>
          <p:cNvPr id="7" name="Date Placeholder 3"/>
          <p:cNvSpPr>
            <a:spLocks noGrp="1"/>
          </p:cNvSpPr>
          <p:nvPr>
            <p:ph type="dt" sz="half" idx="14"/>
          </p:nvPr>
        </p:nvSpPr>
        <p:spPr>
          <a:xfrm>
            <a:off x="838200" y="6356351"/>
            <a:ext cx="2743200" cy="365125"/>
          </a:xfrm>
          <a:prstGeom prst="rect">
            <a:avLst/>
          </a:prstGeom>
        </p:spPr>
        <p:txBody>
          <a:bodyPr/>
          <a:lstStyle>
            <a:lvl1pPr>
              <a:defRPr/>
            </a:lvl1pPr>
          </a:lstStyle>
          <a:p>
            <a:pPr>
              <a:defRPr/>
            </a:pPr>
            <a:fld id="{46C61C37-D683-4082-AAB0-CCE6E768E770}" type="datetimeFigureOut">
              <a:rPr lang="en-GB" smtClean="0"/>
              <a:pPr>
                <a:defRPr/>
              </a:pPr>
              <a:t>14/04/2023</a:t>
            </a:fld>
            <a:endParaRPr lang="en-GB"/>
          </a:p>
        </p:txBody>
      </p:sp>
      <p:sp>
        <p:nvSpPr>
          <p:cNvPr id="8" name="Footer Placeholder 4"/>
          <p:cNvSpPr>
            <a:spLocks noGrp="1"/>
          </p:cNvSpPr>
          <p:nvPr>
            <p:ph type="ftr" sz="quarter" idx="15"/>
          </p:nvPr>
        </p:nvSpPr>
        <p:spPr>
          <a:xfrm>
            <a:off x="4038600" y="6356351"/>
            <a:ext cx="4114800" cy="365125"/>
          </a:xfrm>
          <a:prstGeom prst="rect">
            <a:avLst/>
          </a:prstGeom>
        </p:spPr>
        <p:txBody>
          <a:bodyPr/>
          <a:lstStyle>
            <a:lvl1pPr>
              <a:defRPr/>
            </a:lvl1pPr>
          </a:lstStyle>
          <a:p>
            <a:pPr>
              <a:defRPr/>
            </a:pPr>
            <a:r>
              <a:rPr lang="en-GB"/>
              <a:t>http://www.ucc.ie/en</a:t>
            </a:r>
          </a:p>
        </p:txBody>
      </p:sp>
      <p:sp>
        <p:nvSpPr>
          <p:cNvPr id="9" name="Slide Number Placeholder 5"/>
          <p:cNvSpPr>
            <a:spLocks noGrp="1"/>
          </p:cNvSpPr>
          <p:nvPr>
            <p:ph type="sldNum" sz="quarter" idx="16"/>
          </p:nvPr>
        </p:nvSpPr>
        <p:spPr>
          <a:xfrm>
            <a:off x="8610600" y="6356351"/>
            <a:ext cx="1322917" cy="365125"/>
          </a:xfrm>
          <a:prstGeom prst="rect">
            <a:avLst/>
          </a:prstGeom>
        </p:spPr>
        <p:txBody>
          <a:bodyPr/>
          <a:lstStyle>
            <a:lvl1pPr>
              <a:defRPr/>
            </a:lvl1pPr>
          </a:lstStyle>
          <a:p>
            <a:pPr>
              <a:defRPr/>
            </a:pPr>
            <a:fld id="{26612105-29CA-4342-B6F0-D5B818FA35EE}" type="slidenum">
              <a:rPr lang="en-GB" smtClean="0"/>
              <a:pPr>
                <a:defRPr/>
              </a:pPr>
              <a:t>‹#›</a:t>
            </a:fld>
            <a:endParaRPr lang="en-GB"/>
          </a:p>
        </p:txBody>
      </p:sp>
    </p:spTree>
    <p:extLst>
      <p:ext uri="{BB962C8B-B14F-4D97-AF65-F5344CB8AC3E}">
        <p14:creationId xmlns:p14="http://schemas.microsoft.com/office/powerpoint/2010/main" val="398520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itle, Content and Picture">
    <p:spTree>
      <p:nvGrpSpPr>
        <p:cNvPr id="1" name=""/>
        <p:cNvGrpSpPr/>
        <p:nvPr/>
      </p:nvGrpSpPr>
      <p:grpSpPr>
        <a:xfrm>
          <a:off x="0" y="0"/>
          <a:ext cx="0" cy="0"/>
          <a:chOff x="0" y="0"/>
          <a:chExt cx="0" cy="0"/>
        </a:xfrm>
      </p:grpSpPr>
      <p:sp>
        <p:nvSpPr>
          <p:cNvPr id="5" name="Rectangle 4"/>
          <p:cNvSpPr/>
          <p:nvPr userDrawn="1"/>
        </p:nvSpPr>
        <p:spPr>
          <a:xfrm>
            <a:off x="10458451" y="212726"/>
            <a:ext cx="1409700" cy="10572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39"/>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1" y="1727653"/>
            <a:ext cx="73152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9"/>
          <p:cNvSpPr>
            <a:spLocks noGrp="1"/>
          </p:cNvSpPr>
          <p:nvPr>
            <p:ph type="pic" sz="quarter" idx="13"/>
          </p:nvPr>
        </p:nvSpPr>
        <p:spPr>
          <a:xfrm>
            <a:off x="8415341" y="1727200"/>
            <a:ext cx="3451775" cy="4216400"/>
          </a:xfrm>
          <a:noFill/>
        </p:spPr>
        <p:txBody>
          <a:bodyPr rtlCol="0">
            <a:normAutofit/>
          </a:bodyPr>
          <a:lstStyle/>
          <a:p>
            <a:pPr lvl="0"/>
            <a:r>
              <a:rPr lang="en-US" noProof="0"/>
              <a:t>Click icon to add picture</a:t>
            </a:r>
            <a:endParaRPr lang="en-GB" noProof="0"/>
          </a:p>
        </p:txBody>
      </p:sp>
      <p:sp>
        <p:nvSpPr>
          <p:cNvPr id="12" name="Title 1"/>
          <p:cNvSpPr>
            <a:spLocks noGrp="1"/>
          </p:cNvSpPr>
          <p:nvPr>
            <p:ph type="title"/>
          </p:nvPr>
        </p:nvSpPr>
        <p:spPr>
          <a:xfrm>
            <a:off x="838201" y="212726"/>
            <a:ext cx="9096023" cy="1057274"/>
          </a:xfrm>
          <a:solidFill>
            <a:srgbClr val="EFEFF0"/>
          </a:solidFill>
        </p:spPr>
        <p:txBody>
          <a:bodyPr/>
          <a:lstStyle/>
          <a:p>
            <a:r>
              <a:rPr lang="en-US"/>
              <a:t>Click to edit Master title style</a:t>
            </a:r>
            <a:endParaRPr lang="en-GB" dirty="0"/>
          </a:p>
        </p:txBody>
      </p:sp>
      <p:sp>
        <p:nvSpPr>
          <p:cNvPr id="7" name="Date Placeholder 3"/>
          <p:cNvSpPr>
            <a:spLocks noGrp="1"/>
          </p:cNvSpPr>
          <p:nvPr>
            <p:ph type="dt" sz="half" idx="14"/>
          </p:nvPr>
        </p:nvSpPr>
        <p:spPr>
          <a:xfrm>
            <a:off x="838200" y="6356351"/>
            <a:ext cx="2743200" cy="365125"/>
          </a:xfrm>
          <a:prstGeom prst="rect">
            <a:avLst/>
          </a:prstGeom>
        </p:spPr>
        <p:txBody>
          <a:bodyPr/>
          <a:lstStyle>
            <a:lvl1pPr>
              <a:defRPr/>
            </a:lvl1pPr>
          </a:lstStyle>
          <a:p>
            <a:pPr>
              <a:defRPr/>
            </a:pPr>
            <a:fld id="{FA04B366-2095-4DA9-86A2-ECF4505E2939}" type="datetimeFigureOut">
              <a:rPr lang="en-GB" smtClean="0"/>
              <a:pPr>
                <a:defRPr/>
              </a:pPr>
              <a:t>14/04/2023</a:t>
            </a:fld>
            <a:endParaRPr lang="en-GB"/>
          </a:p>
        </p:txBody>
      </p:sp>
      <p:sp>
        <p:nvSpPr>
          <p:cNvPr id="8" name="Footer Placeholder 4"/>
          <p:cNvSpPr>
            <a:spLocks noGrp="1"/>
          </p:cNvSpPr>
          <p:nvPr>
            <p:ph type="ftr" sz="quarter" idx="15"/>
          </p:nvPr>
        </p:nvSpPr>
        <p:spPr>
          <a:xfrm>
            <a:off x="4038600" y="6356351"/>
            <a:ext cx="4114800" cy="365125"/>
          </a:xfrm>
          <a:prstGeom prst="rect">
            <a:avLst/>
          </a:prstGeom>
        </p:spPr>
        <p:txBody>
          <a:bodyPr/>
          <a:lstStyle>
            <a:lvl1pPr>
              <a:defRPr/>
            </a:lvl1pPr>
          </a:lstStyle>
          <a:p>
            <a:pPr>
              <a:defRPr/>
            </a:pPr>
            <a:r>
              <a:rPr lang="en-GB"/>
              <a:t>http://www.ucc.ie/en</a:t>
            </a:r>
          </a:p>
        </p:txBody>
      </p:sp>
      <p:sp>
        <p:nvSpPr>
          <p:cNvPr id="9" name="Slide Number Placeholder 5"/>
          <p:cNvSpPr>
            <a:spLocks noGrp="1"/>
          </p:cNvSpPr>
          <p:nvPr>
            <p:ph type="sldNum" sz="quarter" idx="16"/>
          </p:nvPr>
        </p:nvSpPr>
        <p:spPr>
          <a:xfrm>
            <a:off x="8610600" y="6356351"/>
            <a:ext cx="1322917" cy="365125"/>
          </a:xfrm>
          <a:prstGeom prst="rect">
            <a:avLst/>
          </a:prstGeom>
        </p:spPr>
        <p:txBody>
          <a:bodyPr/>
          <a:lstStyle>
            <a:lvl1pPr>
              <a:defRPr/>
            </a:lvl1pPr>
          </a:lstStyle>
          <a:p>
            <a:pPr>
              <a:defRPr/>
            </a:pPr>
            <a:fld id="{20DE72A3-5959-47F9-9671-D02217F10B2B}" type="slidenum">
              <a:rPr lang="en-GB" smtClean="0"/>
              <a:pPr>
                <a:defRPr/>
              </a:pPr>
              <a:t>‹#›</a:t>
            </a:fld>
            <a:endParaRPr lang="en-GB"/>
          </a:p>
        </p:txBody>
      </p:sp>
    </p:spTree>
    <p:extLst>
      <p:ext uri="{BB962C8B-B14F-4D97-AF65-F5344CB8AC3E}">
        <p14:creationId xmlns:p14="http://schemas.microsoft.com/office/powerpoint/2010/main" val="38284497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Title, Content and Pictur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78284" y="1727201"/>
            <a:ext cx="3589867"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0458451" y="212726"/>
            <a:ext cx="1409700"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33051" y="6205539"/>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1" y="1727651"/>
            <a:ext cx="7315200" cy="41996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p:cNvSpPr>
            <a:spLocks noGrp="1"/>
          </p:cNvSpPr>
          <p:nvPr>
            <p:ph type="title"/>
          </p:nvPr>
        </p:nvSpPr>
        <p:spPr>
          <a:xfrm>
            <a:off x="838201" y="212726"/>
            <a:ext cx="9096023" cy="1057274"/>
          </a:xfrm>
          <a:solidFill>
            <a:srgbClr val="EFEFF0"/>
          </a:solidFill>
        </p:spPr>
        <p:txBody>
          <a:bodyPr/>
          <a:lstStyle/>
          <a:p>
            <a:r>
              <a:rPr lang="en-US"/>
              <a:t>Click to edit Master title style</a:t>
            </a:r>
            <a:endParaRPr lang="en-GB" dirty="0"/>
          </a:p>
        </p:txBody>
      </p:sp>
      <p:sp>
        <p:nvSpPr>
          <p:cNvPr id="7" name="Date Placeholder 3"/>
          <p:cNvSpPr>
            <a:spLocks noGrp="1"/>
          </p:cNvSpPr>
          <p:nvPr>
            <p:ph type="dt" sz="half" idx="10"/>
          </p:nvPr>
        </p:nvSpPr>
        <p:spPr>
          <a:xfrm>
            <a:off x="838200" y="6356351"/>
            <a:ext cx="2743200" cy="365125"/>
          </a:xfrm>
          <a:prstGeom prst="rect">
            <a:avLst/>
          </a:prstGeom>
        </p:spPr>
        <p:txBody>
          <a:bodyPr/>
          <a:lstStyle>
            <a:lvl1pPr>
              <a:defRPr/>
            </a:lvl1pPr>
          </a:lstStyle>
          <a:p>
            <a:pPr>
              <a:defRPr/>
            </a:pPr>
            <a:fld id="{2D49701B-678A-4A36-AE26-B42B88020666}" type="datetimeFigureOut">
              <a:rPr lang="en-GB" smtClean="0"/>
              <a:pPr>
                <a:defRPr/>
              </a:pPr>
              <a:t>14/04/2023</a:t>
            </a:fld>
            <a:endParaRPr lang="en-GB"/>
          </a:p>
        </p:txBody>
      </p:sp>
      <p:sp>
        <p:nvSpPr>
          <p:cNvPr id="8" name="Footer Placeholder 4"/>
          <p:cNvSpPr>
            <a:spLocks noGrp="1"/>
          </p:cNvSpPr>
          <p:nvPr>
            <p:ph type="ftr" sz="quarter" idx="11"/>
          </p:nvPr>
        </p:nvSpPr>
        <p:spPr>
          <a:xfrm>
            <a:off x="4038600" y="6356351"/>
            <a:ext cx="4114800" cy="365125"/>
          </a:xfrm>
          <a:prstGeom prst="rect">
            <a:avLst/>
          </a:prstGeom>
        </p:spPr>
        <p:txBody>
          <a:bodyPr/>
          <a:lstStyle>
            <a:lvl1pPr>
              <a:defRPr/>
            </a:lvl1pPr>
          </a:lstStyle>
          <a:p>
            <a:pPr>
              <a:defRPr/>
            </a:pPr>
            <a:r>
              <a:rPr lang="en-GB"/>
              <a:t>http://www.ucc.ie/en</a:t>
            </a:r>
          </a:p>
        </p:txBody>
      </p:sp>
      <p:sp>
        <p:nvSpPr>
          <p:cNvPr id="9" name="Slide Number Placeholder 5"/>
          <p:cNvSpPr>
            <a:spLocks noGrp="1"/>
          </p:cNvSpPr>
          <p:nvPr>
            <p:ph type="sldNum" sz="quarter" idx="12"/>
          </p:nvPr>
        </p:nvSpPr>
        <p:spPr>
          <a:xfrm>
            <a:off x="8610600" y="6356351"/>
            <a:ext cx="1339851" cy="365125"/>
          </a:xfrm>
          <a:prstGeom prst="rect">
            <a:avLst/>
          </a:prstGeom>
        </p:spPr>
        <p:txBody>
          <a:bodyPr/>
          <a:lstStyle>
            <a:lvl1pPr>
              <a:defRPr/>
            </a:lvl1pPr>
          </a:lstStyle>
          <a:p>
            <a:pPr>
              <a:defRPr/>
            </a:pPr>
            <a:fld id="{B9DA3155-F94B-4C1E-91EF-F12ACBDD0A58}" type="slidenum">
              <a:rPr lang="en-GB" smtClean="0"/>
              <a:pPr>
                <a:defRPr/>
              </a:pPr>
              <a:t>‹#›</a:t>
            </a:fld>
            <a:endParaRPr lang="en-GB"/>
          </a:p>
        </p:txBody>
      </p:sp>
    </p:spTree>
    <p:extLst>
      <p:ext uri="{BB962C8B-B14F-4D97-AF65-F5344CB8AC3E}">
        <p14:creationId xmlns:p14="http://schemas.microsoft.com/office/powerpoint/2010/main" val="8053143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5" name="Rectangle 4"/>
          <p:cNvSpPr/>
          <p:nvPr userDrawn="1"/>
        </p:nvSpPr>
        <p:spPr>
          <a:xfrm>
            <a:off x="10458451" y="212726"/>
            <a:ext cx="1409700" cy="10572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39"/>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838201" y="212726"/>
            <a:ext cx="9096023" cy="1057274"/>
          </a:xfrm>
          <a:solidFill>
            <a:srgbClr val="EFEFF0"/>
          </a:solidFill>
        </p:spPr>
        <p:txBody>
          <a:bodyPr/>
          <a:lstStyle/>
          <a:p>
            <a:r>
              <a:rPr lang="en-US"/>
              <a:t>Click to edit Master title style</a:t>
            </a:r>
            <a:endParaRPr lang="en-GB" dirty="0"/>
          </a:p>
        </p:txBody>
      </p:sp>
      <p:sp>
        <p:nvSpPr>
          <p:cNvPr id="7" name="Date Placeholder 4"/>
          <p:cNvSpPr>
            <a:spLocks noGrp="1"/>
          </p:cNvSpPr>
          <p:nvPr>
            <p:ph type="dt" sz="half" idx="10"/>
          </p:nvPr>
        </p:nvSpPr>
        <p:spPr>
          <a:xfrm>
            <a:off x="838200" y="6356351"/>
            <a:ext cx="2743200" cy="365125"/>
          </a:xfrm>
          <a:prstGeom prst="rect">
            <a:avLst/>
          </a:prstGeom>
        </p:spPr>
        <p:txBody>
          <a:bodyPr/>
          <a:lstStyle>
            <a:lvl1pPr>
              <a:defRPr/>
            </a:lvl1pPr>
          </a:lstStyle>
          <a:p>
            <a:pPr>
              <a:defRPr/>
            </a:pPr>
            <a:fld id="{B5B66882-B8F6-43BE-B151-D0CA4AB89D62}" type="datetimeFigureOut">
              <a:rPr lang="en-GB" smtClean="0"/>
              <a:pPr>
                <a:defRPr/>
              </a:pPr>
              <a:t>14/04/2023</a:t>
            </a:fld>
            <a:endParaRPr lang="en-GB"/>
          </a:p>
        </p:txBody>
      </p:sp>
      <p:sp>
        <p:nvSpPr>
          <p:cNvPr id="8" name="Footer Placeholder 5"/>
          <p:cNvSpPr>
            <a:spLocks noGrp="1"/>
          </p:cNvSpPr>
          <p:nvPr>
            <p:ph type="ftr" sz="quarter" idx="11"/>
          </p:nvPr>
        </p:nvSpPr>
        <p:spPr>
          <a:xfrm>
            <a:off x="4038600" y="6356351"/>
            <a:ext cx="4114800" cy="365125"/>
          </a:xfrm>
          <a:prstGeom prst="rect">
            <a:avLst/>
          </a:prstGeom>
        </p:spPr>
        <p:txBody>
          <a:bodyPr/>
          <a:lstStyle>
            <a:lvl1pPr>
              <a:defRPr/>
            </a:lvl1pPr>
          </a:lstStyle>
          <a:p>
            <a:pPr>
              <a:defRPr/>
            </a:pPr>
            <a:r>
              <a:rPr lang="en-GB"/>
              <a:t>http://www.ucc.ie/en</a:t>
            </a:r>
          </a:p>
        </p:txBody>
      </p:sp>
      <p:sp>
        <p:nvSpPr>
          <p:cNvPr id="9" name="Slide Number Placeholder 6"/>
          <p:cNvSpPr>
            <a:spLocks noGrp="1"/>
          </p:cNvSpPr>
          <p:nvPr>
            <p:ph type="sldNum" sz="quarter" idx="12"/>
          </p:nvPr>
        </p:nvSpPr>
        <p:spPr>
          <a:xfrm>
            <a:off x="8610600" y="6356351"/>
            <a:ext cx="1322917" cy="365125"/>
          </a:xfrm>
          <a:prstGeom prst="rect">
            <a:avLst/>
          </a:prstGeom>
        </p:spPr>
        <p:txBody>
          <a:bodyPr/>
          <a:lstStyle>
            <a:lvl1pPr>
              <a:defRPr/>
            </a:lvl1pPr>
          </a:lstStyle>
          <a:p>
            <a:pPr>
              <a:defRPr/>
            </a:pPr>
            <a:fld id="{A279B3B5-35EB-406F-87E6-8E7A7FF9876C}" type="slidenum">
              <a:rPr lang="en-GB" smtClean="0"/>
              <a:pPr>
                <a:defRPr/>
              </a:pPr>
              <a:t>‹#›</a:t>
            </a:fld>
            <a:endParaRPr lang="en-GB"/>
          </a:p>
        </p:txBody>
      </p:sp>
    </p:spTree>
    <p:extLst>
      <p:ext uri="{BB962C8B-B14F-4D97-AF65-F5344CB8AC3E}">
        <p14:creationId xmlns:p14="http://schemas.microsoft.com/office/powerpoint/2010/main" val="40556879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39"/>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10458451" y="212726"/>
            <a:ext cx="1409700"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sp>
        <p:nvSpPr>
          <p:cNvPr id="5" name="Text Placeholder 4"/>
          <p:cNvSpPr>
            <a:spLocks noGrp="1"/>
          </p:cNvSpPr>
          <p:nvPr>
            <p:ph type="body" sz="quarter" idx="3"/>
          </p:nvPr>
        </p:nvSpPr>
        <p:spPr>
          <a:xfrm>
            <a:off x="6618514" y="1760767"/>
            <a:ext cx="5272039" cy="776971"/>
          </a:xfrm>
          <a:solidFill>
            <a:srgbClr val="003C69"/>
          </a:solidFill>
        </p:spPr>
        <p:txBody>
          <a:bodyPr anchor="b"/>
          <a:lstStyle>
            <a:lvl1pPr marL="0" indent="0">
              <a:buNone/>
              <a:defRPr sz="1350" b="1">
                <a:solidFill>
                  <a:schemeClr val="bg1"/>
                </a:solidFill>
              </a:defRPr>
            </a:lvl1pPr>
            <a:lvl2pPr marL="257244" indent="0">
              <a:buNone/>
              <a:defRPr sz="1125" b="1"/>
            </a:lvl2pPr>
            <a:lvl3pPr marL="514487" indent="0">
              <a:buNone/>
              <a:defRPr sz="1013" b="1"/>
            </a:lvl3pPr>
            <a:lvl4pPr marL="771731" indent="0">
              <a:buNone/>
              <a:defRPr sz="900" b="1"/>
            </a:lvl4pPr>
            <a:lvl5pPr marL="1028974" indent="0">
              <a:buNone/>
              <a:defRPr sz="900" b="1"/>
            </a:lvl5pPr>
            <a:lvl6pPr marL="1286218" indent="0">
              <a:buNone/>
              <a:defRPr sz="900" b="1"/>
            </a:lvl6pPr>
            <a:lvl7pPr marL="1543461" indent="0">
              <a:buNone/>
              <a:defRPr sz="900" b="1"/>
            </a:lvl7pPr>
            <a:lvl8pPr marL="1800705" indent="0">
              <a:buNone/>
              <a:defRPr sz="900" b="1"/>
            </a:lvl8pPr>
            <a:lvl9pPr marL="2057949" indent="0">
              <a:buNone/>
              <a:defRPr sz="900" b="1"/>
            </a:lvl9pPr>
          </a:lstStyle>
          <a:p>
            <a:pPr lvl="0"/>
            <a:r>
              <a:rPr lang="en-US"/>
              <a:t>Edit Master text styles</a:t>
            </a:r>
          </a:p>
        </p:txBody>
      </p:sp>
      <p:sp>
        <p:nvSpPr>
          <p:cNvPr id="6" name="Content Placeholder 5"/>
          <p:cNvSpPr>
            <a:spLocks noGrp="1"/>
          </p:cNvSpPr>
          <p:nvPr>
            <p:ph sz="quarter" idx="4"/>
          </p:nvPr>
        </p:nvSpPr>
        <p:spPr>
          <a:xfrm>
            <a:off x="6618514" y="2710418"/>
            <a:ext cx="5272039" cy="3584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itle 1"/>
          <p:cNvSpPr>
            <a:spLocks noGrp="1"/>
          </p:cNvSpPr>
          <p:nvPr>
            <p:ph type="title"/>
          </p:nvPr>
        </p:nvSpPr>
        <p:spPr>
          <a:xfrm>
            <a:off x="838201" y="212726"/>
            <a:ext cx="9096023" cy="1057274"/>
          </a:xfrm>
          <a:solidFill>
            <a:srgbClr val="EFEFF0"/>
          </a:solidFill>
        </p:spPr>
        <p:txBody>
          <a:bodyPr/>
          <a:lstStyle/>
          <a:p>
            <a:r>
              <a:rPr lang="en-US"/>
              <a:t>Click to edit Master title style</a:t>
            </a:r>
            <a:endParaRPr lang="en-GB" dirty="0"/>
          </a:p>
        </p:txBody>
      </p:sp>
      <p:sp>
        <p:nvSpPr>
          <p:cNvPr id="17" name="Text Placeholder 4"/>
          <p:cNvSpPr>
            <a:spLocks noGrp="1"/>
          </p:cNvSpPr>
          <p:nvPr>
            <p:ph type="body" sz="quarter" idx="15"/>
          </p:nvPr>
        </p:nvSpPr>
        <p:spPr>
          <a:xfrm>
            <a:off x="823962" y="1771652"/>
            <a:ext cx="5272039" cy="776971"/>
          </a:xfrm>
          <a:solidFill>
            <a:srgbClr val="003C69"/>
          </a:solidFill>
        </p:spPr>
        <p:txBody>
          <a:bodyPr anchor="b"/>
          <a:lstStyle>
            <a:lvl1pPr marL="0" indent="0">
              <a:buNone/>
              <a:defRPr sz="1350" b="1">
                <a:solidFill>
                  <a:schemeClr val="bg1"/>
                </a:solidFill>
              </a:defRPr>
            </a:lvl1pPr>
            <a:lvl2pPr marL="257244" indent="0">
              <a:buNone/>
              <a:defRPr sz="1125" b="1"/>
            </a:lvl2pPr>
            <a:lvl3pPr marL="514487" indent="0">
              <a:buNone/>
              <a:defRPr sz="1013" b="1"/>
            </a:lvl3pPr>
            <a:lvl4pPr marL="771731" indent="0">
              <a:buNone/>
              <a:defRPr sz="900" b="1"/>
            </a:lvl4pPr>
            <a:lvl5pPr marL="1028974" indent="0">
              <a:buNone/>
              <a:defRPr sz="900" b="1"/>
            </a:lvl5pPr>
            <a:lvl6pPr marL="1286218" indent="0">
              <a:buNone/>
              <a:defRPr sz="900" b="1"/>
            </a:lvl6pPr>
            <a:lvl7pPr marL="1543461" indent="0">
              <a:buNone/>
              <a:defRPr sz="900" b="1"/>
            </a:lvl7pPr>
            <a:lvl8pPr marL="1800705" indent="0">
              <a:buNone/>
              <a:defRPr sz="900" b="1"/>
            </a:lvl8pPr>
            <a:lvl9pPr marL="2057949" indent="0">
              <a:buNone/>
              <a:defRPr sz="900" b="1"/>
            </a:lvl9pPr>
          </a:lstStyle>
          <a:p>
            <a:pPr lvl="0"/>
            <a:r>
              <a:rPr lang="en-US"/>
              <a:t>Edit Master text styles</a:t>
            </a:r>
          </a:p>
        </p:txBody>
      </p:sp>
      <p:sp>
        <p:nvSpPr>
          <p:cNvPr id="18" name="Content Placeholder 5"/>
          <p:cNvSpPr>
            <a:spLocks noGrp="1"/>
          </p:cNvSpPr>
          <p:nvPr>
            <p:ph sz="quarter" idx="16"/>
          </p:nvPr>
        </p:nvSpPr>
        <p:spPr>
          <a:xfrm>
            <a:off x="818519" y="2718023"/>
            <a:ext cx="5282924" cy="3584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Date Placeholder 6"/>
          <p:cNvSpPr>
            <a:spLocks noGrp="1"/>
          </p:cNvSpPr>
          <p:nvPr>
            <p:ph type="dt" sz="half" idx="17"/>
          </p:nvPr>
        </p:nvSpPr>
        <p:spPr>
          <a:xfrm>
            <a:off x="838200" y="6356351"/>
            <a:ext cx="2743200" cy="365125"/>
          </a:xfrm>
          <a:prstGeom prst="rect">
            <a:avLst/>
          </a:prstGeom>
        </p:spPr>
        <p:txBody>
          <a:bodyPr/>
          <a:lstStyle>
            <a:lvl1pPr>
              <a:defRPr/>
            </a:lvl1pPr>
          </a:lstStyle>
          <a:p>
            <a:pPr>
              <a:defRPr/>
            </a:pPr>
            <a:fld id="{0AA2C15B-ADE9-47DE-B195-B9C4DAEA33E9}" type="datetimeFigureOut">
              <a:rPr lang="en-GB" smtClean="0"/>
              <a:pPr>
                <a:defRPr/>
              </a:pPr>
              <a:t>14/04/2023</a:t>
            </a:fld>
            <a:endParaRPr lang="en-GB"/>
          </a:p>
        </p:txBody>
      </p:sp>
      <p:sp>
        <p:nvSpPr>
          <p:cNvPr id="10" name="Footer Placeholder 7"/>
          <p:cNvSpPr>
            <a:spLocks noGrp="1"/>
          </p:cNvSpPr>
          <p:nvPr>
            <p:ph type="ftr" sz="quarter" idx="18"/>
          </p:nvPr>
        </p:nvSpPr>
        <p:spPr>
          <a:xfrm>
            <a:off x="4038600" y="6356351"/>
            <a:ext cx="4114800" cy="365125"/>
          </a:xfrm>
          <a:prstGeom prst="rect">
            <a:avLst/>
          </a:prstGeom>
        </p:spPr>
        <p:txBody>
          <a:bodyPr/>
          <a:lstStyle>
            <a:lvl1pPr>
              <a:defRPr/>
            </a:lvl1pPr>
          </a:lstStyle>
          <a:p>
            <a:pPr>
              <a:defRPr/>
            </a:pPr>
            <a:r>
              <a:rPr lang="en-GB"/>
              <a:t>http://www.ucc.ie/en</a:t>
            </a:r>
          </a:p>
        </p:txBody>
      </p:sp>
      <p:sp>
        <p:nvSpPr>
          <p:cNvPr id="11" name="Slide Number Placeholder 8"/>
          <p:cNvSpPr>
            <a:spLocks noGrp="1"/>
          </p:cNvSpPr>
          <p:nvPr>
            <p:ph type="sldNum" sz="quarter" idx="19"/>
          </p:nvPr>
        </p:nvSpPr>
        <p:spPr>
          <a:xfrm>
            <a:off x="8610600" y="6356351"/>
            <a:ext cx="1322917" cy="365125"/>
          </a:xfrm>
          <a:prstGeom prst="rect">
            <a:avLst/>
          </a:prstGeom>
        </p:spPr>
        <p:txBody>
          <a:bodyPr/>
          <a:lstStyle>
            <a:lvl1pPr>
              <a:defRPr/>
            </a:lvl1pPr>
          </a:lstStyle>
          <a:p>
            <a:pPr>
              <a:defRPr/>
            </a:pPr>
            <a:fld id="{F2639A30-D43C-4864-B0AD-23074BF4024E}" type="slidenum">
              <a:rPr lang="en-GB" smtClean="0"/>
              <a:pPr>
                <a:defRPr/>
              </a:pPr>
              <a:t>‹#›</a:t>
            </a:fld>
            <a:endParaRPr lang="en-GB"/>
          </a:p>
        </p:txBody>
      </p:sp>
    </p:spTree>
    <p:extLst>
      <p:ext uri="{BB962C8B-B14F-4D97-AF65-F5344CB8AC3E}">
        <p14:creationId xmlns:p14="http://schemas.microsoft.com/office/powerpoint/2010/main" val="17381782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p:cNvSpPr/>
          <p:nvPr userDrawn="1"/>
        </p:nvSpPr>
        <p:spPr>
          <a:xfrm>
            <a:off x="10458451" y="212726"/>
            <a:ext cx="1409700"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39"/>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838201" y="212726"/>
            <a:ext cx="9096023" cy="1057274"/>
          </a:xfrm>
          <a:solidFill>
            <a:srgbClr val="EFEFF0"/>
          </a:solidFill>
        </p:spPr>
        <p:txBody>
          <a:bodyPr/>
          <a:lstStyle/>
          <a:p>
            <a:r>
              <a:rPr lang="en-US"/>
              <a:t>Click to edit Master title style</a:t>
            </a:r>
            <a:endParaRPr lang="en-GB" dirty="0"/>
          </a:p>
        </p:txBody>
      </p:sp>
      <p:sp>
        <p:nvSpPr>
          <p:cNvPr id="5" name="Date Placeholder 2"/>
          <p:cNvSpPr>
            <a:spLocks noGrp="1"/>
          </p:cNvSpPr>
          <p:nvPr>
            <p:ph type="dt" sz="half" idx="10"/>
          </p:nvPr>
        </p:nvSpPr>
        <p:spPr>
          <a:xfrm>
            <a:off x="838200" y="6356351"/>
            <a:ext cx="2743200" cy="365125"/>
          </a:xfrm>
          <a:prstGeom prst="rect">
            <a:avLst/>
          </a:prstGeom>
        </p:spPr>
        <p:txBody>
          <a:bodyPr/>
          <a:lstStyle>
            <a:lvl1pPr>
              <a:defRPr/>
            </a:lvl1pPr>
          </a:lstStyle>
          <a:p>
            <a:pPr>
              <a:defRPr/>
            </a:pPr>
            <a:fld id="{0FDC0417-6584-4FB6-ACCD-6E7E2A6AD9CB}" type="datetimeFigureOut">
              <a:rPr lang="en-GB" smtClean="0"/>
              <a:pPr>
                <a:defRPr/>
              </a:pPr>
              <a:t>14/04/2023</a:t>
            </a:fld>
            <a:endParaRPr lang="en-GB"/>
          </a:p>
        </p:txBody>
      </p:sp>
      <p:sp>
        <p:nvSpPr>
          <p:cNvPr id="6" name="Footer Placeholder 3"/>
          <p:cNvSpPr>
            <a:spLocks noGrp="1"/>
          </p:cNvSpPr>
          <p:nvPr>
            <p:ph type="ftr" sz="quarter" idx="11"/>
          </p:nvPr>
        </p:nvSpPr>
        <p:spPr>
          <a:xfrm>
            <a:off x="4038600" y="6356351"/>
            <a:ext cx="4114800" cy="365125"/>
          </a:xfrm>
          <a:prstGeom prst="rect">
            <a:avLst/>
          </a:prstGeom>
        </p:spPr>
        <p:txBody>
          <a:bodyPr/>
          <a:lstStyle>
            <a:lvl1pPr>
              <a:defRPr/>
            </a:lvl1pPr>
          </a:lstStyle>
          <a:p>
            <a:pPr>
              <a:defRPr/>
            </a:pPr>
            <a:r>
              <a:rPr lang="en-GB"/>
              <a:t>http://www.ucc.ie/en</a:t>
            </a:r>
          </a:p>
        </p:txBody>
      </p:sp>
      <p:sp>
        <p:nvSpPr>
          <p:cNvPr id="7" name="Slide Number Placeholder 4"/>
          <p:cNvSpPr>
            <a:spLocks noGrp="1"/>
          </p:cNvSpPr>
          <p:nvPr>
            <p:ph type="sldNum" sz="quarter" idx="12"/>
          </p:nvPr>
        </p:nvSpPr>
        <p:spPr>
          <a:xfrm>
            <a:off x="8610600" y="6356351"/>
            <a:ext cx="1322917" cy="365125"/>
          </a:xfrm>
          <a:prstGeom prst="rect">
            <a:avLst/>
          </a:prstGeom>
        </p:spPr>
        <p:txBody>
          <a:bodyPr/>
          <a:lstStyle>
            <a:lvl1pPr>
              <a:defRPr/>
            </a:lvl1pPr>
          </a:lstStyle>
          <a:p>
            <a:pPr>
              <a:defRPr/>
            </a:pPr>
            <a:fld id="{E8291AD7-0481-46A8-97C3-AC025FD1F987}" type="slidenum">
              <a:rPr lang="en-GB" smtClean="0"/>
              <a:pPr>
                <a:defRPr/>
              </a:pPr>
              <a:t>‹#›</a:t>
            </a:fld>
            <a:endParaRPr lang="en-GB"/>
          </a:p>
        </p:txBody>
      </p:sp>
    </p:spTree>
    <p:extLst>
      <p:ext uri="{BB962C8B-B14F-4D97-AF65-F5344CB8AC3E}">
        <p14:creationId xmlns:p14="http://schemas.microsoft.com/office/powerpoint/2010/main" val="30325817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3051" y="6205539"/>
            <a:ext cx="145838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0458451" y="212726"/>
            <a:ext cx="1409700"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Verdana"/>
              <a:ea typeface="+mn-ea"/>
              <a:cs typeface="+mn-cs"/>
            </a:endParaRPr>
          </a:p>
        </p:txBody>
      </p:sp>
      <p:sp>
        <p:nvSpPr>
          <p:cNvPr id="3" name="Vertical Text Placeholder 2"/>
          <p:cNvSpPr>
            <a:spLocks noGrp="1"/>
          </p:cNvSpPr>
          <p:nvPr>
            <p:ph type="body" orient="vert" idx="1"/>
          </p:nvPr>
        </p:nvSpPr>
        <p:spPr>
          <a:xfrm>
            <a:off x="838202" y="1825626"/>
            <a:ext cx="9096021" cy="417495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1"/>
          <p:cNvSpPr>
            <a:spLocks noGrp="1"/>
          </p:cNvSpPr>
          <p:nvPr>
            <p:ph type="title"/>
          </p:nvPr>
        </p:nvSpPr>
        <p:spPr>
          <a:xfrm>
            <a:off x="838201" y="212726"/>
            <a:ext cx="9096023" cy="1057274"/>
          </a:xfrm>
          <a:solidFill>
            <a:srgbClr val="EFEFF0"/>
          </a:solidFill>
        </p:spPr>
        <p:txBody>
          <a:bodyPr/>
          <a:lstStyle/>
          <a:p>
            <a:r>
              <a:rPr lang="en-US"/>
              <a:t>Click to edit Master title style</a:t>
            </a:r>
            <a:endParaRPr lang="en-GB" dirty="0"/>
          </a:p>
        </p:txBody>
      </p:sp>
      <p:sp>
        <p:nvSpPr>
          <p:cNvPr id="6" name="Date Placeholder 3"/>
          <p:cNvSpPr>
            <a:spLocks noGrp="1"/>
          </p:cNvSpPr>
          <p:nvPr>
            <p:ph type="dt" sz="half" idx="10"/>
          </p:nvPr>
        </p:nvSpPr>
        <p:spPr>
          <a:xfrm>
            <a:off x="838200" y="6356351"/>
            <a:ext cx="2743200" cy="365125"/>
          </a:xfrm>
          <a:prstGeom prst="rect">
            <a:avLst/>
          </a:prstGeom>
        </p:spPr>
        <p:txBody>
          <a:bodyPr/>
          <a:lstStyle>
            <a:lvl1pPr>
              <a:defRPr/>
            </a:lvl1pPr>
          </a:lstStyle>
          <a:p>
            <a:pPr>
              <a:defRPr/>
            </a:pPr>
            <a:fld id="{83772AAB-E888-4550-A67C-35657F9E1CA1}" type="datetimeFigureOut">
              <a:rPr lang="en-GB" smtClean="0"/>
              <a:pPr>
                <a:defRPr/>
              </a:pPr>
              <a:t>14/04/2023</a:t>
            </a:fld>
            <a:endParaRPr lang="en-GB"/>
          </a:p>
        </p:txBody>
      </p:sp>
      <p:sp>
        <p:nvSpPr>
          <p:cNvPr id="7" name="Footer Placeholder 4"/>
          <p:cNvSpPr>
            <a:spLocks noGrp="1"/>
          </p:cNvSpPr>
          <p:nvPr>
            <p:ph type="ftr" sz="quarter" idx="11"/>
          </p:nvPr>
        </p:nvSpPr>
        <p:spPr>
          <a:xfrm>
            <a:off x="4038600" y="6356351"/>
            <a:ext cx="4114800" cy="365125"/>
          </a:xfrm>
          <a:prstGeom prst="rect">
            <a:avLst/>
          </a:prstGeom>
        </p:spPr>
        <p:txBody>
          <a:bodyPr/>
          <a:lstStyle>
            <a:lvl1pPr>
              <a:defRPr/>
            </a:lvl1pPr>
          </a:lstStyle>
          <a:p>
            <a:pPr>
              <a:defRPr/>
            </a:pPr>
            <a:r>
              <a:rPr lang="en-GB"/>
              <a:t>http://www.ucc.ie/en</a:t>
            </a:r>
          </a:p>
        </p:txBody>
      </p:sp>
      <p:sp>
        <p:nvSpPr>
          <p:cNvPr id="8" name="Slide Number Placeholder 5"/>
          <p:cNvSpPr>
            <a:spLocks noGrp="1"/>
          </p:cNvSpPr>
          <p:nvPr>
            <p:ph type="sldNum" sz="quarter" idx="12"/>
          </p:nvPr>
        </p:nvSpPr>
        <p:spPr>
          <a:xfrm>
            <a:off x="8559800" y="6356351"/>
            <a:ext cx="1373717" cy="365125"/>
          </a:xfrm>
          <a:prstGeom prst="rect">
            <a:avLst/>
          </a:prstGeom>
        </p:spPr>
        <p:txBody>
          <a:bodyPr/>
          <a:lstStyle>
            <a:lvl1pPr>
              <a:defRPr/>
            </a:lvl1pPr>
          </a:lstStyle>
          <a:p>
            <a:pPr>
              <a:defRPr/>
            </a:pPr>
            <a:fld id="{D65422C3-E37B-4D17-AF4E-A20F89A351DC}" type="slidenum">
              <a:rPr lang="en-GB" smtClean="0"/>
              <a:pPr>
                <a:defRPr/>
              </a:pPr>
              <a:t>‹#›</a:t>
            </a:fld>
            <a:endParaRPr lang="en-GB"/>
          </a:p>
        </p:txBody>
      </p:sp>
    </p:spTree>
    <p:extLst>
      <p:ext uri="{BB962C8B-B14F-4D97-AF65-F5344CB8AC3E}">
        <p14:creationId xmlns:p14="http://schemas.microsoft.com/office/powerpoint/2010/main" val="15680132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6712" y="1357298"/>
            <a:ext cx="10668075" cy="722770"/>
          </a:xfrm>
          <a:prstGeom prst="rect">
            <a:avLst/>
          </a:prstGeom>
        </p:spPr>
        <p:txBody>
          <a:bodyPr>
            <a:normAutofit/>
          </a:bodyPr>
          <a:lstStyle>
            <a:lvl1pPr algn="l">
              <a:defRPr sz="2400" b="1">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7155184" y="2214554"/>
            <a:ext cx="4160501" cy="3000396"/>
          </a:xfrm>
          <a:prstGeom prst="rect">
            <a:avLst/>
          </a:prstGeom>
        </p:spPr>
        <p:txBody>
          <a:bodyPr rtlCol="0">
            <a:normAutofit/>
          </a:bodyPr>
          <a:lstStyle>
            <a:lvl1pPr marL="0" indent="0">
              <a:buNone/>
              <a:defRPr sz="1400" b="1">
                <a:solidFill>
                  <a:schemeClr val="bg1">
                    <a:lumMod val="50000"/>
                  </a:schemeClr>
                </a:solidFill>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Text Placeholder 9"/>
          <p:cNvSpPr>
            <a:spLocks noGrp="1"/>
          </p:cNvSpPr>
          <p:nvPr>
            <p:ph type="body" sz="quarter" idx="14"/>
          </p:nvPr>
        </p:nvSpPr>
        <p:spPr>
          <a:xfrm>
            <a:off x="633196" y="252195"/>
            <a:ext cx="9082331" cy="428625"/>
          </a:xfrm>
        </p:spPr>
        <p:txBody>
          <a:bodyPr>
            <a:noAutofit/>
          </a:bodyPr>
          <a:lstStyle>
            <a:lvl1pPr>
              <a:buNone/>
              <a:defRPr sz="2600" b="1" baseline="0">
                <a:solidFill>
                  <a:schemeClr val="bg1"/>
                </a:solidFill>
              </a:defRPr>
            </a:lvl1pPr>
          </a:lstStyle>
          <a:p>
            <a:pPr lvl="0"/>
            <a:r>
              <a:rPr lang="en-US"/>
              <a:t>Click to edit Master text styles</a:t>
            </a:r>
          </a:p>
        </p:txBody>
      </p:sp>
      <p:sp>
        <p:nvSpPr>
          <p:cNvPr id="12" name="Text Placeholder 11"/>
          <p:cNvSpPr>
            <a:spLocks noGrp="1"/>
          </p:cNvSpPr>
          <p:nvPr>
            <p:ph type="body" sz="quarter" idx="15"/>
          </p:nvPr>
        </p:nvSpPr>
        <p:spPr>
          <a:xfrm>
            <a:off x="666751" y="2214564"/>
            <a:ext cx="6191256" cy="3000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6"/>
          <p:cNvSpPr>
            <a:spLocks noGrp="1"/>
          </p:cNvSpPr>
          <p:nvPr>
            <p:ph type="sldNum" sz="quarter" idx="16"/>
          </p:nvPr>
        </p:nvSpPr>
        <p:spPr>
          <a:xfrm>
            <a:off x="10287001" y="5500689"/>
            <a:ext cx="1104900" cy="287337"/>
          </a:xfrm>
          <a:prstGeom prst="rect">
            <a:avLst/>
          </a:prstGeom>
        </p:spPr>
        <p:txBody>
          <a:bodyPr anchor="ctr"/>
          <a:lstStyle>
            <a:lvl1pPr algn="r" fontAlgn="auto">
              <a:spcBef>
                <a:spcPts val="0"/>
              </a:spcBef>
              <a:spcAft>
                <a:spcPts val="0"/>
              </a:spcAft>
              <a:defRPr sz="1200" b="1">
                <a:solidFill>
                  <a:schemeClr val="bg1">
                    <a:lumMod val="65000"/>
                  </a:schemeClr>
                </a:solidFill>
                <a:latin typeface="Arial" pitchFamily="34" charset="0"/>
                <a:cs typeface="Arial" pitchFamily="34" charset="0"/>
              </a:defRPr>
            </a:lvl1pPr>
          </a:lstStyle>
          <a:p>
            <a:pPr>
              <a:defRPr/>
            </a:pPr>
            <a:fld id="{244D5C5A-12E7-466B-A602-AC0238D100E2}" type="slidenum">
              <a:rPr lang="en-US"/>
              <a:pPr>
                <a:defRPr/>
              </a:pPr>
              <a:t>‹#›</a:t>
            </a:fld>
            <a:endParaRPr lang="en-US" dirty="0"/>
          </a:p>
        </p:txBody>
      </p:sp>
      <p:sp>
        <p:nvSpPr>
          <p:cNvPr id="7" name="Date Placeholder 4"/>
          <p:cNvSpPr>
            <a:spLocks noGrp="1"/>
          </p:cNvSpPr>
          <p:nvPr>
            <p:ph type="dt" sz="half" idx="17"/>
          </p:nvPr>
        </p:nvSpPr>
        <p:spPr>
          <a:xfrm>
            <a:off x="762000" y="5500689"/>
            <a:ext cx="2844800" cy="293687"/>
          </a:xfrm>
          <a:prstGeom prst="rect">
            <a:avLst/>
          </a:prstGeom>
        </p:spPr>
        <p:txBody>
          <a:bodyPr anchor="ctr"/>
          <a:lstStyle>
            <a:lvl1pPr fontAlgn="auto">
              <a:spcBef>
                <a:spcPts val="0"/>
              </a:spcBef>
              <a:spcAft>
                <a:spcPts val="0"/>
              </a:spcAft>
              <a:defRPr sz="1200" b="1">
                <a:solidFill>
                  <a:schemeClr val="bg1">
                    <a:lumMod val="65000"/>
                  </a:schemeClr>
                </a:solidFill>
                <a:latin typeface="Arial" pitchFamily="34" charset="0"/>
                <a:cs typeface="Arial" pitchFamily="34" charset="0"/>
              </a:defRPr>
            </a:lvl1pPr>
          </a:lstStyle>
          <a:p>
            <a:pPr>
              <a:defRPr/>
            </a:pPr>
            <a:fld id="{54469CC9-16A9-45EF-96C6-85C44ED27D99}" type="datetimeFigureOut">
              <a:rPr lang="en-US"/>
              <a:pPr>
                <a:defRPr/>
              </a:pPr>
              <a:t>4/14/2023</a:t>
            </a:fld>
            <a:endParaRPr lang="en-US" dirty="0"/>
          </a:p>
        </p:txBody>
      </p:sp>
      <p:sp>
        <p:nvSpPr>
          <p:cNvPr id="8" name="Rectangle 7"/>
          <p:cNvSpPr/>
          <p:nvPr userDrawn="1"/>
        </p:nvSpPr>
        <p:spPr>
          <a:xfrm>
            <a:off x="719402" y="6021288"/>
            <a:ext cx="9985111" cy="72008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E"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3172" y="6021288"/>
            <a:ext cx="1977381" cy="700188"/>
          </a:xfrm>
          <a:prstGeom prst="rect">
            <a:avLst/>
          </a:prstGeom>
        </p:spPr>
      </p:pic>
    </p:spTree>
    <p:extLst>
      <p:ext uri="{BB962C8B-B14F-4D97-AF65-F5344CB8AC3E}">
        <p14:creationId xmlns:p14="http://schemas.microsoft.com/office/powerpoint/2010/main" val="300440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D59BA-4132-964F-B05E-1E1169ED5D7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4B255A6-4914-7C47-B8D5-F5B62DB3DAC7}"/>
              </a:ext>
            </a:extLst>
          </p:cNvPr>
          <p:cNvSpPr>
            <a:spLocks noGrp="1"/>
          </p:cNvSpPr>
          <p:nvPr>
            <p:ph sz="half" idx="1"/>
          </p:nvPr>
        </p:nvSpPr>
        <p:spPr>
          <a:xfrm>
            <a:off x="838200" y="1825625"/>
            <a:ext cx="5181600" cy="341229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1E66291-56C5-1643-8169-E2C36A08C479}"/>
              </a:ext>
            </a:extLst>
          </p:cNvPr>
          <p:cNvSpPr>
            <a:spLocks noGrp="1"/>
          </p:cNvSpPr>
          <p:nvPr>
            <p:ph sz="half" idx="2"/>
          </p:nvPr>
        </p:nvSpPr>
        <p:spPr>
          <a:xfrm>
            <a:off x="6172200" y="1825625"/>
            <a:ext cx="5181600" cy="341229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15550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D1C8F-6AFD-1C42-A9CA-EB4D2312E95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1BB5AC6-0FD7-BE4E-A66B-B7B9E3B207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FC5FB9E-0EA0-854E-B147-EEEF17975BAA}"/>
              </a:ext>
            </a:extLst>
          </p:cNvPr>
          <p:cNvSpPr>
            <a:spLocks noGrp="1"/>
          </p:cNvSpPr>
          <p:nvPr>
            <p:ph sz="half" idx="2"/>
          </p:nvPr>
        </p:nvSpPr>
        <p:spPr>
          <a:xfrm>
            <a:off x="839788" y="2505075"/>
            <a:ext cx="5157787" cy="2812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F2028F5-5786-264B-9CB7-352B027099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1BF4B3C-1BA1-3746-92FC-0460934AD912}"/>
              </a:ext>
            </a:extLst>
          </p:cNvPr>
          <p:cNvSpPr>
            <a:spLocks noGrp="1"/>
          </p:cNvSpPr>
          <p:nvPr>
            <p:ph sz="quarter" idx="4"/>
          </p:nvPr>
        </p:nvSpPr>
        <p:spPr>
          <a:xfrm>
            <a:off x="6172200" y="2505075"/>
            <a:ext cx="5183188" cy="2812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35557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32A6-518C-6646-9D21-39EF0A2750F9}"/>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330120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5078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EF578-8BC9-904F-9626-2AE1D0E607B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B6E4A1F-BB65-3644-980C-B2913DA79D38}"/>
              </a:ext>
            </a:extLst>
          </p:cNvPr>
          <p:cNvSpPr>
            <a:spLocks noGrp="1"/>
          </p:cNvSpPr>
          <p:nvPr>
            <p:ph idx="1"/>
          </p:nvPr>
        </p:nvSpPr>
        <p:spPr>
          <a:xfrm>
            <a:off x="5183188" y="987425"/>
            <a:ext cx="6172200" cy="43797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D333A10-7077-924F-9CCF-B0E763F330BB}"/>
              </a:ext>
            </a:extLst>
          </p:cNvPr>
          <p:cNvSpPr>
            <a:spLocks noGrp="1"/>
          </p:cNvSpPr>
          <p:nvPr>
            <p:ph type="body" sz="half" idx="2"/>
          </p:nvPr>
        </p:nvSpPr>
        <p:spPr>
          <a:xfrm>
            <a:off x="839788" y="2057400"/>
            <a:ext cx="3932237" cy="33097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282973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94580-EC12-CE4E-AD2F-F655C46E130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CB26FD5-A73D-9745-B3F5-73C5B8447EA2}"/>
              </a:ext>
            </a:extLst>
          </p:cNvPr>
          <p:cNvSpPr>
            <a:spLocks noGrp="1"/>
          </p:cNvSpPr>
          <p:nvPr>
            <p:ph type="pic" idx="1"/>
          </p:nvPr>
        </p:nvSpPr>
        <p:spPr>
          <a:xfrm>
            <a:off x="5183188" y="987425"/>
            <a:ext cx="6172200" cy="4429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F288D8-4A67-3443-949C-F4B2961C9633}"/>
              </a:ext>
            </a:extLst>
          </p:cNvPr>
          <p:cNvSpPr>
            <a:spLocks noGrp="1"/>
          </p:cNvSpPr>
          <p:nvPr>
            <p:ph type="body" sz="half" idx="2"/>
          </p:nvPr>
        </p:nvSpPr>
        <p:spPr>
          <a:xfrm>
            <a:off x="839788" y="2057400"/>
            <a:ext cx="3932237" cy="33594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3534671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jp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AD8254-2D58-0F41-A70B-6D4FF9060921}"/>
              </a:ext>
            </a:extLst>
          </p:cNvPr>
          <p:cNvPicPr>
            <a:picLocks noChangeAspect="1"/>
          </p:cNvPicPr>
          <p:nvPr userDrawn="1"/>
        </p:nvPicPr>
        <p:blipFill>
          <a:blip r:embed="rId39"/>
          <a:stretch>
            <a:fillRect/>
          </a:stretch>
        </p:blipFill>
        <p:spPr>
          <a:xfrm>
            <a:off x="12700" y="5549900"/>
            <a:ext cx="12179300" cy="1308100"/>
          </a:xfrm>
          <a:prstGeom prst="rect">
            <a:avLst/>
          </a:prstGeom>
        </p:spPr>
      </p:pic>
      <p:sp>
        <p:nvSpPr>
          <p:cNvPr id="2" name="Title Placeholder 1">
            <a:extLst>
              <a:ext uri="{FF2B5EF4-FFF2-40B4-BE49-F238E27FC236}">
                <a16:creationId xmlns:a16="http://schemas.microsoft.com/office/drawing/2014/main" id="{7D59E11E-5BA9-AE40-8F3A-B9D91E5D26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D97F7D5D-F27A-9C43-9B32-05602816A75E}"/>
              </a:ext>
            </a:extLst>
          </p:cNvPr>
          <p:cNvSpPr>
            <a:spLocks noGrp="1"/>
          </p:cNvSpPr>
          <p:nvPr>
            <p:ph type="body" idx="1"/>
          </p:nvPr>
        </p:nvSpPr>
        <p:spPr>
          <a:xfrm>
            <a:off x="838200" y="1825625"/>
            <a:ext cx="10515600" cy="359120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49451157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4" r:id="rId27"/>
    <p:sldLayoutId id="2147483704" r:id="rId28"/>
    <p:sldLayoutId id="2147483665" r:id="rId29"/>
    <p:sldLayoutId id="2147483666" r:id="rId30"/>
    <p:sldLayoutId id="2147483667" r:id="rId31"/>
    <p:sldLayoutId id="2147483668" r:id="rId32"/>
    <p:sldLayoutId id="2147483670" r:id="rId33"/>
    <p:sldLayoutId id="2147483671" r:id="rId34"/>
    <p:sldLayoutId id="2147483672" r:id="rId35"/>
    <p:sldLayoutId id="2147483676" r:id="rId36"/>
    <p:sldLayoutId id="2147483689" r:id="rId37"/>
  </p:sldLayoutIdLst>
  <p:txStyles>
    <p:titleStyle>
      <a:lvl1pPr algn="l" defTabSz="914400" rtl="0" eaLnBrk="1" latinLnBrk="0" hangingPunct="1">
        <a:lnSpc>
          <a:spcPct val="90000"/>
        </a:lnSpc>
        <a:spcBef>
          <a:spcPct val="0"/>
        </a:spcBef>
        <a:buNone/>
        <a:defRPr sz="44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linkedin.com/pulse/9-skills-phds-have-others-dont-isaiah-hankel-ph-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jobs.ac.uk/media/pdf/careers/resources/10-career-paths-for-phds.pdf" TargetMode="External"/><Relationship Id="rId2" Type="http://schemas.openxmlformats.org/officeDocument/2006/relationships/hyperlink" Target="https://career-advice.jobs.ac.uk/phd-studentship/10-career-paths-for-phds/********"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hyperlink" Target="http://hea.ie/assets/uploads/2019/02/HEA-Graduate-Outcomes-Survey.pdf" TargetMode="External"/><Relationship Id="rId5" Type="http://schemas.openxmlformats.org/officeDocument/2006/relationships/hyperlink" Target="https://www.cso.ie/en/csolatestnews/presspages/2018/highereducationoutcomes-graduatesof2010-2014/" TargetMode="Externa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ucc.ie/en/media/support/careers/CVGuideforPhDandPostdoctoralResearchers.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s://www.bartrawealthadvisors.com/ireland-job-market-which-professional-sectors-are-in-high-demand/"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www.linkedin.com/jobs/strategy-consulting-jobs/?originalSubdomain=ie" TargetMode="External"/><Relationship Id="rId3" Type="http://schemas.openxmlformats.org/officeDocument/2006/relationships/hyperlink" Target="https://www.pwc.ie/services/consulting/strategy.html" TargetMode="External"/><Relationship Id="rId7" Type="http://schemas.openxmlformats.org/officeDocument/2006/relationships/hyperlink" Target="https://www.mckinsey.com/ie" TargetMode="External"/><Relationship Id="rId12" Type="http://schemas.openxmlformats.org/officeDocument/2006/relationships/image" Target="../media/image33.png"/><Relationship Id="rId2" Type="http://schemas.openxmlformats.org/officeDocument/2006/relationships/hyperlink" Target="https://lincoln.ie/what-to-expect-from-consulting-in-ireland/" TargetMode="External"/><Relationship Id="rId1" Type="http://schemas.openxmlformats.org/officeDocument/2006/relationships/slideLayout" Target="../slideLayouts/slideLayout4.xml"/><Relationship Id="rId6" Type="http://schemas.openxmlformats.org/officeDocument/2006/relationships/hyperlink" Target="https://www.consultingcase101.com/list-of-consulting-firms-in-dublin-ireland/" TargetMode="External"/><Relationship Id="rId11" Type="http://schemas.openxmlformats.org/officeDocument/2006/relationships/hyperlink" Target="https://info.lse.ac.uk/current-students/careers/resources/employment-sectors/consultancy" TargetMode="External"/><Relationship Id="rId5" Type="http://schemas.openxmlformats.org/officeDocument/2006/relationships/hyperlink" Target="https://www.consulting.com/types-of-consulting-careers" TargetMode="External"/><Relationship Id="rId10" Type="http://schemas.openxmlformats.org/officeDocument/2006/relationships/hyperlink" Target="https://www.insidecareers.co.uk/professions/management-consultancy/" TargetMode="External"/><Relationship Id="rId4" Type="http://schemas.openxmlformats.org/officeDocument/2006/relationships/hyperlink" Target="https://www.cmc-global.org/content/institute-management-consultants-and-advisers-ireland" TargetMode="External"/><Relationship Id="rId9" Type="http://schemas.openxmlformats.org/officeDocument/2006/relationships/hyperlink" Target="https://www.consultancy.uk/firms"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podcasts.apple.com/ie/podcast/vanderbilt-beyond-the-lab-podcast/id1329787147" TargetMode="External"/><Relationship Id="rId3" Type="http://schemas.openxmlformats.org/officeDocument/2006/relationships/hyperlink" Target="https://podcasts.apple.com/ie/podcast/squiggly-careers/id1202842065" TargetMode="External"/><Relationship Id="rId7" Type="http://schemas.openxmlformats.org/officeDocument/2006/relationships/hyperlink" Target="https://podcasts.apple.com/ie/podcast/recovering-academic/id1146802786" TargetMode="External"/><Relationship Id="rId2" Type="http://schemas.openxmlformats.org/officeDocument/2006/relationships/hyperlink" Target="https://podcasts.apple.com/ie/podcast/10gm-career-advice/id297143488" TargetMode="External"/><Relationship Id="rId1" Type="http://schemas.openxmlformats.org/officeDocument/2006/relationships/slideLayout" Target="../slideLayouts/slideLayout4.xml"/><Relationship Id="rId6" Type="http://schemas.openxmlformats.org/officeDocument/2006/relationships/hyperlink" Target="https://podcasts.apple.com/ie/podcast/cheeky-scientist-radio/id1183346190" TargetMode="External"/><Relationship Id="rId5" Type="http://schemas.openxmlformats.org/officeDocument/2006/relationships/hyperlink" Target="https://podcasts.apple.com/ie/podcast/phd-career-stories/id1150156933" TargetMode="External"/><Relationship Id="rId10" Type="http://schemas.openxmlformats.org/officeDocument/2006/relationships/hyperlink" Target="https://podcasts.apple.com/ie/podcast/the-career-farm-grow-your-own-career-with-jane-barrett/id929948746" TargetMode="External"/><Relationship Id="rId4" Type="http://schemas.openxmlformats.org/officeDocument/2006/relationships/hyperlink" Target="https://podcasts.apple.com/ie/podcast/career-decisions/id1484099776" TargetMode="External"/><Relationship Id="rId9" Type="http://schemas.openxmlformats.org/officeDocument/2006/relationships/hyperlink" Target="https://podcasts.apple.com/ie/podcast/phd-in-progress-podcast-education-career-life/id858594298"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ucc.ie/en/careers/areyouacurrentstudent/advice/profilingforsucces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vitae.ac.uk/researcher-careers/researcher-career-stories/career-stories-planned-happenstance"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gradireland.com/gradstories/research"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1.sv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3.svg"/></Relationships>
</file>

<file path=ppt/slides/_rels/slide6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ucc.ie/en/careers/areyouacurrentstudent/applicationstoolkit/prepareforyourinterview/shortlistmetool/" TargetMode="External"/><Relationship Id="rId2" Type="http://schemas.openxmlformats.org/officeDocument/2006/relationships/hyperlink" Target="http://www.skillsireland.ie/"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hyperlink" Target="https://ucc.cloud.panopto.eu/Panopto/Pages/Viewer.aspx?id=1688badf-ee62-462e-90c0-ac7f01290104" TargetMode="External"/><Relationship Id="rId2" Type="http://schemas.openxmlformats.org/officeDocument/2006/relationships/image" Target="../media/image65.png"/><Relationship Id="rId1" Type="http://schemas.openxmlformats.org/officeDocument/2006/relationships/slideLayout" Target="../slideLayouts/slideLayout6.xml"/><Relationship Id="rId4" Type="http://schemas.openxmlformats.org/officeDocument/2006/relationships/hyperlink" Target="https://www.ucc.ie/en/media/support/careers/UCCAlumniLinkedinforCareerResearch(1).pdf"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ucc.cloud.panopto.eu/Panopto/Pages/Viewer.aspx?id=8c6f69c6-b2c0-415d-a36a-ac5c01386dc6" TargetMode="Externa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7.xml.rels><?xml version="1.0" encoding="UTF-8" standalone="yes"?>
<Relationships xmlns="http://schemas.openxmlformats.org/package/2006/relationships"><Relationship Id="rId3" Type="http://schemas.openxmlformats.org/officeDocument/2006/relationships/hyperlink" Target="https://www.nijobs.com/Phd-Jobs" TargetMode="External"/><Relationship Id="rId7" Type="http://schemas.openxmlformats.org/officeDocument/2006/relationships/hyperlink" Target="https://www.careerjet.ie/phd-graduate-jobs.html" TargetMode="External"/><Relationship Id="rId2" Type="http://schemas.openxmlformats.org/officeDocument/2006/relationships/hyperlink" Target="https://www.universityvacancies.com/" TargetMode="External"/><Relationship Id="rId1" Type="http://schemas.openxmlformats.org/officeDocument/2006/relationships/slideLayout" Target="../slideLayouts/slideLayout2.xml"/><Relationship Id="rId6" Type="http://schemas.openxmlformats.org/officeDocument/2006/relationships/hyperlink" Target="https://ie.indeed.com/PhD-Ireland-" TargetMode="External"/><Relationship Id="rId5" Type="http://schemas.openxmlformats.org/officeDocument/2006/relationships/hyperlink" Target="https://www.irishjobs.ie/" TargetMode="External"/><Relationship Id="rId4" Type="http://schemas.openxmlformats.org/officeDocument/2006/relationships/hyperlink" Target="https://www.publicjobs.ie/en/graduate-opportunities"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hyperlink" Target="https://www.themuse.com/advice/3-things-phd-need-to-know-get-job-outside-academia" TargetMode="External"/><Relationship Id="rId3" Type="http://schemas.openxmlformats.org/officeDocument/2006/relationships/hyperlink" Target="https://career-advice.jobs.ac.uk/resources/jobs-ac-uk-live-qa-alternative-career-pathways-after-your-phd" TargetMode="External"/><Relationship Id="rId7" Type="http://schemas.openxmlformats.org/officeDocument/2006/relationships/hyperlink" Target="https://academicpositions.com/career-advice/the-7-essential-transferable-skills-all-phds-have" TargetMode="External"/><Relationship Id="rId2" Type="http://schemas.openxmlformats.org/officeDocument/2006/relationships/hyperlink" Target="https://www.jobs.ac.uk/media/pdf/careers/resources/10-career-paths-for-phds.pdf" TargetMode="External"/><Relationship Id="rId1" Type="http://schemas.openxmlformats.org/officeDocument/2006/relationships/slideLayout" Target="../slideLayouts/slideLayout6.xml"/><Relationship Id="rId6" Type="http://schemas.openxmlformats.org/officeDocument/2006/relationships/hyperlink" Target="https://www.linkedin.com/company/kibeyondacademia/" TargetMode="External"/><Relationship Id="rId5" Type="http://schemas.openxmlformats.org/officeDocument/2006/relationships/hyperlink" Target="https://www.linkedin.com/pulse/most-direct-path-huge-job-offers-3-foundations-phds-hankel-ph-d-/" TargetMode="External"/><Relationship Id="rId4" Type="http://schemas.openxmlformats.org/officeDocument/2006/relationships/hyperlink" Target="https://www.findaphd.com/advice/doing/phd-non-academic-careers.aspx" TargetMode="External"/><Relationship Id="rId9" Type="http://schemas.openxmlformats.org/officeDocument/2006/relationships/hyperlink" Target="https://www.enago.com/academy/you-have-a-phd-what-next/"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www.imaginephd.com/" TargetMode="External"/><Relationship Id="rId2" Type="http://schemas.openxmlformats.org/officeDocument/2006/relationships/hyperlink" Target="https://versatilephd.com/phd-career-finder/" TargetMode="External"/><Relationship Id="rId1" Type="http://schemas.openxmlformats.org/officeDocument/2006/relationships/slideLayout" Target="../slideLayouts/slideLayout6.xml"/><Relationship Id="rId6" Type="http://schemas.openxmlformats.org/officeDocument/2006/relationships/hyperlink" Target="https://www.academictransfer.com/en/blog/six-career-paths-for-phd-graduates/" TargetMode="External"/><Relationship Id="rId5" Type="http://schemas.openxmlformats.org/officeDocument/2006/relationships/hyperlink" Target="https://www.vitae.ac.uk/researcher-careers/researcher-career-stories" TargetMode="External"/><Relationship Id="rId4" Type="http://schemas.openxmlformats.org/officeDocument/2006/relationships/hyperlink" Target="https://www.insidehighered.com/blogs/gradhacker/exploring-alternative-academic-careers" TargetMode="External"/></Relationships>
</file>

<file path=ppt/slides/_rels/slide83.xml.rels><?xml version="1.0" encoding="UTF-8" standalone="yes"?>
<Relationships xmlns="http://schemas.openxmlformats.org/package/2006/relationships"><Relationship Id="rId2" Type="http://schemas.openxmlformats.org/officeDocument/2006/relationships/hyperlink" Target="https://beyondprof.com/podcast/"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E2CD-6717-43A6-A8FA-5C4417D65EE3}"/>
              </a:ext>
            </a:extLst>
          </p:cNvPr>
          <p:cNvSpPr>
            <a:spLocks noGrp="1"/>
          </p:cNvSpPr>
          <p:nvPr>
            <p:ph type="ctrTitle"/>
          </p:nvPr>
        </p:nvSpPr>
        <p:spPr>
          <a:xfrm>
            <a:off x="1109980" y="4277356"/>
            <a:ext cx="9966960" cy="1560320"/>
          </a:xfrm>
        </p:spPr>
        <p:txBody>
          <a:bodyPr>
            <a:normAutofit fontScale="90000"/>
          </a:bodyPr>
          <a:lstStyle/>
          <a:p>
            <a:r>
              <a:rPr lang="en-IE" sz="3200" dirty="0">
                <a:solidFill>
                  <a:srgbClr val="4A523D"/>
                </a:solidFill>
              </a:rPr>
              <a:t>Career Planning for Researchers </a:t>
            </a:r>
            <a:br>
              <a:rPr lang="en-IE" sz="3200" dirty="0">
                <a:solidFill>
                  <a:srgbClr val="4A523D"/>
                </a:solidFill>
              </a:rPr>
            </a:br>
            <a:r>
              <a:rPr lang="en-IE" sz="3200" dirty="0">
                <a:solidFill>
                  <a:srgbClr val="4A523D"/>
                </a:solidFill>
              </a:rPr>
              <a:t>Sourcing and Accessing non academic jobs </a:t>
            </a:r>
            <a:br>
              <a:rPr lang="en-IE" sz="3200" dirty="0">
                <a:solidFill>
                  <a:srgbClr val="4A523D"/>
                </a:solidFill>
              </a:rPr>
            </a:br>
            <a:endParaRPr lang="en-IE" sz="3200" dirty="0">
              <a:solidFill>
                <a:srgbClr val="4A523D"/>
              </a:solidFill>
            </a:endParaRPr>
          </a:p>
        </p:txBody>
      </p:sp>
      <p:sp>
        <p:nvSpPr>
          <p:cNvPr id="3" name="Subtitle 2">
            <a:extLst>
              <a:ext uri="{FF2B5EF4-FFF2-40B4-BE49-F238E27FC236}">
                <a16:creationId xmlns:a16="http://schemas.microsoft.com/office/drawing/2014/main" id="{EB030302-A537-42AC-BDAD-F77C279AC33B}"/>
              </a:ext>
            </a:extLst>
          </p:cNvPr>
          <p:cNvSpPr>
            <a:spLocks noGrp="1"/>
          </p:cNvSpPr>
          <p:nvPr>
            <p:ph type="subTitle" idx="1"/>
          </p:nvPr>
        </p:nvSpPr>
        <p:spPr>
          <a:xfrm>
            <a:off x="1709530" y="5799489"/>
            <a:ext cx="8767860" cy="440822"/>
          </a:xfrm>
        </p:spPr>
        <p:txBody>
          <a:bodyPr>
            <a:normAutofit/>
          </a:bodyPr>
          <a:lstStyle/>
          <a:p>
            <a:r>
              <a:rPr lang="en-US" sz="2000">
                <a:solidFill>
                  <a:srgbClr val="4A523D"/>
                </a:solidFill>
              </a:rPr>
              <a:t>Mary McCarthy  UCC Career Services </a:t>
            </a:r>
          </a:p>
          <a:p>
            <a:endParaRPr lang="en-IE" sz="2000">
              <a:solidFill>
                <a:srgbClr val="4A523D"/>
              </a:solidFill>
            </a:endParaRPr>
          </a:p>
        </p:txBody>
      </p:sp>
      <p:pic>
        <p:nvPicPr>
          <p:cNvPr id="6" name="Picture 5" descr="A picture containing grass, outdoor, person, dancer&#10;&#10;Description automatically generated">
            <a:extLst>
              <a:ext uri="{FF2B5EF4-FFF2-40B4-BE49-F238E27FC236}">
                <a16:creationId xmlns:a16="http://schemas.microsoft.com/office/drawing/2014/main" id="{E5299A1F-7553-4E2E-910B-DA5E5CF026FF}"/>
              </a:ext>
            </a:extLst>
          </p:cNvPr>
          <p:cNvPicPr>
            <a:picLocks noChangeAspect="1"/>
          </p:cNvPicPr>
          <p:nvPr/>
        </p:nvPicPr>
        <p:blipFill rotWithShape="1">
          <a:blip r:embed="rId2">
            <a:extLst>
              <a:ext uri="{28A0092B-C50C-407E-A947-70E740481C1C}">
                <a14:useLocalDpi xmlns:a14="http://schemas.microsoft.com/office/drawing/2010/main" val="0"/>
              </a:ext>
            </a:extLst>
          </a:blip>
          <a:srcRect t="1945" r="-1" b="10556"/>
          <a:stretch/>
        </p:blipFill>
        <p:spPr>
          <a:xfrm>
            <a:off x="243840" y="256540"/>
            <a:ext cx="11704320" cy="3764276"/>
          </a:xfrm>
          <a:prstGeom prst="rect">
            <a:avLst/>
          </a:prstGeom>
        </p:spPr>
      </p:pic>
    </p:spTree>
    <p:extLst>
      <p:ext uri="{BB962C8B-B14F-4D97-AF65-F5344CB8AC3E}">
        <p14:creationId xmlns:p14="http://schemas.microsoft.com/office/powerpoint/2010/main" val="215791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755A55-ECDB-497A-A7CE-BECA2C04A3F8}"/>
              </a:ext>
            </a:extLst>
          </p:cNvPr>
          <p:cNvPicPr>
            <a:picLocks noChangeAspect="1"/>
          </p:cNvPicPr>
          <p:nvPr/>
        </p:nvPicPr>
        <p:blipFill>
          <a:blip r:embed="rId2"/>
          <a:stretch>
            <a:fillRect/>
          </a:stretch>
        </p:blipFill>
        <p:spPr>
          <a:xfrm>
            <a:off x="0" y="-114409"/>
            <a:ext cx="12192000" cy="7782560"/>
          </a:xfrm>
          <a:prstGeom prst="rect">
            <a:avLst/>
          </a:prstGeom>
        </p:spPr>
      </p:pic>
    </p:spTree>
    <p:extLst>
      <p:ext uri="{BB962C8B-B14F-4D97-AF65-F5344CB8AC3E}">
        <p14:creationId xmlns:p14="http://schemas.microsoft.com/office/powerpoint/2010/main" val="1656816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a:extLst>
              <a:ext uri="{FF2B5EF4-FFF2-40B4-BE49-F238E27FC236}">
                <a16:creationId xmlns:a16="http://schemas.microsoft.com/office/drawing/2014/main" id="{8B241928-D10C-4D2F-9EFE-738EA234B0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788" y="341314"/>
            <a:ext cx="6858000"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844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a:extLst>
              <a:ext uri="{FF2B5EF4-FFF2-40B4-BE49-F238E27FC236}">
                <a16:creationId xmlns:a16="http://schemas.microsoft.com/office/drawing/2014/main" id="{8BDEC961-CCFB-47E7-9DD9-317F9F20D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549275"/>
            <a:ext cx="7697788" cy="571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68" y="96043"/>
            <a:ext cx="9440332" cy="1325563"/>
          </a:xfrm>
        </p:spPr>
        <p:txBody>
          <a:bodyPr>
            <a:normAutofit fontScale="90000"/>
          </a:bodyPr>
          <a:lstStyle/>
          <a:p>
            <a:r>
              <a:rPr lang="en-GB" sz="3200" dirty="0">
                <a:solidFill>
                  <a:srgbClr val="0070C0"/>
                </a:solidFill>
              </a:rPr>
              <a:t>Adopt  a Planned Happenstance  Mindset </a:t>
            </a:r>
            <a:br>
              <a:rPr lang="en-GB" sz="3200" dirty="0">
                <a:solidFill>
                  <a:srgbClr val="0070C0"/>
                </a:solidFill>
              </a:rPr>
            </a:br>
            <a:r>
              <a:rPr lang="en-GB" sz="3200" dirty="0">
                <a:solidFill>
                  <a:srgbClr val="0070C0"/>
                </a:solidFill>
              </a:rPr>
              <a:t> A Powerful and effective method to build your Career</a:t>
            </a:r>
          </a:p>
        </p:txBody>
      </p:sp>
      <p:sp>
        <p:nvSpPr>
          <p:cNvPr id="3" name="Content Placeholder 2"/>
          <p:cNvSpPr>
            <a:spLocks noGrp="1"/>
          </p:cNvSpPr>
          <p:nvPr>
            <p:ph idx="1"/>
          </p:nvPr>
        </p:nvSpPr>
        <p:spPr>
          <a:xfrm>
            <a:off x="838200" y="1279524"/>
            <a:ext cx="10515600" cy="4486275"/>
          </a:xfrm>
        </p:spPr>
        <p:txBody>
          <a:bodyPr>
            <a:normAutofit lnSpcReduction="10000"/>
          </a:bodyPr>
          <a:lstStyle/>
          <a:p>
            <a:pPr marL="0" indent="0">
              <a:buNone/>
            </a:pPr>
            <a:endParaRPr lang="en-GB" sz="1300" dirty="0"/>
          </a:p>
          <a:p>
            <a:pPr marL="0" indent="0">
              <a:buNone/>
            </a:pPr>
            <a:r>
              <a:rPr lang="en-IE" sz="1800" b="1" dirty="0">
                <a:solidFill>
                  <a:srgbClr val="202124"/>
                </a:solidFill>
              </a:rPr>
              <a:t>Planned Happenstance</a:t>
            </a:r>
            <a:r>
              <a:rPr lang="en-IE" sz="1800" dirty="0">
                <a:solidFill>
                  <a:srgbClr val="202124"/>
                </a:solidFill>
              </a:rPr>
              <a:t> can be framed as this- </a:t>
            </a:r>
          </a:p>
          <a:p>
            <a:pPr marL="0" indent="0">
              <a:buNone/>
            </a:pPr>
            <a:r>
              <a:rPr lang="en-IE" sz="1800" dirty="0">
                <a:solidFill>
                  <a:srgbClr val="202124"/>
                </a:solidFill>
              </a:rPr>
              <a:t>The ability  to create chance events that turn into actual opportunities. It's a method that can help you capitalize on events that occur or that you can create to occur in your life.</a:t>
            </a:r>
            <a:endParaRPr lang="en-GB" sz="1700" b="1" dirty="0">
              <a:solidFill>
                <a:srgbClr val="0070C0"/>
              </a:solidFill>
            </a:endParaRPr>
          </a:p>
          <a:p>
            <a:pPr marL="0" lvl="0" indent="0">
              <a:buNone/>
            </a:pPr>
            <a:r>
              <a:rPr lang="en-GB" sz="1700" b="1" dirty="0">
                <a:solidFill>
                  <a:srgbClr val="0070C0"/>
                </a:solidFill>
              </a:rPr>
              <a:t>4 core steps</a:t>
            </a:r>
          </a:p>
          <a:p>
            <a:pPr marL="0" lvl="0" indent="0">
              <a:buNone/>
            </a:pPr>
            <a:r>
              <a:rPr lang="en-GB" sz="1700" b="1" dirty="0">
                <a:solidFill>
                  <a:srgbClr val="0070C0"/>
                </a:solidFill>
              </a:rPr>
              <a:t>Clarify ideas</a:t>
            </a:r>
            <a:r>
              <a:rPr lang="en-GB" sz="1700" dirty="0">
                <a:solidFill>
                  <a:prstClr val="black"/>
                </a:solidFill>
              </a:rPr>
              <a:t>: Follow your curiosity and identify your interests</a:t>
            </a:r>
          </a:p>
          <a:p>
            <a:pPr marL="0" lvl="0" indent="0">
              <a:buNone/>
            </a:pPr>
            <a:endParaRPr lang="en-GB" sz="1700" dirty="0">
              <a:solidFill>
                <a:prstClr val="black"/>
              </a:solidFill>
            </a:endParaRPr>
          </a:p>
          <a:p>
            <a:pPr marL="0" lvl="0" indent="0">
              <a:buNone/>
            </a:pPr>
            <a:r>
              <a:rPr lang="en-GB" sz="1700" b="1" dirty="0">
                <a:solidFill>
                  <a:srgbClr val="0070C0"/>
                </a:solidFill>
              </a:rPr>
              <a:t>Remove perceived  blocks</a:t>
            </a:r>
            <a:r>
              <a:rPr lang="en-GB" sz="1700" dirty="0">
                <a:solidFill>
                  <a:prstClr val="black"/>
                </a:solidFill>
              </a:rPr>
              <a:t>: Wonder “how can I” rather than “I can’t because…”</a:t>
            </a:r>
          </a:p>
          <a:p>
            <a:pPr marL="0" lvl="0" indent="0">
              <a:buNone/>
            </a:pPr>
            <a:endParaRPr lang="en-GB" sz="1700" dirty="0">
              <a:solidFill>
                <a:prstClr val="black"/>
              </a:solidFill>
            </a:endParaRPr>
          </a:p>
          <a:p>
            <a:pPr marL="0" lvl="0" indent="0">
              <a:buNone/>
            </a:pPr>
            <a:r>
              <a:rPr lang="en-GB" sz="1700" b="1" dirty="0">
                <a:solidFill>
                  <a:srgbClr val="0070C0"/>
                </a:solidFill>
              </a:rPr>
              <a:t>Expect the unexpected</a:t>
            </a:r>
            <a:r>
              <a:rPr lang="en-GB" sz="1700" dirty="0">
                <a:solidFill>
                  <a:prstClr val="black"/>
                </a:solidFill>
              </a:rPr>
              <a:t>: Be prepared for chance opportunities, such as unexpected phone calls, chance encounters, impromptu conversations and new experiences</a:t>
            </a:r>
          </a:p>
          <a:p>
            <a:pPr marL="0" lvl="0" indent="0">
              <a:buNone/>
            </a:pPr>
            <a:endParaRPr lang="en-GB" sz="1700" dirty="0">
              <a:solidFill>
                <a:prstClr val="black"/>
              </a:solidFill>
            </a:endParaRPr>
          </a:p>
          <a:p>
            <a:pPr marL="0" lvl="0" indent="0">
              <a:buNone/>
            </a:pPr>
            <a:r>
              <a:rPr lang="en-GB" sz="1700" b="1" dirty="0">
                <a:solidFill>
                  <a:srgbClr val="0070C0"/>
                </a:solidFill>
              </a:rPr>
              <a:t>Take action</a:t>
            </a:r>
            <a:r>
              <a:rPr lang="en-GB" sz="1700" dirty="0">
                <a:solidFill>
                  <a:prstClr val="black"/>
                </a:solidFill>
              </a:rPr>
              <a:t>: Learn, develop skills, remain open and follow up on chance events</a:t>
            </a:r>
          </a:p>
          <a:p>
            <a:endParaRPr lang="en-GB" sz="1300" dirty="0"/>
          </a:p>
        </p:txBody>
      </p:sp>
      <p:pic>
        <p:nvPicPr>
          <p:cNvPr id="7" name="Graphic 6" descr="Group Brainstorm">
            <a:extLst>
              <a:ext uri="{FF2B5EF4-FFF2-40B4-BE49-F238E27FC236}">
                <a16:creationId xmlns:a16="http://schemas.microsoft.com/office/drawing/2014/main" id="{BA2C4966-39F6-4EB2-800A-50635ACC2C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25424"/>
            <a:ext cx="914400" cy="914400"/>
          </a:xfrm>
          <a:prstGeom prst="rect">
            <a:avLst/>
          </a:prstGeom>
        </p:spPr>
      </p:pic>
    </p:spTree>
    <p:extLst>
      <p:ext uri="{BB962C8B-B14F-4D97-AF65-F5344CB8AC3E}">
        <p14:creationId xmlns:p14="http://schemas.microsoft.com/office/powerpoint/2010/main" val="4042150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6B4A-2793-4D0E-B8E6-B72A17854707}"/>
              </a:ext>
            </a:extLst>
          </p:cNvPr>
          <p:cNvSpPr>
            <a:spLocks noGrp="1"/>
          </p:cNvSpPr>
          <p:nvPr>
            <p:ph type="title"/>
          </p:nvPr>
        </p:nvSpPr>
        <p:spPr>
          <a:xfrm>
            <a:off x="268015" y="-444500"/>
            <a:ext cx="4256688" cy="2696087"/>
          </a:xfrm>
        </p:spPr>
        <p:txBody>
          <a:bodyPr>
            <a:normAutofit/>
          </a:bodyPr>
          <a:lstStyle/>
          <a:p>
            <a:r>
              <a:rPr lang="en-IE" sz="2400" b="1" dirty="0">
                <a:solidFill>
                  <a:schemeClr val="accent1">
                    <a:lumMod val="50000"/>
                  </a:schemeClr>
                </a:solidFill>
              </a:rPr>
              <a:t>The Role of Happenstance in careers</a:t>
            </a:r>
          </a:p>
        </p:txBody>
      </p:sp>
      <p:sp>
        <p:nvSpPr>
          <p:cNvPr id="9" name="Content Placeholder 8">
            <a:extLst>
              <a:ext uri="{FF2B5EF4-FFF2-40B4-BE49-F238E27FC236}">
                <a16:creationId xmlns:a16="http://schemas.microsoft.com/office/drawing/2014/main" id="{B28F10CC-D587-4F53-A2E3-1120A57C1E5F}"/>
              </a:ext>
            </a:extLst>
          </p:cNvPr>
          <p:cNvSpPr>
            <a:spLocks noGrp="1"/>
          </p:cNvSpPr>
          <p:nvPr>
            <p:ph idx="1"/>
          </p:nvPr>
        </p:nvSpPr>
        <p:spPr>
          <a:xfrm>
            <a:off x="643612" y="1701800"/>
            <a:ext cx="4256688" cy="3861619"/>
          </a:xfrm>
        </p:spPr>
        <p:txBody>
          <a:bodyPr>
            <a:normAutofit lnSpcReduction="10000"/>
          </a:bodyPr>
          <a:lstStyle/>
          <a:p>
            <a:pPr fontAlgn="t"/>
            <a:r>
              <a:rPr lang="en-IE" sz="1600" b="1" dirty="0">
                <a:solidFill>
                  <a:srgbClr val="0070C0"/>
                </a:solidFill>
              </a:rPr>
              <a:t>Curiosity</a:t>
            </a:r>
            <a:r>
              <a:rPr lang="en-IE" sz="1600" dirty="0">
                <a:solidFill>
                  <a:srgbClr val="0070C0"/>
                </a:solidFill>
              </a:rPr>
              <a:t> invites you to</a:t>
            </a:r>
            <a:r>
              <a:rPr lang="en-IE" sz="1600" dirty="0"/>
              <a:t> explore learning opportunities</a:t>
            </a:r>
          </a:p>
          <a:p>
            <a:pPr fontAlgn="t"/>
            <a:endParaRPr lang="en-IE" sz="1600" dirty="0"/>
          </a:p>
          <a:p>
            <a:pPr fontAlgn="t"/>
            <a:r>
              <a:rPr lang="en-IE" sz="1600" b="1" dirty="0">
                <a:solidFill>
                  <a:srgbClr val="0070C0"/>
                </a:solidFill>
              </a:rPr>
              <a:t>Persistence </a:t>
            </a:r>
            <a:r>
              <a:rPr lang="en-IE" sz="1600" dirty="0">
                <a:solidFill>
                  <a:srgbClr val="0070C0"/>
                </a:solidFill>
              </a:rPr>
              <a:t>helps you</a:t>
            </a:r>
            <a:r>
              <a:rPr lang="en-IE" sz="1600" dirty="0"/>
              <a:t> to deal with obstacles/challenges </a:t>
            </a:r>
          </a:p>
          <a:p>
            <a:pPr fontAlgn="t"/>
            <a:endParaRPr lang="en-IE" sz="1600" dirty="0"/>
          </a:p>
          <a:p>
            <a:pPr fontAlgn="t"/>
            <a:r>
              <a:rPr lang="en-IE" sz="1600" b="1" dirty="0">
                <a:solidFill>
                  <a:srgbClr val="0070C0"/>
                </a:solidFill>
              </a:rPr>
              <a:t>Flexibility</a:t>
            </a:r>
            <a:r>
              <a:rPr lang="en-IE" sz="1600" dirty="0"/>
              <a:t> equips you to adapt to changing circumstances and events</a:t>
            </a:r>
          </a:p>
          <a:p>
            <a:pPr fontAlgn="t"/>
            <a:endParaRPr lang="en-IE" sz="1600" dirty="0"/>
          </a:p>
          <a:p>
            <a:pPr fontAlgn="t"/>
            <a:r>
              <a:rPr lang="en-IE" sz="1600" b="1" dirty="0">
                <a:solidFill>
                  <a:srgbClr val="0070C0"/>
                </a:solidFill>
              </a:rPr>
              <a:t>Optimism</a:t>
            </a:r>
            <a:r>
              <a:rPr lang="en-IE" sz="1600" dirty="0">
                <a:solidFill>
                  <a:srgbClr val="0070C0"/>
                </a:solidFill>
              </a:rPr>
              <a:t> equips you </a:t>
            </a:r>
            <a:r>
              <a:rPr lang="en-IE" sz="1600" dirty="0"/>
              <a:t>to maximise benefits from unplanned events</a:t>
            </a:r>
          </a:p>
          <a:p>
            <a:r>
              <a:rPr lang="en-IE" sz="1600" b="1" dirty="0">
                <a:solidFill>
                  <a:srgbClr val="0070C0"/>
                </a:solidFill>
              </a:rPr>
              <a:t>Risk-taking</a:t>
            </a:r>
            <a:r>
              <a:rPr lang="en-IE" sz="1600" b="1" dirty="0"/>
              <a:t> </a:t>
            </a:r>
            <a:r>
              <a:rPr lang="en-IE" sz="1600" dirty="0">
                <a:solidFill>
                  <a:srgbClr val="0070C0"/>
                </a:solidFill>
              </a:rPr>
              <a:t>permits you </a:t>
            </a:r>
            <a:r>
              <a:rPr lang="en-IE" sz="1600" dirty="0"/>
              <a:t>to be willing to step into new experiences and uncertainty  </a:t>
            </a:r>
            <a:endParaRPr lang="en-US" sz="1600" dirty="0"/>
          </a:p>
        </p:txBody>
      </p:sp>
      <p:pic>
        <p:nvPicPr>
          <p:cNvPr id="5" name="Content Placeholder 4" descr="A close up of a logo&#10;&#10;Description automatically generated">
            <a:extLst>
              <a:ext uri="{FF2B5EF4-FFF2-40B4-BE49-F238E27FC236}">
                <a16:creationId xmlns:a16="http://schemas.microsoft.com/office/drawing/2014/main" id="{19015F9B-6E4E-48DB-B24F-89ABFF0D030F}"/>
              </a:ext>
            </a:extLst>
          </p:cNvPr>
          <p:cNvPicPr>
            <a:picLocks noChangeAspect="1"/>
          </p:cNvPicPr>
          <p:nvPr/>
        </p:nvPicPr>
        <p:blipFill rotWithShape="1">
          <a:blip r:embed="rId2">
            <a:extLst>
              <a:ext uri="{28A0092B-C50C-407E-A947-70E740481C1C}">
                <a14:useLocalDpi xmlns:a14="http://schemas.microsoft.com/office/drawing/2010/main" val="0"/>
              </a:ext>
            </a:extLst>
          </a:blip>
          <a:srcRect t="8547" r="1" b="57"/>
          <a:stretch/>
        </p:blipFill>
        <p:spPr>
          <a:xfrm>
            <a:off x="5393162" y="678521"/>
            <a:ext cx="6019331" cy="4126112"/>
          </a:xfrm>
          <a:prstGeom prst="rect">
            <a:avLst/>
          </a:prstGeom>
          <a:effectLst/>
        </p:spPr>
      </p:pic>
    </p:spTree>
    <p:extLst>
      <p:ext uri="{BB962C8B-B14F-4D97-AF65-F5344CB8AC3E}">
        <p14:creationId xmlns:p14="http://schemas.microsoft.com/office/powerpoint/2010/main" val="3587267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C1C2D-299D-43F7-90BC-A78E5FB9D14B}"/>
              </a:ext>
            </a:extLst>
          </p:cNvPr>
          <p:cNvSpPr>
            <a:spLocks noGrp="1"/>
          </p:cNvSpPr>
          <p:nvPr>
            <p:ph type="title"/>
          </p:nvPr>
        </p:nvSpPr>
        <p:spPr>
          <a:xfrm>
            <a:off x="1043631" y="809898"/>
            <a:ext cx="9942716" cy="1554480"/>
          </a:xfrm>
        </p:spPr>
        <p:txBody>
          <a:bodyPr anchor="ctr">
            <a:normAutofit/>
          </a:bodyPr>
          <a:lstStyle/>
          <a:p>
            <a:pPr lvl="0">
              <a:spcBef>
                <a:spcPts val="1000"/>
              </a:spcBef>
            </a:pPr>
            <a:r>
              <a:rPr lang="en-IE" sz="3700" dirty="0">
                <a:latin typeface="Calibri" panose="020F0502020204030204"/>
                <a:ea typeface="+mn-ea"/>
                <a:cs typeface="+mn-cs"/>
              </a:rPr>
              <a:t>The PhD professional- What attracts employers ?</a:t>
            </a:r>
            <a:br>
              <a:rPr lang="en-IE" sz="3700" dirty="0">
                <a:latin typeface="Calibri" panose="020F0502020204030204"/>
                <a:ea typeface="+mn-ea"/>
                <a:cs typeface="+mn-cs"/>
              </a:rPr>
            </a:br>
            <a:endParaRPr lang="en-IE" sz="3700" dirty="0"/>
          </a:p>
        </p:txBody>
      </p:sp>
      <p:sp>
        <p:nvSpPr>
          <p:cNvPr id="3" name="Content Placeholder 2">
            <a:extLst>
              <a:ext uri="{FF2B5EF4-FFF2-40B4-BE49-F238E27FC236}">
                <a16:creationId xmlns:a16="http://schemas.microsoft.com/office/drawing/2014/main" id="{9A4C3778-1825-4FA0-AB4A-503BD42031F9}"/>
              </a:ext>
            </a:extLst>
          </p:cNvPr>
          <p:cNvSpPr>
            <a:spLocks noGrp="1"/>
          </p:cNvSpPr>
          <p:nvPr>
            <p:ph idx="1"/>
          </p:nvPr>
        </p:nvSpPr>
        <p:spPr>
          <a:xfrm>
            <a:off x="195859" y="2356404"/>
            <a:ext cx="9941319" cy="3124658"/>
          </a:xfrm>
        </p:spPr>
        <p:txBody>
          <a:bodyPr anchor="ctr">
            <a:normAutofit lnSpcReduction="10000"/>
          </a:bodyPr>
          <a:lstStyle/>
          <a:p>
            <a:pPr marL="0" indent="0">
              <a:buNone/>
            </a:pPr>
            <a:r>
              <a:rPr lang="en-IE" sz="1900" dirty="0"/>
              <a:t>Core skills that PhDs bring to the workplace </a:t>
            </a:r>
          </a:p>
          <a:p>
            <a:pPr marL="0" indent="0">
              <a:buNone/>
            </a:pPr>
            <a:r>
              <a:rPr lang="en-IE" sz="1900" dirty="0"/>
              <a:t>Identify the top three </a:t>
            </a:r>
          </a:p>
          <a:p>
            <a:pPr marL="0" indent="0">
              <a:buNone/>
            </a:pPr>
            <a:r>
              <a:rPr lang="en-IE" sz="1900" dirty="0"/>
              <a:t>-</a:t>
            </a:r>
          </a:p>
          <a:p>
            <a:pPr marL="0" indent="0">
              <a:buNone/>
            </a:pPr>
            <a:r>
              <a:rPr lang="en-IE" sz="1900" dirty="0"/>
              <a:t>-</a:t>
            </a:r>
          </a:p>
          <a:p>
            <a:pPr marL="0" indent="0">
              <a:buNone/>
            </a:pPr>
            <a:r>
              <a:rPr lang="en-IE" sz="1900" dirty="0"/>
              <a:t>-</a:t>
            </a:r>
          </a:p>
          <a:p>
            <a:pPr marL="0" indent="0">
              <a:buNone/>
            </a:pPr>
            <a:endParaRPr lang="en-IE" sz="1900" dirty="0"/>
          </a:p>
          <a:p>
            <a:pPr marL="0" indent="0">
              <a:buNone/>
            </a:pPr>
            <a:endParaRPr lang="en-IE" sz="1900" dirty="0"/>
          </a:p>
          <a:p>
            <a:pPr marL="0" indent="0">
              <a:buNone/>
            </a:pPr>
            <a:r>
              <a:rPr lang="en-IE" sz="1900" dirty="0">
                <a:hlinkClick r:id="rId2"/>
              </a:rPr>
              <a:t>https://www.linkedin.com/pulse/9-skills-phds-have-others-dont-isaiah-hankel-ph-d-/</a:t>
            </a:r>
            <a:endParaRPr lang="en-IE" sz="1900" dirty="0"/>
          </a:p>
        </p:txBody>
      </p:sp>
    </p:spTree>
    <p:extLst>
      <p:ext uri="{BB962C8B-B14F-4D97-AF65-F5344CB8AC3E}">
        <p14:creationId xmlns:p14="http://schemas.microsoft.com/office/powerpoint/2010/main" val="1381104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9D384-1AA0-4D57-9906-9F634FA8BE6D}"/>
              </a:ext>
            </a:extLst>
          </p:cNvPr>
          <p:cNvSpPr>
            <a:spLocks noGrp="1"/>
          </p:cNvSpPr>
          <p:nvPr>
            <p:ph type="title"/>
          </p:nvPr>
        </p:nvSpPr>
        <p:spPr>
          <a:xfrm>
            <a:off x="760651" y="365126"/>
            <a:ext cx="10593149" cy="743484"/>
          </a:xfrm>
        </p:spPr>
        <p:txBody>
          <a:bodyPr>
            <a:normAutofit fontScale="90000"/>
          </a:bodyPr>
          <a:lstStyle/>
          <a:p>
            <a:r>
              <a:rPr lang="en-IE" sz="2000" dirty="0"/>
              <a:t>https://beyondprof.com/10-transferable-skills-from-your-phd-that-employers-want</a:t>
            </a:r>
            <a:r>
              <a:rPr lang="en-IE" dirty="0"/>
              <a:t>/</a:t>
            </a:r>
          </a:p>
        </p:txBody>
      </p:sp>
      <p:pic>
        <p:nvPicPr>
          <p:cNvPr id="4" name="Picture 3">
            <a:extLst>
              <a:ext uri="{FF2B5EF4-FFF2-40B4-BE49-F238E27FC236}">
                <a16:creationId xmlns:a16="http://schemas.microsoft.com/office/drawing/2014/main" id="{F3490A56-3953-43F7-95E5-3D4AD9F091D9}"/>
              </a:ext>
            </a:extLst>
          </p:cNvPr>
          <p:cNvPicPr>
            <a:picLocks noChangeAspect="1"/>
          </p:cNvPicPr>
          <p:nvPr/>
        </p:nvPicPr>
        <p:blipFill>
          <a:blip r:embed="rId2"/>
          <a:stretch>
            <a:fillRect/>
          </a:stretch>
        </p:blipFill>
        <p:spPr>
          <a:xfrm>
            <a:off x="157655" y="1108610"/>
            <a:ext cx="12034345" cy="5749390"/>
          </a:xfrm>
          <a:prstGeom prst="rect">
            <a:avLst/>
          </a:prstGeom>
        </p:spPr>
      </p:pic>
    </p:spTree>
    <p:extLst>
      <p:ext uri="{BB962C8B-B14F-4D97-AF65-F5344CB8AC3E}">
        <p14:creationId xmlns:p14="http://schemas.microsoft.com/office/powerpoint/2010/main" val="367605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1BE71-A2DE-40EC-B484-E23E75BEC18B}"/>
              </a:ext>
            </a:extLst>
          </p:cNvPr>
          <p:cNvSpPr>
            <a:spLocks noGrp="1"/>
          </p:cNvSpPr>
          <p:nvPr>
            <p:ph type="title"/>
          </p:nvPr>
        </p:nvSpPr>
        <p:spPr/>
        <p:txBody>
          <a:bodyPr/>
          <a:lstStyle/>
          <a:p>
            <a:r>
              <a:rPr lang="en-IE" dirty="0"/>
              <a:t>PhD  Skills      -Your Skillset</a:t>
            </a:r>
          </a:p>
        </p:txBody>
      </p:sp>
      <p:sp>
        <p:nvSpPr>
          <p:cNvPr id="3" name="Content Placeholder 2">
            <a:extLst>
              <a:ext uri="{FF2B5EF4-FFF2-40B4-BE49-F238E27FC236}">
                <a16:creationId xmlns:a16="http://schemas.microsoft.com/office/drawing/2014/main" id="{F8A2F447-8A57-44DD-AE90-0DB3CE5AF76B}"/>
              </a:ext>
            </a:extLst>
          </p:cNvPr>
          <p:cNvSpPr>
            <a:spLocks noGrp="1"/>
          </p:cNvSpPr>
          <p:nvPr>
            <p:ph idx="1"/>
          </p:nvPr>
        </p:nvSpPr>
        <p:spPr/>
        <p:txBody>
          <a:bodyPr>
            <a:normAutofit fontScale="85000" lnSpcReduction="20000"/>
          </a:bodyPr>
          <a:lstStyle/>
          <a:p>
            <a:pPr lvl="0" fontAlgn="base"/>
            <a:r>
              <a:rPr lang="en-IE" sz="1900" b="1" dirty="0">
                <a:solidFill>
                  <a:schemeClr val="accent1"/>
                </a:solidFill>
              </a:rPr>
              <a:t>Written Communication</a:t>
            </a:r>
            <a:endParaRPr lang="en-IE" sz="1900" dirty="0">
              <a:solidFill>
                <a:schemeClr val="accent1"/>
              </a:solidFill>
            </a:endParaRPr>
          </a:p>
          <a:p>
            <a:pPr marL="0" lvl="0" indent="0" fontAlgn="base">
              <a:buNone/>
            </a:pPr>
            <a:r>
              <a:rPr lang="en-IE" sz="1600" dirty="0">
                <a:solidFill>
                  <a:prstClr val="black"/>
                </a:solidFill>
              </a:rPr>
              <a:t>Years of practice writing papers, your thesis, conference abstracts, journal manuscripts, and of course your dissertation. </a:t>
            </a:r>
          </a:p>
          <a:p>
            <a:pPr marL="0" lvl="0" indent="0" fontAlgn="base">
              <a:buNone/>
            </a:pPr>
            <a:r>
              <a:rPr lang="en-IE" sz="1900" b="1" dirty="0">
                <a:solidFill>
                  <a:schemeClr val="accent1"/>
                </a:solidFill>
              </a:rPr>
              <a:t>Research and Data Analysis </a:t>
            </a:r>
            <a:r>
              <a:rPr lang="en-IE" sz="1900" b="1" dirty="0">
                <a:solidFill>
                  <a:schemeClr val="accent1"/>
                </a:solidFill>
                <a:highlight>
                  <a:srgbClr val="FFFF00"/>
                </a:highlight>
              </a:rPr>
              <a:t>*******</a:t>
            </a:r>
            <a:endParaRPr lang="en-IE" sz="1900" dirty="0">
              <a:solidFill>
                <a:schemeClr val="accent1"/>
              </a:solidFill>
              <a:highlight>
                <a:srgbClr val="FFFF00"/>
              </a:highlight>
            </a:endParaRPr>
          </a:p>
          <a:p>
            <a:pPr marL="0" lvl="0" indent="0" fontAlgn="base">
              <a:buNone/>
            </a:pPr>
            <a:r>
              <a:rPr lang="en-IE" sz="1600" dirty="0">
                <a:solidFill>
                  <a:prstClr val="black"/>
                </a:solidFill>
              </a:rPr>
              <a:t>Research skills are valuable even in many fields outside of academia.</a:t>
            </a:r>
          </a:p>
          <a:p>
            <a:pPr marL="0" lvl="0" indent="0" fontAlgn="base">
              <a:buNone/>
            </a:pPr>
            <a:r>
              <a:rPr lang="en-IE" sz="1600" dirty="0">
                <a:solidFill>
                  <a:prstClr val="black"/>
                </a:solidFill>
              </a:rPr>
              <a:t> You are able to determine the best approach to a question, find relevant data, design a way to </a:t>
            </a:r>
            <a:r>
              <a:rPr lang="en-IE" sz="1600" dirty="0" err="1">
                <a:solidFill>
                  <a:prstClr val="black"/>
                </a:solidFill>
              </a:rPr>
              <a:t>analyze</a:t>
            </a:r>
            <a:r>
              <a:rPr lang="en-IE" sz="1600" dirty="0">
                <a:solidFill>
                  <a:prstClr val="black"/>
                </a:solidFill>
              </a:rPr>
              <a:t> it, understand a large amount of data, and then synthesize your findings. You even know how to use research to persuade others and defend your conclusions.</a:t>
            </a:r>
          </a:p>
          <a:p>
            <a:pPr lvl="0" fontAlgn="base"/>
            <a:r>
              <a:rPr lang="en-IE" sz="1900" b="1" dirty="0">
                <a:solidFill>
                  <a:schemeClr val="accent1"/>
                </a:solidFill>
              </a:rPr>
              <a:t>Communication - Presenting</a:t>
            </a:r>
            <a:r>
              <a:rPr lang="en-IE" sz="1600" b="1" dirty="0">
                <a:solidFill>
                  <a:schemeClr val="accent1"/>
                </a:solidFill>
              </a:rPr>
              <a:t>   </a:t>
            </a:r>
            <a:r>
              <a:rPr lang="en-IE" sz="1600" dirty="0">
                <a:solidFill>
                  <a:schemeClr val="accent1"/>
                </a:solidFill>
              </a:rPr>
              <a:t>  </a:t>
            </a:r>
            <a:r>
              <a:rPr lang="en-IE" sz="1600" dirty="0">
                <a:solidFill>
                  <a:prstClr val="black"/>
                </a:solidFill>
              </a:rPr>
              <a:t>         </a:t>
            </a:r>
          </a:p>
          <a:p>
            <a:pPr marL="0" lvl="0" indent="0" fontAlgn="base">
              <a:buNone/>
            </a:pPr>
            <a:r>
              <a:rPr lang="en-IE" sz="1600" dirty="0" err="1">
                <a:solidFill>
                  <a:prstClr val="black"/>
                </a:solidFill>
              </a:rPr>
              <a:t>PhDS</a:t>
            </a:r>
            <a:r>
              <a:rPr lang="en-IE" sz="1600" dirty="0">
                <a:solidFill>
                  <a:prstClr val="black"/>
                </a:solidFill>
              </a:rPr>
              <a:t> get more public speaking opportunities than most. Through conference talks, poster presentations, and teaching, you will learn Ability to present complex information and ideas in accessible, understandable ways.</a:t>
            </a:r>
          </a:p>
          <a:p>
            <a:pPr lvl="0" fontAlgn="base"/>
            <a:r>
              <a:rPr lang="en-IE" sz="1900" b="1" dirty="0">
                <a:solidFill>
                  <a:schemeClr val="accent1"/>
                </a:solidFill>
              </a:rPr>
              <a:t>Project Management </a:t>
            </a:r>
            <a:r>
              <a:rPr lang="en-IE" sz="1700" b="1" dirty="0">
                <a:solidFill>
                  <a:schemeClr val="accent1"/>
                </a:solidFill>
                <a:highlight>
                  <a:srgbClr val="FFFF00"/>
                </a:highlight>
              </a:rPr>
              <a:t>*************</a:t>
            </a:r>
            <a:endParaRPr lang="en-IE" sz="1700" dirty="0">
              <a:solidFill>
                <a:schemeClr val="accent1"/>
              </a:solidFill>
              <a:highlight>
                <a:srgbClr val="FFFF00"/>
              </a:highlight>
            </a:endParaRPr>
          </a:p>
          <a:p>
            <a:pPr marL="0" lvl="0" indent="0" fontAlgn="base">
              <a:buNone/>
            </a:pPr>
            <a:r>
              <a:rPr lang="en-IE" sz="1600" dirty="0">
                <a:solidFill>
                  <a:prstClr val="black"/>
                </a:solidFill>
              </a:rPr>
              <a:t>A PhD is an exercise in project management. You to design a project, make a realistic timeline, overcome setbacks, and manage stakeholders. You also have to manage long-term projects at the same time as short-term goals</a:t>
            </a:r>
          </a:p>
          <a:p>
            <a:endParaRPr lang="en-IE" dirty="0"/>
          </a:p>
        </p:txBody>
      </p:sp>
    </p:spTree>
    <p:extLst>
      <p:ext uri="{BB962C8B-B14F-4D97-AF65-F5344CB8AC3E}">
        <p14:creationId xmlns:p14="http://schemas.microsoft.com/office/powerpoint/2010/main" val="565844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4E683-CB33-4AC1-9FCD-502E26E7CAF9}"/>
              </a:ext>
            </a:extLst>
          </p:cNvPr>
          <p:cNvSpPr>
            <a:spLocks noGrp="1"/>
          </p:cNvSpPr>
          <p:nvPr>
            <p:ph type="title"/>
          </p:nvPr>
        </p:nvSpPr>
        <p:spPr/>
        <p:txBody>
          <a:bodyPr/>
          <a:lstStyle/>
          <a:p>
            <a:r>
              <a:rPr lang="en-IE" dirty="0"/>
              <a:t>Skills gained from a PhD</a:t>
            </a:r>
          </a:p>
        </p:txBody>
      </p:sp>
      <p:sp>
        <p:nvSpPr>
          <p:cNvPr id="3" name="Content Placeholder 2">
            <a:extLst>
              <a:ext uri="{FF2B5EF4-FFF2-40B4-BE49-F238E27FC236}">
                <a16:creationId xmlns:a16="http://schemas.microsoft.com/office/drawing/2014/main" id="{45BA89E8-B667-4D62-87F4-19FBFE6C581D}"/>
              </a:ext>
            </a:extLst>
          </p:cNvPr>
          <p:cNvSpPr>
            <a:spLocks noGrp="1"/>
          </p:cNvSpPr>
          <p:nvPr>
            <p:ph idx="1"/>
          </p:nvPr>
        </p:nvSpPr>
        <p:spPr/>
        <p:txBody>
          <a:bodyPr>
            <a:normAutofit/>
          </a:bodyPr>
          <a:lstStyle/>
          <a:p>
            <a:pPr lvl="0" fontAlgn="base"/>
            <a:r>
              <a:rPr lang="en-IE" sz="1800" b="1" dirty="0">
                <a:solidFill>
                  <a:schemeClr val="accent1"/>
                </a:solidFill>
              </a:rPr>
              <a:t>Critical Thinking</a:t>
            </a:r>
          </a:p>
          <a:p>
            <a:pPr marL="0" lvl="0" indent="0" fontAlgn="base">
              <a:buNone/>
            </a:pPr>
            <a:r>
              <a:rPr lang="en-IE" sz="1600" dirty="0">
                <a:solidFill>
                  <a:prstClr val="black"/>
                </a:solidFill>
              </a:rPr>
              <a:t>You are mind is trained to approach problems systematically, see the links between ideas, evaluate arguments, and analyse information to come up with your own conclusions. Every sector and industry can benefit from someone who knows “how to think”.</a:t>
            </a:r>
          </a:p>
          <a:p>
            <a:pPr lvl="0" fontAlgn="base"/>
            <a:r>
              <a:rPr lang="en-IE" sz="1800" b="1" dirty="0">
                <a:solidFill>
                  <a:schemeClr val="accent1"/>
                </a:solidFill>
              </a:rPr>
              <a:t>Collaboration</a:t>
            </a:r>
          </a:p>
          <a:p>
            <a:pPr marL="0" lvl="0" indent="0" fontAlgn="base">
              <a:buNone/>
            </a:pPr>
            <a:r>
              <a:rPr lang="en-IE" sz="1600" dirty="0">
                <a:solidFill>
                  <a:prstClr val="black"/>
                </a:solidFill>
              </a:rPr>
              <a:t>Your </a:t>
            </a:r>
            <a:r>
              <a:rPr lang="en-IE" sz="1600" dirty="0" err="1">
                <a:solidFill>
                  <a:prstClr val="black"/>
                </a:solidFill>
              </a:rPr>
              <a:t>Phd</a:t>
            </a:r>
            <a:r>
              <a:rPr lang="en-IE" sz="1600" dirty="0">
                <a:solidFill>
                  <a:prstClr val="black"/>
                </a:solidFill>
              </a:rPr>
              <a:t> is your project-Post doc  Research is collaborative  you have to negotiate, work with others on a regular / day to day basis.</a:t>
            </a:r>
          </a:p>
          <a:p>
            <a:pPr marL="0" lvl="0" indent="0" fontAlgn="base">
              <a:buNone/>
            </a:pPr>
            <a:r>
              <a:rPr lang="en-IE" sz="1600" dirty="0">
                <a:solidFill>
                  <a:prstClr val="black"/>
                </a:solidFill>
              </a:rPr>
              <a:t>The ability and willingness to work effectively in teams, build positive relationships  often across multiple disciplines is a premium requirement and asset across all sectors.   </a:t>
            </a:r>
            <a:endParaRPr lang="en-IE" sz="1600" dirty="0"/>
          </a:p>
        </p:txBody>
      </p:sp>
    </p:spTree>
    <p:extLst>
      <p:ext uri="{BB962C8B-B14F-4D97-AF65-F5344CB8AC3E}">
        <p14:creationId xmlns:p14="http://schemas.microsoft.com/office/powerpoint/2010/main" val="963825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E21EFF-1FF2-385B-CED4-70DD20D9B965}"/>
              </a:ext>
            </a:extLst>
          </p:cNvPr>
          <p:cNvPicPr>
            <a:picLocks noChangeAspect="1"/>
          </p:cNvPicPr>
          <p:nvPr/>
        </p:nvPicPr>
        <p:blipFill>
          <a:blip r:embed="rId2"/>
          <a:stretch>
            <a:fillRect/>
          </a:stretch>
        </p:blipFill>
        <p:spPr>
          <a:xfrm>
            <a:off x="-276225" y="-523875"/>
            <a:ext cx="12192000" cy="7934325"/>
          </a:xfrm>
          <a:prstGeom prst="rect">
            <a:avLst/>
          </a:prstGeom>
        </p:spPr>
      </p:pic>
    </p:spTree>
    <p:extLst>
      <p:ext uri="{BB962C8B-B14F-4D97-AF65-F5344CB8AC3E}">
        <p14:creationId xmlns:p14="http://schemas.microsoft.com/office/powerpoint/2010/main" val="2618080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35AE-166C-4E77-9581-D9A069242BEE}"/>
              </a:ext>
            </a:extLst>
          </p:cNvPr>
          <p:cNvSpPr>
            <a:spLocks noGrp="1"/>
          </p:cNvSpPr>
          <p:nvPr>
            <p:ph type="title"/>
          </p:nvPr>
        </p:nvSpPr>
        <p:spPr>
          <a:xfrm>
            <a:off x="643467" y="321734"/>
            <a:ext cx="10905066" cy="1135737"/>
          </a:xfrm>
        </p:spPr>
        <p:txBody>
          <a:bodyPr>
            <a:normAutofit/>
          </a:bodyPr>
          <a:lstStyle/>
          <a:p>
            <a:r>
              <a:rPr lang="en-IE" sz="2400" b="0" dirty="0">
                <a:latin typeface="+mn-lt"/>
              </a:rPr>
              <a:t>OVERVIEW – TOUCHPOINTS </a:t>
            </a:r>
          </a:p>
        </p:txBody>
      </p:sp>
      <p:sp>
        <p:nvSpPr>
          <p:cNvPr id="3" name="Content Placeholder 2">
            <a:extLst>
              <a:ext uri="{FF2B5EF4-FFF2-40B4-BE49-F238E27FC236}">
                <a16:creationId xmlns:a16="http://schemas.microsoft.com/office/drawing/2014/main" id="{CE680515-6916-4678-9F7F-48ED2F1F4DFE}"/>
              </a:ext>
            </a:extLst>
          </p:cNvPr>
          <p:cNvSpPr>
            <a:spLocks noGrp="1"/>
          </p:cNvSpPr>
          <p:nvPr>
            <p:ph idx="1"/>
          </p:nvPr>
        </p:nvSpPr>
        <p:spPr>
          <a:xfrm>
            <a:off x="643467" y="1320800"/>
            <a:ext cx="10905066" cy="4856163"/>
          </a:xfrm>
        </p:spPr>
        <p:txBody>
          <a:bodyPr>
            <a:normAutofit/>
          </a:bodyPr>
          <a:lstStyle/>
          <a:p>
            <a:endParaRPr lang="en-IE" sz="1600" dirty="0"/>
          </a:p>
          <a:p>
            <a:r>
              <a:rPr lang="en-IE" sz="1600" dirty="0"/>
              <a:t>10 Steps to employment</a:t>
            </a:r>
          </a:p>
          <a:p>
            <a:r>
              <a:rPr lang="en-IE" sz="1600" dirty="0"/>
              <a:t>The PhD Professional -Where Am I now ? Skills for the 21</a:t>
            </a:r>
            <a:r>
              <a:rPr lang="en-IE" sz="1600" baseline="30000" dirty="0"/>
              <a:t>st</a:t>
            </a:r>
            <a:r>
              <a:rPr lang="en-IE" sz="1600" dirty="0"/>
              <a:t> Century workplace </a:t>
            </a:r>
          </a:p>
          <a:p>
            <a:r>
              <a:rPr lang="en-IE" sz="1600" dirty="0"/>
              <a:t>Finding a direction and sector that suits you</a:t>
            </a:r>
          </a:p>
          <a:p>
            <a:r>
              <a:rPr lang="en-IE" sz="1600" dirty="0"/>
              <a:t>Non academic jobs for PhDs  - 10 most common careers</a:t>
            </a:r>
          </a:p>
          <a:p>
            <a:r>
              <a:rPr lang="en-IE" sz="1600" dirty="0"/>
              <a:t>Online Presence, Networking -Where to look – Where are jobs advertised- “unearthing jobs – the hidden market of jobs  </a:t>
            </a:r>
          </a:p>
          <a:p>
            <a:pPr marL="0" indent="0">
              <a:buNone/>
            </a:pPr>
            <a:r>
              <a:rPr lang="en-IE" sz="1600" dirty="0"/>
              <a:t>-Preparing your personal Profile </a:t>
            </a:r>
          </a:p>
          <a:p>
            <a:pPr>
              <a:buFontTx/>
              <a:buChar char="-"/>
            </a:pPr>
            <a:r>
              <a:rPr lang="en-IE" sz="1600" dirty="0"/>
              <a:t>Building connections and networks</a:t>
            </a:r>
          </a:p>
          <a:p>
            <a:pPr>
              <a:buFontTx/>
              <a:buChar char="-"/>
            </a:pPr>
            <a:r>
              <a:rPr lang="en-IE" sz="1600" dirty="0"/>
              <a:t>Creating a  Career Plan</a:t>
            </a:r>
            <a:endParaRPr lang="en-IE" sz="1400" dirty="0"/>
          </a:p>
          <a:p>
            <a:endParaRPr lang="en-IE" sz="1400" dirty="0"/>
          </a:p>
          <a:p>
            <a:endParaRPr lang="en-IE" sz="1400" dirty="0"/>
          </a:p>
          <a:p>
            <a:endParaRPr lang="en-IE" sz="1400" dirty="0"/>
          </a:p>
          <a:p>
            <a:endParaRPr lang="en-IE" sz="1400" dirty="0"/>
          </a:p>
          <a:p>
            <a:endParaRPr lang="en-IE" sz="1400" dirty="0"/>
          </a:p>
          <a:p>
            <a:endParaRPr lang="en-IE" sz="1400" dirty="0"/>
          </a:p>
          <a:p>
            <a:endParaRPr lang="en-IE" sz="1400" dirty="0"/>
          </a:p>
        </p:txBody>
      </p:sp>
    </p:spTree>
    <p:extLst>
      <p:ext uri="{BB962C8B-B14F-4D97-AF65-F5344CB8AC3E}">
        <p14:creationId xmlns:p14="http://schemas.microsoft.com/office/powerpoint/2010/main" val="2556405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low confidence">
            <a:extLst>
              <a:ext uri="{FF2B5EF4-FFF2-40B4-BE49-F238E27FC236}">
                <a16:creationId xmlns:a16="http://schemas.microsoft.com/office/drawing/2014/main" id="{8A29E332-BCDC-41BC-A7E6-51CB45195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468" y="168165"/>
            <a:ext cx="9312165" cy="6521669"/>
          </a:xfrm>
          <a:prstGeom prst="rect">
            <a:avLst/>
          </a:prstGeom>
        </p:spPr>
      </p:pic>
    </p:spTree>
    <p:extLst>
      <p:ext uri="{BB962C8B-B14F-4D97-AF65-F5344CB8AC3E}">
        <p14:creationId xmlns:p14="http://schemas.microsoft.com/office/powerpoint/2010/main" val="266905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IE" altLang="en-US" dirty="0"/>
              <a:t>How Skills develop </a:t>
            </a:r>
          </a:p>
        </p:txBody>
      </p:sp>
      <p:pic>
        <p:nvPicPr>
          <p:cNvPr id="37891"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838200" y="2029276"/>
            <a:ext cx="10515600" cy="3183622"/>
          </a:xfrm>
        </p:spPr>
      </p:pic>
    </p:spTree>
    <p:extLst>
      <p:ext uri="{BB962C8B-B14F-4D97-AF65-F5344CB8AC3E}">
        <p14:creationId xmlns:p14="http://schemas.microsoft.com/office/powerpoint/2010/main" val="3697889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Title 1"/>
          <p:cNvSpPr>
            <a:spLocks noGrp="1"/>
          </p:cNvSpPr>
          <p:nvPr>
            <p:ph type="title"/>
          </p:nvPr>
        </p:nvSpPr>
        <p:spPr>
          <a:xfrm>
            <a:off x="4839038" y="304801"/>
            <a:ext cx="6233044" cy="1014149"/>
          </a:xfrm>
        </p:spPr>
        <p:txBody>
          <a:bodyPr vert="horz" lIns="91440" tIns="45720" rIns="91440" bIns="45720" rtlCol="0" anchor="ctr">
            <a:normAutofit/>
          </a:bodyPr>
          <a:lstStyle/>
          <a:p>
            <a:br>
              <a:rPr lang="en-US" sz="3100" kern="1200" dirty="0">
                <a:solidFill>
                  <a:srgbClr val="000000"/>
                </a:solidFill>
                <a:latin typeface="+mj-lt"/>
                <a:ea typeface="+mj-ea"/>
                <a:cs typeface="+mj-cs"/>
              </a:rPr>
            </a:br>
            <a:r>
              <a:rPr lang="en-US" sz="3100" kern="1200" dirty="0">
                <a:solidFill>
                  <a:srgbClr val="000000"/>
                </a:solidFill>
                <a:latin typeface="+mj-lt"/>
                <a:ea typeface="+mj-ea"/>
                <a:cs typeface="+mj-cs"/>
              </a:rPr>
              <a:t>Career Planning </a:t>
            </a:r>
            <a:endParaRPr lang="en-US" altLang="en-US" sz="3100" kern="1200" dirty="0">
              <a:solidFill>
                <a:srgbClr val="000000"/>
              </a:solidFill>
              <a:latin typeface="+mj-lt"/>
              <a:ea typeface="+mj-ea"/>
              <a:cs typeface="+mj-cs"/>
            </a:endParaRPr>
          </a:p>
        </p:txBody>
      </p:sp>
      <p:pic>
        <p:nvPicPr>
          <p:cNvPr id="36868"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8502" y="1629089"/>
            <a:ext cx="2683525" cy="362002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TextBox 2">
            <a:extLst>
              <a:ext uri="{FF2B5EF4-FFF2-40B4-BE49-F238E27FC236}">
                <a16:creationId xmlns:a16="http://schemas.microsoft.com/office/drawing/2014/main" id="{1C042821-41A7-4632-A4A4-02499AB6AEAE}"/>
              </a:ext>
            </a:extLst>
          </p:cNvPr>
          <p:cNvSpPr txBox="1">
            <a:spLocks noChangeArrowheads="1"/>
          </p:cNvSpPr>
          <p:nvPr/>
        </p:nvSpPr>
        <p:spPr bwMode="auto">
          <a:xfrm>
            <a:off x="5365019" y="1488935"/>
            <a:ext cx="5707062" cy="418772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2500" lnSpcReduction="10000"/>
          </a:bodyPr>
          <a:lstStyle>
            <a:lvl1pPr marL="342900" indent="-3429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indent="-228600" eaLnBrk="1" hangingPunct="1">
              <a:lnSpc>
                <a:spcPct val="90000"/>
              </a:lnSpc>
              <a:spcAft>
                <a:spcPts val="600"/>
              </a:spcAft>
              <a:buFont typeface="Arial" panose="020B0604020202020204" pitchFamily="34" charset="0"/>
              <a:buChar char="•"/>
              <a:defRPr/>
            </a:pPr>
            <a:endParaRPr lang="en-US" altLang="en-US" sz="1400" dirty="0">
              <a:solidFill>
                <a:srgbClr val="000000"/>
              </a:solidFill>
              <a:latin typeface="+mn-lt"/>
            </a:endParaRPr>
          </a:p>
          <a:p>
            <a:pPr indent="-228600" eaLnBrk="1" hangingPunct="1">
              <a:lnSpc>
                <a:spcPct val="90000"/>
              </a:lnSpc>
              <a:spcAft>
                <a:spcPts val="600"/>
              </a:spcAft>
              <a:buFont typeface="Arial" panose="020B0604020202020204" pitchFamily="34" charset="0"/>
              <a:buChar char="•"/>
              <a:defRPr/>
            </a:pPr>
            <a:endParaRPr lang="en-US" altLang="en-US" sz="2200" dirty="0">
              <a:solidFill>
                <a:srgbClr val="000000"/>
              </a:solidFill>
              <a:latin typeface="+mn-lt"/>
            </a:endParaRPr>
          </a:p>
          <a:p>
            <a:pPr indent="-228600" eaLnBrk="1" hangingPunct="1">
              <a:lnSpc>
                <a:spcPct val="90000"/>
              </a:lnSpc>
              <a:spcAft>
                <a:spcPts val="600"/>
              </a:spcAft>
              <a:buFont typeface="Arial" panose="020B0604020202020204" pitchFamily="34" charset="0"/>
              <a:buChar char="•"/>
              <a:defRPr/>
            </a:pPr>
            <a:r>
              <a:rPr lang="en-US" altLang="en-US" sz="2200" dirty="0">
                <a:solidFill>
                  <a:srgbClr val="000000"/>
                </a:solidFill>
                <a:latin typeface="+mn-lt"/>
              </a:rPr>
              <a:t>Can you define your skills?</a:t>
            </a:r>
          </a:p>
          <a:p>
            <a:pPr indent="-228600" eaLnBrk="1" hangingPunct="1">
              <a:lnSpc>
                <a:spcPct val="90000"/>
              </a:lnSpc>
              <a:spcAft>
                <a:spcPts val="600"/>
              </a:spcAft>
              <a:buFont typeface="Arial" panose="020B0604020202020204" pitchFamily="34" charset="0"/>
              <a:buChar char="•"/>
              <a:defRPr/>
            </a:pPr>
            <a:endParaRPr lang="en-US" altLang="en-US" sz="2200" dirty="0">
              <a:solidFill>
                <a:srgbClr val="000000"/>
              </a:solidFill>
              <a:latin typeface="+mn-lt"/>
            </a:endParaRPr>
          </a:p>
          <a:p>
            <a:pPr indent="-228600" eaLnBrk="1" hangingPunct="1">
              <a:lnSpc>
                <a:spcPct val="90000"/>
              </a:lnSpc>
              <a:spcAft>
                <a:spcPts val="600"/>
              </a:spcAft>
              <a:buFont typeface="Arial" panose="020B0604020202020204" pitchFamily="34" charset="0"/>
              <a:buChar char="•"/>
              <a:defRPr/>
            </a:pPr>
            <a:r>
              <a:rPr lang="en-US" altLang="en-US" sz="2200" dirty="0">
                <a:solidFill>
                  <a:srgbClr val="000000"/>
                </a:solidFill>
                <a:latin typeface="+mn-lt"/>
              </a:rPr>
              <a:t>Can you define your  strengths so that you could promote these to an </a:t>
            </a:r>
            <a:r>
              <a:rPr lang="en-US" altLang="en-US" sz="2200" dirty="0">
                <a:solidFill>
                  <a:srgbClr val="000000"/>
                </a:solidFill>
              </a:rPr>
              <a:t> employer? </a:t>
            </a:r>
            <a:endParaRPr lang="en-US" altLang="en-US" sz="2200" dirty="0">
              <a:solidFill>
                <a:srgbClr val="000000"/>
              </a:solidFill>
              <a:latin typeface="+mn-lt"/>
            </a:endParaRPr>
          </a:p>
          <a:p>
            <a:pPr marL="0" indent="-228600" eaLnBrk="1" hangingPunct="1">
              <a:lnSpc>
                <a:spcPct val="90000"/>
              </a:lnSpc>
              <a:spcAft>
                <a:spcPts val="600"/>
              </a:spcAft>
              <a:buFont typeface="Arial" panose="020B0604020202020204" pitchFamily="34" charset="0"/>
              <a:buChar char="•"/>
              <a:defRPr/>
            </a:pPr>
            <a:br>
              <a:rPr lang="en-US" altLang="en-US" sz="2200" dirty="0">
                <a:solidFill>
                  <a:srgbClr val="000000"/>
                </a:solidFill>
                <a:latin typeface="+mn-lt"/>
              </a:rPr>
            </a:br>
            <a:endParaRPr lang="en-US" altLang="en-US" sz="2200" dirty="0">
              <a:solidFill>
                <a:srgbClr val="000000"/>
              </a:solidFill>
              <a:latin typeface="+mn-lt"/>
            </a:endParaRPr>
          </a:p>
          <a:p>
            <a:pPr indent="-228600" eaLnBrk="1" hangingPunct="1">
              <a:lnSpc>
                <a:spcPct val="90000"/>
              </a:lnSpc>
              <a:spcAft>
                <a:spcPts val="600"/>
              </a:spcAft>
              <a:buFont typeface="Arial" panose="020B0604020202020204" pitchFamily="34" charset="0"/>
              <a:buChar char="•"/>
              <a:defRPr/>
            </a:pPr>
            <a:r>
              <a:rPr lang="en-US" altLang="en-US" sz="2200" dirty="0">
                <a:solidFill>
                  <a:srgbClr val="000000"/>
                </a:solidFill>
                <a:latin typeface="+mn-lt"/>
              </a:rPr>
              <a:t>Can you define your values (what’s important?)</a:t>
            </a:r>
          </a:p>
          <a:p>
            <a:pPr indent="-228600" eaLnBrk="1" hangingPunct="1">
              <a:lnSpc>
                <a:spcPct val="90000"/>
              </a:lnSpc>
              <a:spcAft>
                <a:spcPts val="600"/>
              </a:spcAft>
              <a:buFont typeface="Arial" panose="020B0604020202020204" pitchFamily="34" charset="0"/>
              <a:buChar char="•"/>
              <a:defRPr/>
            </a:pPr>
            <a:endParaRPr lang="en-US" altLang="en-US" sz="2200" dirty="0">
              <a:solidFill>
                <a:srgbClr val="000000"/>
              </a:solidFill>
              <a:latin typeface="+mn-lt"/>
            </a:endParaRPr>
          </a:p>
          <a:p>
            <a:pPr indent="-228600" eaLnBrk="1" hangingPunct="1">
              <a:lnSpc>
                <a:spcPct val="90000"/>
              </a:lnSpc>
              <a:spcAft>
                <a:spcPts val="600"/>
              </a:spcAft>
              <a:buFont typeface="Arial" panose="020B0604020202020204" pitchFamily="34" charset="0"/>
              <a:buChar char="•"/>
              <a:defRPr/>
            </a:pPr>
            <a:r>
              <a:rPr lang="en-US" altLang="en-US" sz="2200" dirty="0">
                <a:solidFill>
                  <a:srgbClr val="000000"/>
                </a:solidFill>
                <a:latin typeface="+mn-lt"/>
              </a:rPr>
              <a:t>Can you identify areas for your own personal and career development? </a:t>
            </a:r>
          </a:p>
          <a:p>
            <a:pPr indent="-228600" eaLnBrk="1" hangingPunct="1">
              <a:lnSpc>
                <a:spcPct val="90000"/>
              </a:lnSpc>
              <a:spcAft>
                <a:spcPts val="600"/>
              </a:spcAft>
              <a:buFont typeface="Arial" panose="020B0604020202020204" pitchFamily="34" charset="0"/>
              <a:buChar char="•"/>
              <a:defRPr/>
            </a:pPr>
            <a:endParaRPr lang="en-US" altLang="en-US" sz="1600" dirty="0">
              <a:solidFill>
                <a:srgbClr val="000000"/>
              </a:solidFill>
              <a:latin typeface="+mn-lt"/>
            </a:endParaRPr>
          </a:p>
          <a:p>
            <a:pPr marL="0" indent="-228600" eaLnBrk="1" hangingPunct="1">
              <a:lnSpc>
                <a:spcPct val="90000"/>
              </a:lnSpc>
              <a:spcAft>
                <a:spcPts val="600"/>
              </a:spcAft>
              <a:buFont typeface="Arial" panose="020B0604020202020204" pitchFamily="34" charset="0"/>
              <a:buChar char="•"/>
              <a:defRPr/>
            </a:pPr>
            <a:r>
              <a:rPr lang="en-US" altLang="en-US" sz="1600" dirty="0">
                <a:solidFill>
                  <a:srgbClr val="C00000"/>
                </a:solidFill>
                <a:latin typeface="+mn-lt"/>
              </a:rPr>
              <a:t>Tools -Skills Audit-</a:t>
            </a:r>
            <a:r>
              <a:rPr lang="en-US" sz="1600" dirty="0">
                <a:solidFill>
                  <a:srgbClr val="C00000"/>
                </a:solidFill>
                <a:latin typeface="+mn-lt"/>
              </a:rPr>
              <a:t> SCOT ANALYSIS-</a:t>
            </a:r>
            <a:endParaRPr lang="en-US" altLang="en-US" sz="1600" dirty="0">
              <a:solidFill>
                <a:srgbClr val="C00000"/>
              </a:solidFill>
              <a:latin typeface="+mn-lt"/>
            </a:endParaRPr>
          </a:p>
        </p:txBody>
      </p:sp>
    </p:spTree>
    <p:extLst>
      <p:ext uri="{BB962C8B-B14F-4D97-AF65-F5344CB8AC3E}">
        <p14:creationId xmlns:p14="http://schemas.microsoft.com/office/powerpoint/2010/main" val="2957990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F32709-7488-487A-8034-C1A9B234D82C}"/>
              </a:ext>
            </a:extLst>
          </p:cNvPr>
          <p:cNvPicPr>
            <a:picLocks noChangeAspect="1"/>
          </p:cNvPicPr>
          <p:nvPr/>
        </p:nvPicPr>
        <p:blipFill>
          <a:blip r:embed="rId2"/>
          <a:stretch>
            <a:fillRect/>
          </a:stretch>
        </p:blipFill>
        <p:spPr>
          <a:xfrm>
            <a:off x="0" y="180180"/>
            <a:ext cx="12192000" cy="6497640"/>
          </a:xfrm>
          <a:prstGeom prst="rect">
            <a:avLst/>
          </a:prstGeom>
        </p:spPr>
      </p:pic>
    </p:spTree>
    <p:extLst>
      <p:ext uri="{BB962C8B-B14F-4D97-AF65-F5344CB8AC3E}">
        <p14:creationId xmlns:p14="http://schemas.microsoft.com/office/powerpoint/2010/main" val="87631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C69B99-843D-4F0A-840E-C352FB1E06B5}"/>
              </a:ext>
            </a:extLst>
          </p:cNvPr>
          <p:cNvPicPr>
            <a:picLocks noChangeAspect="1"/>
          </p:cNvPicPr>
          <p:nvPr/>
        </p:nvPicPr>
        <p:blipFill>
          <a:blip r:embed="rId2"/>
          <a:stretch>
            <a:fillRect/>
          </a:stretch>
        </p:blipFill>
        <p:spPr>
          <a:xfrm>
            <a:off x="0" y="180180"/>
            <a:ext cx="12192000" cy="6497640"/>
          </a:xfrm>
          <a:prstGeom prst="rect">
            <a:avLst/>
          </a:prstGeom>
        </p:spPr>
      </p:pic>
    </p:spTree>
    <p:extLst>
      <p:ext uri="{BB962C8B-B14F-4D97-AF65-F5344CB8AC3E}">
        <p14:creationId xmlns:p14="http://schemas.microsoft.com/office/powerpoint/2010/main" val="2330426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FE2087-7C11-4434-904E-5F68A1FCB2F9}"/>
              </a:ext>
            </a:extLst>
          </p:cNvPr>
          <p:cNvPicPr>
            <a:picLocks noChangeAspect="1"/>
          </p:cNvPicPr>
          <p:nvPr/>
        </p:nvPicPr>
        <p:blipFill>
          <a:blip r:embed="rId2"/>
          <a:stretch>
            <a:fillRect/>
          </a:stretch>
        </p:blipFill>
        <p:spPr>
          <a:xfrm>
            <a:off x="0" y="180180"/>
            <a:ext cx="12192000" cy="6497640"/>
          </a:xfrm>
          <a:prstGeom prst="rect">
            <a:avLst/>
          </a:prstGeom>
        </p:spPr>
      </p:pic>
    </p:spTree>
    <p:extLst>
      <p:ext uri="{BB962C8B-B14F-4D97-AF65-F5344CB8AC3E}">
        <p14:creationId xmlns:p14="http://schemas.microsoft.com/office/powerpoint/2010/main" val="354260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0C46D3-4E1C-4CBC-8D95-AA1EAA1D6E2A}"/>
              </a:ext>
            </a:extLst>
          </p:cNvPr>
          <p:cNvPicPr>
            <a:picLocks noChangeAspect="1"/>
          </p:cNvPicPr>
          <p:nvPr/>
        </p:nvPicPr>
        <p:blipFill>
          <a:blip r:embed="rId2"/>
          <a:stretch>
            <a:fillRect/>
          </a:stretch>
        </p:blipFill>
        <p:spPr>
          <a:xfrm>
            <a:off x="0" y="180180"/>
            <a:ext cx="12192000" cy="6497640"/>
          </a:xfrm>
          <a:prstGeom prst="rect">
            <a:avLst/>
          </a:prstGeom>
        </p:spPr>
      </p:pic>
    </p:spTree>
    <p:extLst>
      <p:ext uri="{BB962C8B-B14F-4D97-AF65-F5344CB8AC3E}">
        <p14:creationId xmlns:p14="http://schemas.microsoft.com/office/powerpoint/2010/main" val="1684093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9459981-F1AB-477D-814A-3AE5EE67CBC6}"/>
              </a:ext>
            </a:extLst>
          </p:cNvPr>
          <p:cNvSpPr>
            <a:spLocks noChangeArrowheads="1"/>
          </p:cNvSpPr>
          <p:nvPr/>
        </p:nvSpPr>
        <p:spPr bwMode="auto">
          <a:xfrm>
            <a:off x="4238624" y="1825625"/>
            <a:ext cx="151251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EA22A119-AC60-4EF9-A59D-7038715E8E75}"/>
              </a:ext>
            </a:extLst>
          </p:cNvPr>
          <p:cNvGraphicFramePr>
            <a:graphicFrameLocks noGrp="1"/>
          </p:cNvGraphicFramePr>
          <p:nvPr/>
        </p:nvGraphicFramePr>
        <p:xfrm>
          <a:off x="934190" y="560439"/>
          <a:ext cx="9999840" cy="4836602"/>
        </p:xfrm>
        <a:graphic>
          <a:graphicData uri="http://schemas.openxmlformats.org/drawingml/2006/table">
            <a:tbl>
              <a:tblPr firstRow="1" firstCol="1" bandRow="1"/>
              <a:tblGrid>
                <a:gridCol w="4891423">
                  <a:extLst>
                    <a:ext uri="{9D8B030D-6E8A-4147-A177-3AD203B41FA5}">
                      <a16:colId xmlns:a16="http://schemas.microsoft.com/office/drawing/2014/main" val="3527933783"/>
                    </a:ext>
                  </a:extLst>
                </a:gridCol>
                <a:gridCol w="5108417">
                  <a:extLst>
                    <a:ext uri="{9D8B030D-6E8A-4147-A177-3AD203B41FA5}">
                      <a16:colId xmlns:a16="http://schemas.microsoft.com/office/drawing/2014/main" val="1401857520"/>
                    </a:ext>
                  </a:extLst>
                </a:gridCol>
              </a:tblGrid>
              <a:tr h="607814">
                <a:tc gridSpan="2">
                  <a:txBody>
                    <a:bodyPr/>
                    <a:lstStyle/>
                    <a:p>
                      <a:pPr marL="0" marR="0" lvl="0" indent="0" algn="ctr" defTabSz="914400" rtl="0" eaLnBrk="1" fontAlgn="t" latinLnBrk="0" hangingPunct="1">
                        <a:lnSpc>
                          <a:spcPct val="107000"/>
                        </a:lnSpc>
                        <a:spcBef>
                          <a:spcPts val="0"/>
                        </a:spcBef>
                        <a:spcAft>
                          <a:spcPts val="0"/>
                        </a:spcAft>
                        <a:buClrTx/>
                        <a:buSzTx/>
                        <a:buFontTx/>
                        <a:buNone/>
                        <a:tabLst/>
                        <a:defRPr/>
                      </a:pPr>
                      <a:r>
                        <a:rPr lang="en-IE" sz="2000" b="0" i="0" u="none" strike="noStrike" dirty="0">
                          <a:effectLst/>
                          <a:latin typeface="Gotham Light" pitchFamily="50" charset="0"/>
                          <a:ea typeface="Calibri" panose="020F0502020204030204" pitchFamily="34" charset="0"/>
                          <a:cs typeface="Times New Roman" panose="02020603050405020304" pitchFamily="18" charset="0"/>
                        </a:rPr>
                        <a:t> </a:t>
                      </a:r>
                      <a:r>
                        <a:rPr lang="en-IE" sz="2000" b="1" i="0" u="none" strike="noStrike" dirty="0">
                          <a:effectLst/>
                          <a:latin typeface="Gotham" panose="02000804040000020004" pitchFamily="2" charset="0"/>
                          <a:ea typeface="Calibri" panose="020F0502020204030204" pitchFamily="34" charset="0"/>
                          <a:cs typeface="Times New Roman" panose="02020603050405020304" pitchFamily="18" charset="0"/>
                        </a:rPr>
                        <a:t>SCOT ANALYSIS</a:t>
                      </a:r>
                    </a:p>
                    <a:p>
                      <a:pPr algn="l" fontAlgn="t">
                        <a:lnSpc>
                          <a:spcPct val="107000"/>
                        </a:lnSpc>
                        <a:spcBef>
                          <a:spcPts val="0"/>
                        </a:spcBef>
                        <a:spcAft>
                          <a:spcPts val="0"/>
                        </a:spcAft>
                      </a:pPr>
                      <a:endParaRPr lang="en-IE" sz="2000" b="0" i="0" u="none" strike="noStrike" dirty="0">
                        <a:effectLst/>
                        <a:latin typeface="Gotham Light" pitchFamily="50" charset="0"/>
                      </a:endParaRPr>
                    </a:p>
                  </a:txBody>
                  <a:tcPr marL="60163" marR="60163" marT="83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t">
                        <a:lnSpc>
                          <a:spcPct val="107000"/>
                        </a:lnSpc>
                        <a:spcBef>
                          <a:spcPts val="0"/>
                        </a:spcBef>
                        <a:spcAft>
                          <a:spcPts val="0"/>
                        </a:spcAft>
                      </a:pPr>
                      <a:endParaRPr lang="en-IE" sz="1600" b="0" i="0" u="none" strike="noStrike" dirty="0">
                        <a:effectLst/>
                        <a:latin typeface="Gotham Light" pitchFamily="50" charset="0"/>
                      </a:endParaRPr>
                    </a:p>
                  </a:txBody>
                  <a:tcPr marL="60163" marR="60163" marT="83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0740134"/>
                  </a:ext>
                </a:extLst>
              </a:tr>
              <a:tr h="1928186">
                <a:tc>
                  <a:txBody>
                    <a:bodyPr/>
                    <a:lstStyle/>
                    <a:p>
                      <a:pPr algn="l" fontAlgn="t">
                        <a:lnSpc>
                          <a:spcPct val="107000"/>
                        </a:lnSpc>
                        <a:spcBef>
                          <a:spcPts val="0"/>
                        </a:spcBef>
                        <a:spcAft>
                          <a:spcPts val="0"/>
                        </a:spcAft>
                      </a:pPr>
                      <a:r>
                        <a:rPr lang="en-IE" sz="1600" b="1" i="0" u="none" strike="noStrike" dirty="0">
                          <a:effectLst/>
                          <a:latin typeface="Gotham" panose="02000804040000020004" pitchFamily="2" charset="0"/>
                          <a:ea typeface="Calibri" panose="020F0502020204030204" pitchFamily="34" charset="0"/>
                          <a:cs typeface="Times New Roman" panose="02020603050405020304" pitchFamily="18" charset="0"/>
                        </a:rPr>
                        <a:t>Strengths (Internal)</a:t>
                      </a:r>
                    </a:p>
                    <a:p>
                      <a:pPr algn="l" fontAlgn="t">
                        <a:lnSpc>
                          <a:spcPct val="107000"/>
                        </a:lnSpc>
                        <a:spcBef>
                          <a:spcPts val="0"/>
                        </a:spcBef>
                        <a:spcAft>
                          <a:spcPts val="0"/>
                        </a:spcAft>
                      </a:pPr>
                      <a:endParaRPr lang="en-IE" sz="1600" b="0" i="0" u="none" strike="noStrike" dirty="0">
                        <a:effectLst/>
                        <a:latin typeface="Gotham Light" pitchFamily="50" charset="0"/>
                      </a:endParaRPr>
                    </a:p>
                    <a:p>
                      <a:pPr algn="l" fontAlgn="t">
                        <a:lnSpc>
                          <a:spcPct val="107000"/>
                        </a:lnSpc>
                        <a:spcBef>
                          <a:spcPts val="0"/>
                        </a:spcBef>
                        <a:spcAft>
                          <a:spcPts val="0"/>
                        </a:spcAft>
                      </a:pPr>
                      <a:r>
                        <a:rPr lang="en-IE" sz="1600" b="0" i="0" u="none" strike="noStrike" dirty="0">
                          <a:effectLst/>
                          <a:latin typeface="Gotham Light" pitchFamily="50" charset="0"/>
                          <a:ea typeface="Calibri" panose="020F0502020204030204" pitchFamily="34" charset="0"/>
                          <a:cs typeface="Times New Roman" panose="02020603050405020304" pitchFamily="18" charset="0"/>
                        </a:rPr>
                        <a:t>What do I do well?</a:t>
                      </a:r>
                      <a:endParaRPr lang="en-IE" sz="1600" b="0" i="0" u="none" strike="noStrike" dirty="0">
                        <a:effectLst/>
                        <a:latin typeface="Gotham Light" pitchFamily="50" charset="0"/>
                      </a:endParaRPr>
                    </a:p>
                    <a:p>
                      <a:pPr algn="l" fontAlgn="t">
                        <a:lnSpc>
                          <a:spcPct val="107000"/>
                        </a:lnSpc>
                        <a:spcBef>
                          <a:spcPts val="0"/>
                        </a:spcBef>
                        <a:spcAft>
                          <a:spcPts val="0"/>
                        </a:spcAft>
                      </a:pPr>
                      <a:r>
                        <a:rPr lang="en-IE" sz="1600" b="0" i="0" u="none" strike="noStrike" dirty="0">
                          <a:effectLst/>
                          <a:latin typeface="Gotham Light" pitchFamily="50" charset="0"/>
                          <a:ea typeface="Calibri" panose="020F0502020204030204" pitchFamily="34" charset="0"/>
                          <a:cs typeface="Times New Roman" panose="02020603050405020304" pitchFamily="18" charset="0"/>
                        </a:rPr>
                        <a:t>What are the things that I am naturally good at doing?</a:t>
                      </a:r>
                    </a:p>
                    <a:p>
                      <a:pPr algn="l" fontAlgn="t">
                        <a:lnSpc>
                          <a:spcPct val="107000"/>
                        </a:lnSpc>
                        <a:spcBef>
                          <a:spcPts val="0"/>
                        </a:spcBef>
                        <a:spcAft>
                          <a:spcPts val="0"/>
                        </a:spcAft>
                      </a:pPr>
                      <a:r>
                        <a:rPr lang="en-IE" sz="1600" b="0" i="0" u="none" strike="noStrike" dirty="0">
                          <a:effectLst/>
                          <a:latin typeface="Gotham Light" pitchFamily="50" charset="0"/>
                          <a:cs typeface="Times New Roman" panose="02020603050405020304" pitchFamily="18" charset="0"/>
                        </a:rPr>
                        <a:t>What Skills and knowledge have I developed from my academic experience?</a:t>
                      </a:r>
                      <a:endParaRPr lang="en-IE" sz="1600" b="0" i="0" u="none" strike="noStrike" dirty="0">
                        <a:effectLst/>
                        <a:latin typeface="Gotham Light" pitchFamily="50" charset="0"/>
                      </a:endParaRPr>
                    </a:p>
                  </a:txBody>
                  <a:tcPr marL="60163" marR="60163" marT="83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IE" sz="1600" b="1" i="0" u="none" strike="noStrike" dirty="0">
                          <a:effectLst/>
                          <a:latin typeface="Gotham" panose="02000804040000020004" pitchFamily="2" charset="0"/>
                          <a:ea typeface="Calibri" panose="020F0502020204030204" pitchFamily="34" charset="0"/>
                          <a:cs typeface="Times New Roman" panose="02020603050405020304" pitchFamily="18" charset="0"/>
                        </a:rPr>
                        <a:t>Challenges (Internal)</a:t>
                      </a:r>
                    </a:p>
                    <a:p>
                      <a:pPr algn="l" fontAlgn="t">
                        <a:lnSpc>
                          <a:spcPct val="107000"/>
                        </a:lnSpc>
                        <a:spcBef>
                          <a:spcPts val="0"/>
                        </a:spcBef>
                        <a:spcAft>
                          <a:spcPts val="0"/>
                        </a:spcAft>
                      </a:pPr>
                      <a:endParaRPr lang="en-IE" sz="1600" b="0" i="0" u="none" strike="noStrike" dirty="0">
                        <a:effectLst/>
                        <a:latin typeface="Gotham Light" pitchFamily="50" charset="0"/>
                      </a:endParaRPr>
                    </a:p>
                    <a:p>
                      <a:pPr algn="l" fontAlgn="t">
                        <a:lnSpc>
                          <a:spcPct val="107000"/>
                        </a:lnSpc>
                        <a:spcBef>
                          <a:spcPts val="0"/>
                        </a:spcBef>
                        <a:spcAft>
                          <a:spcPts val="0"/>
                        </a:spcAft>
                      </a:pPr>
                      <a:r>
                        <a:rPr lang="en-IE" sz="1600" b="0" i="0" u="none" strike="noStrike" dirty="0">
                          <a:effectLst/>
                          <a:latin typeface="Gotham Light" pitchFamily="50" charset="0"/>
                          <a:ea typeface="Calibri" panose="020F0502020204030204" pitchFamily="34" charset="0"/>
                          <a:cs typeface="Times New Roman" panose="02020603050405020304" pitchFamily="18" charset="0"/>
                        </a:rPr>
                        <a:t> What am not happy with?</a:t>
                      </a:r>
                    </a:p>
                    <a:p>
                      <a:pPr algn="l" fontAlgn="t">
                        <a:lnSpc>
                          <a:spcPct val="107000"/>
                        </a:lnSpc>
                        <a:spcBef>
                          <a:spcPts val="0"/>
                        </a:spcBef>
                        <a:spcAft>
                          <a:spcPts val="0"/>
                        </a:spcAft>
                      </a:pPr>
                      <a:r>
                        <a:rPr lang="en-IE" sz="1600" b="0" i="0" u="none" strike="noStrike" dirty="0">
                          <a:effectLst/>
                          <a:latin typeface="Gotham Light" pitchFamily="50" charset="0"/>
                          <a:cs typeface="Times New Roman" panose="02020603050405020304" pitchFamily="18" charset="0"/>
                        </a:rPr>
                        <a:t>What might stand in my way ?</a:t>
                      </a:r>
                      <a:endParaRPr lang="en-IE" sz="1600" b="0" i="0" u="none" strike="noStrike" dirty="0">
                        <a:effectLst/>
                        <a:latin typeface="Gotham Light" pitchFamily="50" charset="0"/>
                      </a:endParaRPr>
                    </a:p>
                    <a:p>
                      <a:pPr algn="l" fontAlgn="t">
                        <a:lnSpc>
                          <a:spcPct val="107000"/>
                        </a:lnSpc>
                        <a:spcBef>
                          <a:spcPts val="0"/>
                        </a:spcBef>
                        <a:spcAft>
                          <a:spcPts val="0"/>
                        </a:spcAft>
                      </a:pPr>
                      <a:r>
                        <a:rPr lang="en-IE" sz="1600" b="0" i="0" u="none" strike="noStrike" dirty="0">
                          <a:effectLst/>
                          <a:latin typeface="Gotham Light" pitchFamily="50" charset="0"/>
                          <a:ea typeface="Calibri" panose="020F0502020204030204" pitchFamily="34" charset="0"/>
                          <a:cs typeface="Times New Roman" panose="02020603050405020304" pitchFamily="18" charset="0"/>
                        </a:rPr>
                        <a:t>What can I improve on?</a:t>
                      </a:r>
                    </a:p>
                    <a:p>
                      <a:pPr algn="l" fontAlgn="t">
                        <a:lnSpc>
                          <a:spcPct val="107000"/>
                        </a:lnSpc>
                        <a:spcBef>
                          <a:spcPts val="0"/>
                        </a:spcBef>
                        <a:spcAft>
                          <a:spcPts val="0"/>
                        </a:spcAft>
                      </a:pPr>
                      <a:endParaRPr lang="en-IE" sz="1600" b="0" i="0" u="none" strike="noStrike" dirty="0">
                        <a:effectLst/>
                        <a:latin typeface="Gotham Light" pitchFamily="50" charset="0"/>
                        <a:cs typeface="Times New Roman" panose="02020603050405020304" pitchFamily="18" charset="0"/>
                      </a:endParaRPr>
                    </a:p>
                    <a:p>
                      <a:pPr algn="l" fontAlgn="t">
                        <a:lnSpc>
                          <a:spcPct val="107000"/>
                        </a:lnSpc>
                        <a:spcBef>
                          <a:spcPts val="0"/>
                        </a:spcBef>
                        <a:spcAft>
                          <a:spcPts val="0"/>
                        </a:spcAft>
                      </a:pPr>
                      <a:endParaRPr lang="en-IE" sz="1600" b="0" i="0" u="none" strike="noStrike" dirty="0">
                        <a:effectLst/>
                        <a:latin typeface="Gotham Light" pitchFamily="50" charset="0"/>
                        <a:cs typeface="Times New Roman" panose="02020603050405020304" pitchFamily="18" charset="0"/>
                      </a:endParaRPr>
                    </a:p>
                    <a:p>
                      <a:pPr algn="l" fontAlgn="t">
                        <a:lnSpc>
                          <a:spcPct val="107000"/>
                        </a:lnSpc>
                        <a:spcBef>
                          <a:spcPts val="0"/>
                        </a:spcBef>
                        <a:spcAft>
                          <a:spcPts val="0"/>
                        </a:spcAft>
                      </a:pPr>
                      <a:endParaRPr lang="en-IE" sz="1600" b="0" i="0" u="none" strike="noStrike" dirty="0">
                        <a:effectLst/>
                        <a:latin typeface="Gotham Light" pitchFamily="50" charset="0"/>
                      </a:endParaRPr>
                    </a:p>
                  </a:txBody>
                  <a:tcPr marL="60163" marR="60163" marT="83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3874201"/>
                  </a:ext>
                </a:extLst>
              </a:tr>
              <a:tr h="2080246">
                <a:tc>
                  <a:txBody>
                    <a:bodyPr/>
                    <a:lstStyle/>
                    <a:p>
                      <a:pPr algn="l" fontAlgn="t">
                        <a:lnSpc>
                          <a:spcPct val="107000"/>
                        </a:lnSpc>
                        <a:spcBef>
                          <a:spcPts val="0"/>
                        </a:spcBef>
                        <a:spcAft>
                          <a:spcPts val="0"/>
                        </a:spcAft>
                      </a:pPr>
                      <a:r>
                        <a:rPr lang="en-IE" sz="1600" b="1" i="0" u="none" strike="noStrike" dirty="0">
                          <a:effectLst/>
                          <a:latin typeface="Gotham" panose="02000804040000020004" pitchFamily="2" charset="0"/>
                          <a:ea typeface="Calibri" panose="020F0502020204030204" pitchFamily="34" charset="0"/>
                          <a:cs typeface="Times New Roman" panose="02020603050405020304" pitchFamily="18" charset="0"/>
                        </a:rPr>
                        <a:t>Opportunities </a:t>
                      </a:r>
                      <a:r>
                        <a:rPr lang="en-IE" sz="1600" b="0" i="0" u="none" strike="noStrike" dirty="0">
                          <a:effectLst/>
                          <a:latin typeface="Gotham" panose="02000804040000020004" pitchFamily="2" charset="0"/>
                          <a:ea typeface="Calibri" panose="020F0502020204030204" pitchFamily="34" charset="0"/>
                          <a:cs typeface="Times New Roman" panose="02020603050405020304" pitchFamily="18" charset="0"/>
                        </a:rPr>
                        <a:t>(External Environment)</a:t>
                      </a:r>
                    </a:p>
                    <a:p>
                      <a:pPr algn="l" fontAlgn="t">
                        <a:lnSpc>
                          <a:spcPct val="107000"/>
                        </a:lnSpc>
                        <a:spcBef>
                          <a:spcPts val="0"/>
                        </a:spcBef>
                        <a:spcAft>
                          <a:spcPts val="0"/>
                        </a:spcAft>
                      </a:pPr>
                      <a:endParaRPr lang="en-IE" sz="1600" b="0" i="0" u="none" strike="noStrike" dirty="0">
                        <a:effectLst/>
                        <a:latin typeface="Gotham Light" pitchFamily="50" charset="0"/>
                      </a:endParaRPr>
                    </a:p>
                    <a:p>
                      <a:pPr algn="l" fontAlgn="t">
                        <a:lnSpc>
                          <a:spcPct val="107000"/>
                        </a:lnSpc>
                        <a:spcBef>
                          <a:spcPts val="0"/>
                        </a:spcBef>
                        <a:spcAft>
                          <a:spcPts val="0"/>
                        </a:spcAft>
                      </a:pPr>
                      <a:r>
                        <a:rPr lang="en-IE" sz="1600" b="0" i="0" u="none" strike="noStrike" dirty="0">
                          <a:effectLst/>
                          <a:latin typeface="Gotham Light" pitchFamily="50" charset="0"/>
                          <a:ea typeface="Calibri" panose="020F0502020204030204" pitchFamily="34" charset="0"/>
                          <a:cs typeface="Times New Roman" panose="02020603050405020304" pitchFamily="18" charset="0"/>
                        </a:rPr>
                        <a:t>Who can help me?</a:t>
                      </a:r>
                    </a:p>
                    <a:p>
                      <a:pPr algn="l" fontAlgn="t">
                        <a:lnSpc>
                          <a:spcPct val="107000"/>
                        </a:lnSpc>
                        <a:spcBef>
                          <a:spcPts val="0"/>
                        </a:spcBef>
                        <a:spcAft>
                          <a:spcPts val="0"/>
                        </a:spcAft>
                      </a:pPr>
                      <a:r>
                        <a:rPr lang="en-IE" sz="1600" b="0" i="0" u="none" strike="noStrike" dirty="0">
                          <a:effectLst/>
                          <a:latin typeface="Gotham Light" pitchFamily="50" charset="0"/>
                          <a:cs typeface="Times New Roman" panose="02020603050405020304" pitchFamily="18" charset="0"/>
                        </a:rPr>
                        <a:t>What Information resources are helpful ?</a:t>
                      </a:r>
                      <a:endParaRPr lang="en-IE" sz="1600" b="0" i="0" u="none" strike="noStrike" dirty="0">
                        <a:effectLst/>
                        <a:latin typeface="Gotham Light" pitchFamily="50" charset="0"/>
                      </a:endParaRPr>
                    </a:p>
                    <a:p>
                      <a:pPr algn="l" fontAlgn="t">
                        <a:lnSpc>
                          <a:spcPct val="107000"/>
                        </a:lnSpc>
                        <a:spcBef>
                          <a:spcPts val="0"/>
                        </a:spcBef>
                        <a:spcAft>
                          <a:spcPts val="0"/>
                        </a:spcAft>
                      </a:pPr>
                      <a:r>
                        <a:rPr lang="en-IE" sz="1600" b="0" i="0" u="none" strike="noStrike" dirty="0">
                          <a:effectLst/>
                          <a:latin typeface="Gotham Light" pitchFamily="50" charset="0"/>
                          <a:ea typeface="Calibri" panose="020F0502020204030204" pitchFamily="34" charset="0"/>
                          <a:cs typeface="Times New Roman" panose="02020603050405020304" pitchFamily="18" charset="0"/>
                        </a:rPr>
                        <a:t>What can help me?</a:t>
                      </a:r>
                      <a:endParaRPr lang="en-IE" sz="1600" b="0" i="0" u="none" strike="noStrike" dirty="0">
                        <a:effectLst/>
                        <a:latin typeface="Gotham Light" pitchFamily="50" charset="0"/>
                      </a:endParaRPr>
                    </a:p>
                    <a:p>
                      <a:pPr algn="l" fontAlgn="t">
                        <a:lnSpc>
                          <a:spcPct val="107000"/>
                        </a:lnSpc>
                        <a:spcBef>
                          <a:spcPts val="0"/>
                        </a:spcBef>
                        <a:spcAft>
                          <a:spcPts val="0"/>
                        </a:spcAft>
                      </a:pPr>
                      <a:endParaRPr lang="en-IE" sz="1500" b="0" i="0" u="none" strike="noStrike" dirty="0">
                        <a:effectLst/>
                        <a:latin typeface="Gotham Light" pitchFamily="50" charset="0"/>
                      </a:endParaRPr>
                    </a:p>
                  </a:txBody>
                  <a:tcPr marL="60163" marR="60163" marT="83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IE" sz="1600" b="1" i="0" u="none" strike="noStrike" dirty="0">
                          <a:effectLst/>
                          <a:latin typeface="Gotham" panose="02000804040000020004" pitchFamily="2" charset="0"/>
                          <a:ea typeface="Calibri" panose="020F0502020204030204" pitchFamily="34" charset="0"/>
                          <a:cs typeface="Times New Roman" panose="02020603050405020304" pitchFamily="18" charset="0"/>
                        </a:rPr>
                        <a:t>Threats  and Obstacles </a:t>
                      </a:r>
                      <a:r>
                        <a:rPr lang="en-IE" sz="1600" b="0" i="0" u="none" strike="noStrike" dirty="0">
                          <a:effectLst/>
                          <a:latin typeface="Gotham" panose="02000804040000020004" pitchFamily="2" charset="0"/>
                          <a:ea typeface="Calibri" panose="020F0502020204030204" pitchFamily="34" charset="0"/>
                          <a:cs typeface="Times New Roman" panose="02020603050405020304" pitchFamily="18" charset="0"/>
                        </a:rPr>
                        <a:t>(External Environment)</a:t>
                      </a:r>
                    </a:p>
                    <a:p>
                      <a:pPr algn="l" fontAlgn="t">
                        <a:lnSpc>
                          <a:spcPct val="107000"/>
                        </a:lnSpc>
                        <a:spcBef>
                          <a:spcPts val="0"/>
                        </a:spcBef>
                        <a:spcAft>
                          <a:spcPts val="0"/>
                        </a:spcAft>
                      </a:pPr>
                      <a:endParaRPr lang="en-IE" sz="1600" b="0" i="0" u="none" strike="noStrike" dirty="0">
                        <a:effectLst/>
                        <a:latin typeface="Gotham Light" pitchFamily="50" charset="0"/>
                      </a:endParaRPr>
                    </a:p>
                    <a:p>
                      <a:pPr algn="l" fontAlgn="t">
                        <a:lnSpc>
                          <a:spcPct val="107000"/>
                        </a:lnSpc>
                        <a:spcBef>
                          <a:spcPts val="0"/>
                        </a:spcBef>
                        <a:spcAft>
                          <a:spcPts val="0"/>
                        </a:spcAft>
                      </a:pPr>
                      <a:r>
                        <a:rPr lang="en-IE" sz="1600" b="0" i="0" u="none" strike="noStrike" dirty="0">
                          <a:effectLst/>
                          <a:latin typeface="Gotham Light" pitchFamily="50" charset="0"/>
                          <a:ea typeface="Calibri" panose="020F0502020204030204" pitchFamily="34" charset="0"/>
                          <a:cs typeface="Times New Roman" panose="02020603050405020304" pitchFamily="18" charset="0"/>
                        </a:rPr>
                        <a:t>Are there challenges/ obstacles ?</a:t>
                      </a:r>
                      <a:endParaRPr lang="en-IE" sz="1600" b="0" i="0" u="none" strike="noStrike" dirty="0">
                        <a:effectLst/>
                        <a:latin typeface="Gotham Light" pitchFamily="50" charset="0"/>
                      </a:endParaRPr>
                    </a:p>
                    <a:p>
                      <a:pPr algn="l" fontAlgn="t">
                        <a:lnSpc>
                          <a:spcPct val="107000"/>
                        </a:lnSpc>
                        <a:spcBef>
                          <a:spcPts val="0"/>
                        </a:spcBef>
                        <a:spcAft>
                          <a:spcPts val="0"/>
                        </a:spcAft>
                      </a:pPr>
                      <a:r>
                        <a:rPr lang="en-IE" sz="1600" b="0" i="0" u="none" strike="noStrike" dirty="0">
                          <a:effectLst/>
                          <a:latin typeface="Gotham Light" pitchFamily="50" charset="0"/>
                          <a:ea typeface="Calibri" panose="020F0502020204030204" pitchFamily="34" charset="0"/>
                          <a:cs typeface="Times New Roman" panose="02020603050405020304" pitchFamily="18" charset="0"/>
                        </a:rPr>
                        <a:t>How can I resolve to these?</a:t>
                      </a:r>
                      <a:endParaRPr lang="en-IE" sz="1600" b="0" i="0" u="none" strike="noStrike" dirty="0">
                        <a:effectLst/>
                        <a:latin typeface="Gotham Light" pitchFamily="50" charset="0"/>
                      </a:endParaRPr>
                    </a:p>
                  </a:txBody>
                  <a:tcPr marL="60163" marR="60163" marT="83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9360936"/>
                  </a:ext>
                </a:extLst>
              </a:tr>
            </a:tbl>
          </a:graphicData>
        </a:graphic>
      </p:graphicFrame>
    </p:spTree>
    <p:extLst>
      <p:ext uri="{BB962C8B-B14F-4D97-AF65-F5344CB8AC3E}">
        <p14:creationId xmlns:p14="http://schemas.microsoft.com/office/powerpoint/2010/main" val="1233940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GB" altLang="en-US"/>
              <a:t>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4476" y="1443039"/>
            <a:ext cx="4410075" cy="1800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02338" y="1417639"/>
            <a:ext cx="438150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33526" y="3357564"/>
            <a:ext cx="43910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91226" y="3357564"/>
            <a:ext cx="4392613"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itle 1"/>
          <p:cNvSpPr txBox="1">
            <a:spLocks/>
          </p:cNvSpPr>
          <p:nvPr/>
        </p:nvSpPr>
        <p:spPr bwMode="auto">
          <a:xfrm>
            <a:off x="838200" y="427038"/>
            <a:ext cx="95456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2"/>
                </a:solidFill>
                <a:latin typeface="Calibri" panose="020F0502020204030204" pitchFamily="34" charset="0"/>
              </a:defRPr>
            </a:lvl1pPr>
            <a:lvl2pPr marL="742950" indent="-285750">
              <a:defRPr>
                <a:solidFill>
                  <a:schemeClr val="bg2"/>
                </a:solidFill>
                <a:latin typeface="Calibri" panose="020F0502020204030204" pitchFamily="34" charset="0"/>
              </a:defRPr>
            </a:lvl2pPr>
            <a:lvl3pPr marL="1143000" indent="-228600">
              <a:defRPr>
                <a:solidFill>
                  <a:schemeClr val="bg2"/>
                </a:solidFill>
                <a:latin typeface="Calibri" panose="020F0502020204030204" pitchFamily="34" charset="0"/>
              </a:defRPr>
            </a:lvl3pPr>
            <a:lvl4pPr marL="1600200" indent="-228600">
              <a:defRPr>
                <a:solidFill>
                  <a:schemeClr val="bg2"/>
                </a:solidFill>
                <a:latin typeface="Calibri" panose="020F0502020204030204" pitchFamily="34" charset="0"/>
              </a:defRPr>
            </a:lvl4pPr>
            <a:lvl5pPr marL="2057400" indent="-228600">
              <a:defRPr>
                <a:solidFill>
                  <a:schemeClr val="bg2"/>
                </a:solidFill>
                <a:latin typeface="Calibri" panose="020F0502020204030204" pitchFamily="34" charset="0"/>
              </a:defRPr>
            </a:lvl5pPr>
            <a:lvl6pPr marL="2514600" indent="-228600" defTabSz="457200" eaLnBrk="0" fontAlgn="base" hangingPunct="0">
              <a:spcBef>
                <a:spcPct val="0"/>
              </a:spcBef>
              <a:spcAft>
                <a:spcPct val="0"/>
              </a:spcAft>
              <a:defRPr>
                <a:solidFill>
                  <a:schemeClr val="bg2"/>
                </a:solidFill>
                <a:latin typeface="Calibri" panose="020F0502020204030204" pitchFamily="34" charset="0"/>
              </a:defRPr>
            </a:lvl6pPr>
            <a:lvl7pPr marL="2971800" indent="-228600" defTabSz="457200" eaLnBrk="0" fontAlgn="base" hangingPunct="0">
              <a:spcBef>
                <a:spcPct val="0"/>
              </a:spcBef>
              <a:spcAft>
                <a:spcPct val="0"/>
              </a:spcAft>
              <a:defRPr>
                <a:solidFill>
                  <a:schemeClr val="bg2"/>
                </a:solidFill>
                <a:latin typeface="Calibri" panose="020F0502020204030204" pitchFamily="34" charset="0"/>
              </a:defRPr>
            </a:lvl7pPr>
            <a:lvl8pPr marL="3429000" indent="-228600" defTabSz="457200" eaLnBrk="0" fontAlgn="base" hangingPunct="0">
              <a:spcBef>
                <a:spcPct val="0"/>
              </a:spcBef>
              <a:spcAft>
                <a:spcPct val="0"/>
              </a:spcAft>
              <a:defRPr>
                <a:solidFill>
                  <a:schemeClr val="bg2"/>
                </a:solidFill>
                <a:latin typeface="Calibri" panose="020F0502020204030204" pitchFamily="34" charset="0"/>
              </a:defRPr>
            </a:lvl8pPr>
            <a:lvl9pPr marL="3886200" indent="-228600" defTabSz="457200" eaLnBrk="0" fontAlgn="base" hangingPunct="0">
              <a:spcBef>
                <a:spcPct val="0"/>
              </a:spcBef>
              <a:spcAft>
                <a:spcPct val="0"/>
              </a:spcAft>
              <a:defRPr>
                <a:solidFill>
                  <a:schemeClr val="bg2"/>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altLang="en-US" sz="4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CAREER PLANNING involves…….  </a:t>
            </a:r>
            <a:endParaRPr kumimoji="0" lang="en-IE" alt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altLang="en-US" sz="4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p:txBody>
      </p:sp>
    </p:spTree>
    <p:extLst>
      <p:ext uri="{BB962C8B-B14F-4D97-AF65-F5344CB8AC3E}">
        <p14:creationId xmlns:p14="http://schemas.microsoft.com/office/powerpoint/2010/main" val="188987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105" y="802955"/>
            <a:ext cx="4977976" cy="1454051"/>
          </a:xfrm>
        </p:spPr>
        <p:txBody>
          <a:bodyPr>
            <a:normAutofit/>
          </a:bodyPr>
          <a:lstStyle/>
          <a:p>
            <a:r>
              <a:rPr lang="en-GB">
                <a:solidFill>
                  <a:srgbClr val="000000"/>
                </a:solidFill>
              </a:rPr>
              <a:t>Brainstorm </a:t>
            </a:r>
          </a:p>
        </p:txBody>
      </p:sp>
      <p:sp>
        <p:nvSpPr>
          <p:cNvPr id="3" name="Content Placeholder 2"/>
          <p:cNvSpPr>
            <a:spLocks noGrp="1"/>
          </p:cNvSpPr>
          <p:nvPr>
            <p:ph idx="1"/>
          </p:nvPr>
        </p:nvSpPr>
        <p:spPr>
          <a:xfrm>
            <a:off x="6090574" y="1814732"/>
            <a:ext cx="4977578" cy="4246239"/>
          </a:xfrm>
        </p:spPr>
        <p:txBody>
          <a:bodyPr anchor="ctr">
            <a:normAutofit/>
          </a:bodyPr>
          <a:lstStyle/>
          <a:p>
            <a:pPr lvl="0"/>
            <a:r>
              <a:rPr lang="en-IE" sz="2000" dirty="0">
                <a:solidFill>
                  <a:srgbClr val="000000"/>
                </a:solidFill>
              </a:rPr>
              <a:t>Identify 5 priorities for you in a career</a:t>
            </a:r>
          </a:p>
          <a:p>
            <a:endParaRPr lang="en-GB" sz="2000" dirty="0">
              <a:solidFill>
                <a:srgbClr val="000000"/>
              </a:solidFill>
            </a:endParaRPr>
          </a:p>
          <a:p>
            <a:r>
              <a:rPr lang="en-IE" sz="2000" dirty="0">
                <a:solidFill>
                  <a:srgbClr val="000000"/>
                </a:solidFill>
              </a:rPr>
              <a:t>Identify your top 3 skills</a:t>
            </a:r>
          </a:p>
          <a:p>
            <a:endParaRPr lang="en-IE" sz="2000" dirty="0">
              <a:solidFill>
                <a:srgbClr val="000000"/>
              </a:solidFill>
            </a:endParaRPr>
          </a:p>
          <a:p>
            <a:r>
              <a:rPr lang="en-IE" sz="1200" dirty="0">
                <a:solidFill>
                  <a:srgbClr val="C00000"/>
                </a:solidFill>
              </a:rPr>
              <a:t> 3 minutes written exercise </a:t>
            </a:r>
          </a:p>
          <a:p>
            <a:endParaRPr lang="en-IE" sz="2000" dirty="0">
              <a:solidFill>
                <a:srgbClr val="000000"/>
              </a:solidFill>
            </a:endParaRPr>
          </a:p>
          <a:p>
            <a:pPr marL="0" indent="0">
              <a:buNone/>
            </a:pPr>
            <a:r>
              <a:rPr lang="en-IE" sz="2000" dirty="0">
                <a:solidFill>
                  <a:srgbClr val="000000"/>
                </a:solidFill>
              </a:rPr>
              <a:t> </a:t>
            </a:r>
            <a:endParaRPr lang="en-GB" sz="2000" dirty="0">
              <a:solidFill>
                <a:srgbClr val="000000"/>
              </a:solidFill>
            </a:endParaRPr>
          </a:p>
        </p:txBody>
      </p:sp>
      <p:pic>
        <p:nvPicPr>
          <p:cNvPr id="7" name="Graphic 6" descr="Briefcase">
            <a:extLst>
              <a:ext uri="{FF2B5EF4-FFF2-40B4-BE49-F238E27FC236}">
                <a16:creationId xmlns:a16="http://schemas.microsoft.com/office/drawing/2014/main" id="{1371FEEA-B97D-45C3-924F-D79F9B11F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0254" y="1629089"/>
            <a:ext cx="3620021" cy="3620021"/>
          </a:xfrm>
          <a:prstGeom prst="rect">
            <a:avLst/>
          </a:prstGeom>
        </p:spPr>
      </p:pic>
    </p:spTree>
    <p:extLst>
      <p:ext uri="{BB962C8B-B14F-4D97-AF65-F5344CB8AC3E}">
        <p14:creationId xmlns:p14="http://schemas.microsoft.com/office/powerpoint/2010/main" val="3690040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34C83-3109-4CFA-8D20-D2B032B158BB}"/>
              </a:ext>
            </a:extLst>
          </p:cNvPr>
          <p:cNvSpPr>
            <a:spLocks noGrp="1"/>
          </p:cNvSpPr>
          <p:nvPr>
            <p:ph type="ctrTitle"/>
          </p:nvPr>
        </p:nvSpPr>
        <p:spPr/>
        <p:txBody>
          <a:bodyPr>
            <a:normAutofit/>
          </a:bodyPr>
          <a:lstStyle/>
          <a:p>
            <a:r>
              <a:rPr lang="en-IE" sz="3600" dirty="0">
                <a:latin typeface="+mj-lt"/>
              </a:rPr>
              <a:t>Career Planning </a:t>
            </a:r>
            <a:br>
              <a:rPr lang="en-IE" sz="3600" dirty="0">
                <a:latin typeface="+mj-lt"/>
              </a:rPr>
            </a:br>
            <a:r>
              <a:rPr lang="en-IE" sz="3600" dirty="0">
                <a:latin typeface="+mj-lt"/>
              </a:rPr>
              <a:t>Things you can do now </a:t>
            </a:r>
          </a:p>
        </p:txBody>
      </p:sp>
      <p:sp>
        <p:nvSpPr>
          <p:cNvPr id="3" name="Subtitle 2">
            <a:extLst>
              <a:ext uri="{FF2B5EF4-FFF2-40B4-BE49-F238E27FC236}">
                <a16:creationId xmlns:a16="http://schemas.microsoft.com/office/drawing/2014/main" id="{207CF88E-BB47-434C-8E5D-1FE862C8D9A0}"/>
              </a:ext>
            </a:extLst>
          </p:cNvPr>
          <p:cNvSpPr>
            <a:spLocks noGrp="1"/>
          </p:cNvSpPr>
          <p:nvPr>
            <p:ph type="subTitle" idx="1"/>
          </p:nvPr>
        </p:nvSpPr>
        <p:spPr/>
        <p:txBody>
          <a:bodyPr/>
          <a:lstStyle/>
          <a:p>
            <a:r>
              <a:rPr lang="en-IE" dirty="0">
                <a:solidFill>
                  <a:schemeClr val="bg1"/>
                </a:solidFill>
              </a:rPr>
              <a:t>..</a:t>
            </a:r>
          </a:p>
        </p:txBody>
      </p:sp>
    </p:spTree>
    <p:extLst>
      <p:ext uri="{BB962C8B-B14F-4D97-AF65-F5344CB8AC3E}">
        <p14:creationId xmlns:p14="http://schemas.microsoft.com/office/powerpoint/2010/main" val="1612369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9126F-20E2-4D35-8234-2364966F3B74}"/>
              </a:ext>
            </a:extLst>
          </p:cNvPr>
          <p:cNvSpPr>
            <a:spLocks noGrp="1"/>
          </p:cNvSpPr>
          <p:nvPr>
            <p:ph type="title"/>
          </p:nvPr>
        </p:nvSpPr>
        <p:spPr>
          <a:xfrm>
            <a:off x="152401" y="629266"/>
            <a:ext cx="7083020" cy="1676603"/>
          </a:xfrm>
        </p:spPr>
        <p:txBody>
          <a:bodyPr>
            <a:normAutofit/>
          </a:bodyPr>
          <a:lstStyle/>
          <a:p>
            <a:pPr marL="228600" lvl="0" indent="-228600">
              <a:spcBef>
                <a:spcPts val="1000"/>
              </a:spcBef>
            </a:pPr>
            <a:r>
              <a:rPr lang="en-IE" sz="2800" dirty="0">
                <a:latin typeface="Calibri" panose="020F0502020204030204"/>
                <a:ea typeface="+mn-ea"/>
                <a:cs typeface="+mn-cs"/>
              </a:rPr>
              <a:t>Finding a direction and sector that suits you</a:t>
            </a:r>
            <a:br>
              <a:rPr lang="en-IE" sz="3700" dirty="0">
                <a:latin typeface="Calibri" panose="020F0502020204030204"/>
                <a:ea typeface="+mn-ea"/>
                <a:cs typeface="+mn-cs"/>
              </a:rPr>
            </a:br>
            <a:endParaRPr lang="en-IE" sz="3700" dirty="0"/>
          </a:p>
        </p:txBody>
      </p:sp>
      <p:sp>
        <p:nvSpPr>
          <p:cNvPr id="3" name="Content Placeholder 2">
            <a:extLst>
              <a:ext uri="{FF2B5EF4-FFF2-40B4-BE49-F238E27FC236}">
                <a16:creationId xmlns:a16="http://schemas.microsoft.com/office/drawing/2014/main" id="{DB993006-F510-41F1-BB15-D1E4141180DF}"/>
              </a:ext>
            </a:extLst>
          </p:cNvPr>
          <p:cNvSpPr>
            <a:spLocks noGrp="1"/>
          </p:cNvSpPr>
          <p:nvPr>
            <p:ph idx="1"/>
          </p:nvPr>
        </p:nvSpPr>
        <p:spPr>
          <a:xfrm>
            <a:off x="648928" y="1749309"/>
            <a:ext cx="6586489" cy="4479425"/>
          </a:xfrm>
        </p:spPr>
        <p:txBody>
          <a:bodyPr>
            <a:normAutofit/>
          </a:bodyPr>
          <a:lstStyle/>
          <a:p>
            <a:pPr marL="0" indent="0">
              <a:buNone/>
            </a:pPr>
            <a:r>
              <a:rPr lang="en-IE" sz="1700" dirty="0"/>
              <a:t>Helpful things to consider</a:t>
            </a:r>
          </a:p>
          <a:p>
            <a:pPr marL="0" indent="0">
              <a:buNone/>
            </a:pPr>
            <a:r>
              <a:rPr lang="en-IE" sz="1700" dirty="0"/>
              <a:t>Helpful questions to ask when considering entirely new career sectors</a:t>
            </a:r>
          </a:p>
          <a:p>
            <a:pPr marL="0" indent="0">
              <a:buNone/>
            </a:pPr>
            <a:endParaRPr lang="en-IE" sz="1700" dirty="0"/>
          </a:p>
          <a:p>
            <a:pPr marL="0" indent="0">
              <a:buNone/>
            </a:pPr>
            <a:r>
              <a:rPr lang="en-IE" sz="1700" dirty="0"/>
              <a:t> What interests me ?</a:t>
            </a:r>
          </a:p>
          <a:p>
            <a:pPr marL="0" indent="0">
              <a:buNone/>
            </a:pPr>
            <a:r>
              <a:rPr lang="en-IE" sz="1700" dirty="0"/>
              <a:t> What do I regularly  read  and keep informed about ?</a:t>
            </a:r>
          </a:p>
          <a:p>
            <a:pPr marL="0" indent="0">
              <a:buNone/>
            </a:pPr>
            <a:r>
              <a:rPr lang="en-IE" sz="1700" dirty="0"/>
              <a:t>Are there sectors that link with personal interests ?</a:t>
            </a:r>
          </a:p>
          <a:p>
            <a:pPr marL="0" indent="0">
              <a:buNone/>
            </a:pPr>
            <a:r>
              <a:rPr lang="en-IE" sz="1700" dirty="0"/>
              <a:t>What are the growth sectors ?</a:t>
            </a:r>
          </a:p>
          <a:p>
            <a:pPr marL="0" indent="0">
              <a:buNone/>
            </a:pPr>
            <a:r>
              <a:rPr lang="en-IE" sz="1700" dirty="0"/>
              <a:t>How do they link to my skills?</a:t>
            </a:r>
          </a:p>
          <a:p>
            <a:pPr marL="0" indent="0">
              <a:buNone/>
            </a:pPr>
            <a:r>
              <a:rPr lang="en-IE" sz="1700" dirty="0">
                <a:solidFill>
                  <a:srgbClr val="C00000"/>
                </a:solidFill>
              </a:rPr>
              <a:t>Tools</a:t>
            </a:r>
          </a:p>
          <a:p>
            <a:pPr marL="0" indent="0">
              <a:buNone/>
            </a:pPr>
            <a:r>
              <a:rPr lang="en-IE" sz="1300" dirty="0">
                <a:solidFill>
                  <a:srgbClr val="C00000"/>
                </a:solidFill>
              </a:rPr>
              <a:t>Personality Types Indicator</a:t>
            </a:r>
          </a:p>
          <a:p>
            <a:pPr marL="0" indent="0">
              <a:buNone/>
            </a:pPr>
            <a:r>
              <a:rPr lang="en-IE" sz="1300" dirty="0">
                <a:solidFill>
                  <a:srgbClr val="C00000"/>
                </a:solidFill>
              </a:rPr>
              <a:t>Hallowell Job Fit  ( attached)</a:t>
            </a:r>
          </a:p>
          <a:p>
            <a:pPr marL="0" indent="0">
              <a:buNone/>
            </a:pPr>
            <a:endParaRPr lang="en-IE" sz="1300" dirty="0"/>
          </a:p>
          <a:p>
            <a:pPr marL="0" indent="0">
              <a:buNone/>
            </a:pPr>
            <a:endParaRPr lang="en-IE" sz="1300" dirty="0"/>
          </a:p>
          <a:p>
            <a:endParaRPr lang="en-IE" sz="1300" dirty="0"/>
          </a:p>
          <a:p>
            <a:endParaRPr lang="en-IE" sz="1300" dirty="0"/>
          </a:p>
          <a:p>
            <a:endParaRPr lang="en-IE" sz="1300" dirty="0"/>
          </a:p>
        </p:txBody>
      </p:sp>
      <p:pic>
        <p:nvPicPr>
          <p:cNvPr id="5" name="Picture 4">
            <a:extLst>
              <a:ext uri="{FF2B5EF4-FFF2-40B4-BE49-F238E27FC236}">
                <a16:creationId xmlns:a16="http://schemas.microsoft.com/office/drawing/2014/main" id="{1C47B498-52E3-4DB1-AE7F-0E675142BCC1}"/>
              </a:ext>
            </a:extLst>
          </p:cNvPr>
          <p:cNvPicPr>
            <a:picLocks noChangeAspect="1"/>
          </p:cNvPicPr>
          <p:nvPr/>
        </p:nvPicPr>
        <p:blipFill rotWithShape="1">
          <a:blip r:embed="rId2"/>
          <a:srcRect l="51344" r="7086"/>
          <a:stretch/>
        </p:blipFill>
        <p:spPr>
          <a:xfrm>
            <a:off x="7556408" y="10"/>
            <a:ext cx="4635591" cy="6857990"/>
          </a:xfrm>
          <a:prstGeom prst="rect">
            <a:avLst/>
          </a:prstGeom>
          <a:effectLst/>
        </p:spPr>
      </p:pic>
    </p:spTree>
    <p:extLst>
      <p:ext uri="{BB962C8B-B14F-4D97-AF65-F5344CB8AC3E}">
        <p14:creationId xmlns:p14="http://schemas.microsoft.com/office/powerpoint/2010/main" val="1403050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1B8617C-28EA-48CB-B2E1-32AA74529571}"/>
              </a:ext>
            </a:extLst>
          </p:cNvPr>
          <p:cNvGraphicFramePr>
            <a:graphicFrameLocks noGrp="1"/>
          </p:cNvGraphicFramePr>
          <p:nvPr/>
        </p:nvGraphicFramePr>
        <p:xfrm>
          <a:off x="924564" y="643467"/>
          <a:ext cx="10342872" cy="5571066"/>
        </p:xfrm>
        <a:graphic>
          <a:graphicData uri="http://schemas.openxmlformats.org/drawingml/2006/table">
            <a:tbl>
              <a:tblPr firstRow="1" firstCol="1" bandRow="1"/>
              <a:tblGrid>
                <a:gridCol w="5171436">
                  <a:extLst>
                    <a:ext uri="{9D8B030D-6E8A-4147-A177-3AD203B41FA5}">
                      <a16:colId xmlns:a16="http://schemas.microsoft.com/office/drawing/2014/main" val="2636690349"/>
                    </a:ext>
                  </a:extLst>
                </a:gridCol>
                <a:gridCol w="5171436">
                  <a:extLst>
                    <a:ext uri="{9D8B030D-6E8A-4147-A177-3AD203B41FA5}">
                      <a16:colId xmlns:a16="http://schemas.microsoft.com/office/drawing/2014/main" val="3049067156"/>
                    </a:ext>
                  </a:extLst>
                </a:gridCol>
              </a:tblGrid>
              <a:tr h="1760507">
                <a:tc>
                  <a:txBody>
                    <a:bodyPr/>
                    <a:lstStyle/>
                    <a:p>
                      <a:pPr>
                        <a:lnSpc>
                          <a:spcPct val="107000"/>
                        </a:lnSpc>
                        <a:spcAft>
                          <a:spcPts val="0"/>
                        </a:spcAft>
                      </a:pPr>
                      <a:r>
                        <a:rPr lang="en-IE" sz="1400" b="1" dirty="0">
                          <a:effectLst/>
                          <a:highlight>
                            <a:srgbClr val="FFFF00"/>
                          </a:highlight>
                          <a:latin typeface="Gotham Light" pitchFamily="50" charset="0"/>
                          <a:ea typeface="Calibri" panose="020F0502020204030204" pitchFamily="34" charset="0"/>
                          <a:cs typeface="Times New Roman" panose="02020603050405020304" pitchFamily="18" charset="0"/>
                        </a:rPr>
                        <a:t>Ascending</a:t>
                      </a:r>
                      <a:endParaRPr lang="en-IE" sz="1400" dirty="0">
                        <a:effectLst/>
                        <a:highlight>
                          <a:srgbClr val="FFFF00"/>
                        </a:highlight>
                        <a:latin typeface="Gotham Light" pitchFamily="50" charset="0"/>
                        <a:ea typeface="Calibri" panose="020F0502020204030204" pitchFamily="34" charset="0"/>
                        <a:cs typeface="Times New Roman" panose="02020603050405020304" pitchFamily="18" charset="0"/>
                      </a:endParaRPr>
                    </a:p>
                    <a:p>
                      <a:pPr>
                        <a:lnSpc>
                          <a:spcPct val="107000"/>
                        </a:lnSpc>
                        <a:spcAft>
                          <a:spcPts val="0"/>
                        </a:spcAft>
                      </a:pPr>
                      <a:r>
                        <a:rPr lang="en-IE" sz="1400" b="1" dirty="0">
                          <a:solidFill>
                            <a:schemeClr val="tx1"/>
                          </a:solidFill>
                          <a:effectLst/>
                          <a:latin typeface="Gotham Light" pitchFamily="50" charset="0"/>
                          <a:ea typeface="Calibri" panose="020F0502020204030204" pitchFamily="34" charset="0"/>
                          <a:cs typeface="Times New Roman"/>
                        </a:rPr>
                        <a:t>Motto:</a:t>
                      </a:r>
                      <a:r>
                        <a:rPr lang="en-IE" sz="1400" dirty="0">
                          <a:solidFill>
                            <a:schemeClr val="tx1"/>
                          </a:solidFill>
                          <a:effectLst/>
                          <a:latin typeface="Gotham Light" pitchFamily="50" charset="0"/>
                          <a:ea typeface="Calibri" panose="020F0502020204030204" pitchFamily="34" charset="0"/>
                          <a:cs typeface="Times New Roman"/>
                        </a:rPr>
                        <a:t> </a:t>
                      </a:r>
                      <a:r>
                        <a:rPr lang="en-IE" sz="1400" dirty="0">
                          <a:effectLst/>
                          <a:latin typeface="Gotham Light" pitchFamily="50" charset="0"/>
                          <a:ea typeface="Calibri" panose="020F0502020204030204" pitchFamily="34" charset="0"/>
                          <a:cs typeface="Times New Roman"/>
                        </a:rPr>
                        <a:t>Climb as high as you can</a:t>
                      </a:r>
                    </a:p>
                    <a:p>
                      <a:pPr>
                        <a:lnSpc>
                          <a:spcPct val="107000"/>
                        </a:lnSpc>
                        <a:spcAft>
                          <a:spcPts val="0"/>
                        </a:spcAft>
                      </a:pPr>
                      <a:r>
                        <a:rPr lang="en-IE" sz="1400" b="1" dirty="0">
                          <a:solidFill>
                            <a:schemeClr val="tx1"/>
                          </a:solidFill>
                          <a:effectLst/>
                          <a:latin typeface="Gotham Light" pitchFamily="50" charset="0"/>
                          <a:ea typeface="Calibri" panose="020F0502020204030204" pitchFamily="34" charset="0"/>
                          <a:cs typeface="Times New Roman"/>
                        </a:rPr>
                        <a:t>Method:</a:t>
                      </a:r>
                      <a:r>
                        <a:rPr lang="en-IE" sz="1400" dirty="0">
                          <a:solidFill>
                            <a:schemeClr val="tx1"/>
                          </a:solidFill>
                          <a:effectLst/>
                          <a:latin typeface="Gotham Light" pitchFamily="50" charset="0"/>
                          <a:ea typeface="Calibri" panose="020F0502020204030204" pitchFamily="34" charset="0"/>
                          <a:cs typeface="Times New Roman"/>
                        </a:rPr>
                        <a:t> </a:t>
                      </a:r>
                      <a:r>
                        <a:rPr lang="en-IE" sz="1400" dirty="0">
                          <a:effectLst/>
                          <a:latin typeface="Gotham Light" pitchFamily="50" charset="0"/>
                          <a:ea typeface="Calibri" panose="020F0502020204030204" pitchFamily="34" charset="0"/>
                          <a:cs typeface="Times New Roman"/>
                        </a:rPr>
                        <a:t>Gain promotion and advancement</a:t>
                      </a:r>
                    </a:p>
                    <a:p>
                      <a:pPr>
                        <a:lnSpc>
                          <a:spcPct val="107000"/>
                        </a:lnSpc>
                        <a:spcAft>
                          <a:spcPts val="0"/>
                        </a:spcAft>
                      </a:pPr>
                      <a:r>
                        <a:rPr lang="en-IE" sz="1400" dirty="0">
                          <a:effectLst/>
                          <a:latin typeface="Gotham Light" pitchFamily="50" charset="0"/>
                          <a:ea typeface="Calibri" panose="020F0502020204030204" pitchFamily="34" charset="0"/>
                          <a:cs typeface="Times New Roman"/>
                        </a:rPr>
                        <a:t> </a:t>
                      </a:r>
                      <a:r>
                        <a:rPr lang="en-IE" sz="1400" b="1" dirty="0">
                          <a:solidFill>
                            <a:schemeClr val="tx1"/>
                          </a:solidFill>
                          <a:effectLst/>
                          <a:latin typeface="Gotham Light" pitchFamily="50" charset="0"/>
                          <a:ea typeface="Calibri" panose="020F0502020204030204" pitchFamily="34" charset="0"/>
                          <a:cs typeface="Times New Roman"/>
                        </a:rPr>
                        <a:t>Desires:</a:t>
                      </a:r>
                      <a:r>
                        <a:rPr lang="en-IE" sz="1400" dirty="0">
                          <a:solidFill>
                            <a:schemeClr val="tx1"/>
                          </a:solidFill>
                          <a:effectLst/>
                          <a:latin typeface="Gotham Light" pitchFamily="50" charset="0"/>
                          <a:ea typeface="Calibri" panose="020F0502020204030204" pitchFamily="34" charset="0"/>
                          <a:cs typeface="Times New Roman"/>
                        </a:rPr>
                        <a:t> </a:t>
                      </a:r>
                      <a:r>
                        <a:rPr lang="en-IE" sz="1400" dirty="0">
                          <a:effectLst/>
                          <a:latin typeface="Gotham Light" pitchFamily="50" charset="0"/>
                          <a:ea typeface="Calibri" panose="020F0502020204030204" pitchFamily="34" charset="0"/>
                          <a:cs typeface="Times New Roman"/>
                        </a:rPr>
                        <a:t>Money, status, responsibility, power</a:t>
                      </a:r>
                    </a:p>
                    <a:p>
                      <a:pPr>
                        <a:lnSpc>
                          <a:spcPct val="107000"/>
                        </a:lnSpc>
                        <a:spcAft>
                          <a:spcPts val="0"/>
                        </a:spcAft>
                      </a:pPr>
                      <a:r>
                        <a:rPr lang="en-IE" sz="1400" dirty="0">
                          <a:solidFill>
                            <a:schemeClr val="tx1"/>
                          </a:solidFill>
                          <a:effectLst/>
                          <a:latin typeface="Gotham Light" pitchFamily="50" charset="0"/>
                          <a:ea typeface="Calibri" panose="020F0502020204030204" pitchFamily="34" charset="0"/>
                          <a:cs typeface="Times New Roman"/>
                        </a:rPr>
                        <a:t> </a:t>
                      </a:r>
                      <a:r>
                        <a:rPr lang="en-IE" sz="1400" b="1" dirty="0">
                          <a:solidFill>
                            <a:schemeClr val="tx1"/>
                          </a:solidFill>
                          <a:effectLst/>
                          <a:latin typeface="Gotham Light" pitchFamily="50" charset="0"/>
                          <a:ea typeface="Calibri" panose="020F0502020204030204" pitchFamily="34" charset="0"/>
                          <a:cs typeface="Times New Roman"/>
                        </a:rPr>
                        <a:t>Dreads:</a:t>
                      </a:r>
                      <a:r>
                        <a:rPr lang="en-IE" sz="1400" dirty="0">
                          <a:solidFill>
                            <a:schemeClr val="tx1"/>
                          </a:solidFill>
                          <a:effectLst/>
                          <a:latin typeface="Gotham Light" pitchFamily="50" charset="0"/>
                          <a:ea typeface="Calibri" panose="020F0502020204030204" pitchFamily="34" charset="0"/>
                          <a:cs typeface="Times New Roman"/>
                        </a:rPr>
                        <a:t> </a:t>
                      </a:r>
                      <a:r>
                        <a:rPr lang="en-IE" sz="1400" dirty="0">
                          <a:effectLst/>
                          <a:latin typeface="Gotham Light" pitchFamily="50" charset="0"/>
                          <a:ea typeface="Calibri" panose="020F0502020204030204" pitchFamily="34" charset="0"/>
                          <a:cs typeface="Times New Roman"/>
                        </a:rPr>
                        <a:t>Getting stuck at a level below my potential </a:t>
                      </a:r>
                    </a:p>
                    <a:p>
                      <a:pPr>
                        <a:lnSpc>
                          <a:spcPct val="107000"/>
                        </a:lnSpc>
                        <a:spcAft>
                          <a:spcPts val="0"/>
                        </a:spcAft>
                      </a:pPr>
                      <a:r>
                        <a:rPr lang="en-IE" sz="1400" b="1" dirty="0">
                          <a:solidFill>
                            <a:schemeClr val="tx1"/>
                          </a:solidFill>
                          <a:effectLst/>
                          <a:latin typeface="Gotham Light" pitchFamily="50" charset="0"/>
                          <a:ea typeface="Calibri" panose="020F0502020204030204" pitchFamily="34" charset="0"/>
                          <a:cs typeface="Times New Roman"/>
                        </a:rPr>
                        <a:t>Question:</a:t>
                      </a:r>
                      <a:r>
                        <a:rPr lang="en-IE" sz="1400" dirty="0">
                          <a:solidFill>
                            <a:schemeClr val="tx1"/>
                          </a:solidFill>
                          <a:effectLst/>
                          <a:latin typeface="Gotham Light" pitchFamily="50" charset="0"/>
                          <a:ea typeface="Calibri" panose="020F0502020204030204" pitchFamily="34" charset="0"/>
                          <a:cs typeface="Times New Roman"/>
                        </a:rPr>
                        <a:t> </a:t>
                      </a:r>
                      <a:r>
                        <a:rPr lang="en-IE" sz="1400" dirty="0">
                          <a:effectLst/>
                          <a:latin typeface="Gotham Light" pitchFamily="50" charset="0"/>
                          <a:ea typeface="Calibri" panose="020F0502020204030204" pitchFamily="34" charset="0"/>
                          <a:cs typeface="Times New Roman"/>
                        </a:rPr>
                        <a:t>How quickly can I get there?</a:t>
                      </a:r>
                    </a:p>
                  </a:txBody>
                  <a:tcPr marL="67656" marR="67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E" sz="1400" b="1" dirty="0">
                          <a:effectLst/>
                          <a:highlight>
                            <a:srgbClr val="FFFF00"/>
                          </a:highlight>
                          <a:latin typeface="Gotham Light" pitchFamily="50" charset="0"/>
                          <a:ea typeface="Calibri" panose="020F0502020204030204" pitchFamily="34" charset="0"/>
                          <a:cs typeface="Times New Roman" panose="02020603050405020304" pitchFamily="18" charset="0"/>
                        </a:rPr>
                        <a:t>Growing</a:t>
                      </a:r>
                      <a:endParaRPr lang="en-IE" sz="1400" dirty="0">
                        <a:effectLst/>
                        <a:highlight>
                          <a:srgbClr val="FFFF00"/>
                        </a:highlight>
                        <a:latin typeface="Gotham Light" pitchFamily="50" charset="0"/>
                        <a:ea typeface="Calibri" panose="020F0502020204030204" pitchFamily="34" charset="0"/>
                        <a:cs typeface="Times New Roman" panose="02020603050405020304" pitchFamily="18" charset="0"/>
                      </a:endParaRP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Motto:</a:t>
                      </a:r>
                      <a:r>
                        <a:rPr lang="en-IE" sz="1400" dirty="0">
                          <a:effectLst/>
                          <a:latin typeface="Gotham Light" pitchFamily="50" charset="0"/>
                          <a:ea typeface="Calibri" panose="020F0502020204030204" pitchFamily="34" charset="0"/>
                          <a:cs typeface="Times New Roman" panose="02020603050405020304" pitchFamily="18" charset="0"/>
                        </a:rPr>
                        <a:t> Become a more rounded person</a:t>
                      </a:r>
                    </a:p>
                    <a:p>
                      <a:pPr>
                        <a:lnSpc>
                          <a:spcPct val="107000"/>
                        </a:lnSpc>
                        <a:spcAft>
                          <a:spcPts val="0"/>
                        </a:spcAft>
                      </a:pPr>
                      <a:r>
                        <a:rPr lang="en-IE" sz="1400" dirty="0">
                          <a:effectLst/>
                          <a:latin typeface="Gotham Light" pitchFamily="50" charset="0"/>
                          <a:ea typeface="Calibri" panose="020F0502020204030204" pitchFamily="34" charset="0"/>
                          <a:cs typeface="Times New Roman" panose="02020603050405020304" pitchFamily="18" charset="0"/>
                        </a:rPr>
                        <a:t> </a:t>
                      </a:r>
                      <a:r>
                        <a:rPr lang="en-IE" sz="1400" b="1" dirty="0">
                          <a:effectLst/>
                          <a:latin typeface="Gotham Light" pitchFamily="50" charset="0"/>
                          <a:ea typeface="Calibri" panose="020F0502020204030204" pitchFamily="34" charset="0"/>
                          <a:cs typeface="Times New Roman" panose="02020603050405020304" pitchFamily="18" charset="0"/>
                        </a:rPr>
                        <a:t>Method:</a:t>
                      </a:r>
                      <a:r>
                        <a:rPr lang="en-IE" sz="1400" dirty="0">
                          <a:effectLst/>
                          <a:latin typeface="Gotham Light" pitchFamily="50" charset="0"/>
                          <a:ea typeface="Calibri" panose="020F0502020204030204" pitchFamily="34" charset="0"/>
                          <a:cs typeface="Times New Roman" panose="02020603050405020304" pitchFamily="18" charset="0"/>
                        </a:rPr>
                        <a:t> Take on roles that allow development </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Desires:</a:t>
                      </a:r>
                      <a:r>
                        <a:rPr lang="en-IE" sz="1400" dirty="0">
                          <a:effectLst/>
                          <a:latin typeface="Gotham Light" pitchFamily="50" charset="0"/>
                          <a:ea typeface="Calibri" panose="020F0502020204030204" pitchFamily="34" charset="0"/>
                          <a:cs typeface="Times New Roman" panose="02020603050405020304" pitchFamily="18" charset="0"/>
                        </a:rPr>
                        <a:t> Self actualisation, wisdom, competence </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Dreads</a:t>
                      </a:r>
                      <a:r>
                        <a:rPr lang="en-IE" sz="1400" dirty="0">
                          <a:effectLst/>
                          <a:latin typeface="Gotham Light" pitchFamily="50" charset="0"/>
                          <a:ea typeface="Calibri" panose="020F0502020204030204" pitchFamily="34" charset="0"/>
                          <a:cs typeface="Times New Roman" panose="02020603050405020304" pitchFamily="18" charset="0"/>
                        </a:rPr>
                        <a:t>: Staying the same person</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Question:</a:t>
                      </a:r>
                      <a:r>
                        <a:rPr lang="en-IE" sz="1400" dirty="0">
                          <a:effectLst/>
                          <a:latin typeface="Gotham Light" pitchFamily="50" charset="0"/>
                          <a:ea typeface="Calibri" panose="020F0502020204030204" pitchFamily="34" charset="0"/>
                          <a:cs typeface="Times New Roman" panose="02020603050405020304" pitchFamily="18" charset="0"/>
                        </a:rPr>
                        <a:t> How will this change me?</a:t>
                      </a:r>
                    </a:p>
                  </a:txBody>
                  <a:tcPr marL="67656" marR="67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778768"/>
                  </a:ext>
                </a:extLst>
              </a:tr>
              <a:tr h="1760507">
                <a:tc>
                  <a:txBody>
                    <a:bodyPr/>
                    <a:lstStyle/>
                    <a:p>
                      <a:pPr>
                        <a:lnSpc>
                          <a:spcPct val="107000"/>
                        </a:lnSpc>
                        <a:spcAft>
                          <a:spcPts val="0"/>
                        </a:spcAft>
                      </a:pPr>
                      <a:r>
                        <a:rPr lang="en-IE" sz="1400" b="1" dirty="0">
                          <a:effectLst/>
                          <a:highlight>
                            <a:srgbClr val="FFFF00"/>
                          </a:highlight>
                          <a:latin typeface="Gotham Light" pitchFamily="50" charset="0"/>
                          <a:ea typeface="Calibri" panose="020F0502020204030204" pitchFamily="34" charset="0"/>
                          <a:cs typeface="Times New Roman" panose="02020603050405020304" pitchFamily="18" charset="0"/>
                        </a:rPr>
                        <a:t>Securing</a:t>
                      </a:r>
                      <a:endParaRPr lang="en-IE" sz="1400" dirty="0">
                        <a:effectLst/>
                        <a:highlight>
                          <a:srgbClr val="FFFF00"/>
                        </a:highlight>
                        <a:latin typeface="Gotham Light" pitchFamily="50" charset="0"/>
                        <a:ea typeface="Calibri" panose="020F0502020204030204" pitchFamily="34" charset="0"/>
                        <a:cs typeface="Times New Roman" panose="02020603050405020304" pitchFamily="18" charset="0"/>
                      </a:endParaRP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Motto:</a:t>
                      </a:r>
                      <a:r>
                        <a:rPr lang="en-IE" sz="1400" dirty="0">
                          <a:effectLst/>
                          <a:latin typeface="Gotham Light" pitchFamily="50" charset="0"/>
                          <a:ea typeface="Calibri" panose="020F0502020204030204" pitchFamily="34" charset="0"/>
                          <a:cs typeface="Times New Roman" panose="02020603050405020304" pitchFamily="18" charset="0"/>
                        </a:rPr>
                        <a:t> Stay safe</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Method:</a:t>
                      </a:r>
                      <a:r>
                        <a:rPr lang="en-IE" sz="1400" dirty="0">
                          <a:effectLst/>
                          <a:latin typeface="Gotham Light" pitchFamily="50" charset="0"/>
                          <a:ea typeface="Calibri" panose="020F0502020204030204" pitchFamily="34" charset="0"/>
                          <a:cs typeface="Times New Roman" panose="02020603050405020304" pitchFamily="18" charset="0"/>
                        </a:rPr>
                        <a:t> Manage risks, hedge your bets </a:t>
                      </a:r>
                      <a:r>
                        <a:rPr lang="en-IE" sz="1400" b="1" dirty="0">
                          <a:effectLst/>
                          <a:latin typeface="Gotham Light" pitchFamily="50" charset="0"/>
                          <a:ea typeface="Calibri" panose="020F0502020204030204" pitchFamily="34" charset="0"/>
                          <a:cs typeface="Times New Roman" panose="02020603050405020304" pitchFamily="18" charset="0"/>
                        </a:rPr>
                        <a:t>Desires:</a:t>
                      </a:r>
                      <a:r>
                        <a:rPr lang="en-IE" sz="1400" dirty="0">
                          <a:effectLst/>
                          <a:latin typeface="Gotham Light" pitchFamily="50" charset="0"/>
                          <a:ea typeface="Calibri" panose="020F0502020204030204" pitchFamily="34" charset="0"/>
                          <a:cs typeface="Times New Roman" panose="02020603050405020304" pitchFamily="18" charset="0"/>
                        </a:rPr>
                        <a:t> Stability, employability, continuity</a:t>
                      </a:r>
                    </a:p>
                    <a:p>
                      <a:pPr>
                        <a:lnSpc>
                          <a:spcPct val="107000"/>
                        </a:lnSpc>
                        <a:spcAft>
                          <a:spcPts val="0"/>
                        </a:spcAft>
                      </a:pPr>
                      <a:r>
                        <a:rPr lang="en-IE" sz="1400" dirty="0">
                          <a:effectLst/>
                          <a:latin typeface="Gotham Light" pitchFamily="50" charset="0"/>
                          <a:ea typeface="Calibri" panose="020F0502020204030204" pitchFamily="34" charset="0"/>
                          <a:cs typeface="Times New Roman" panose="02020603050405020304" pitchFamily="18" charset="0"/>
                        </a:rPr>
                        <a:t> </a:t>
                      </a:r>
                      <a:r>
                        <a:rPr lang="en-IE" sz="1400" b="1" dirty="0">
                          <a:effectLst/>
                          <a:latin typeface="Gotham Light" pitchFamily="50" charset="0"/>
                          <a:ea typeface="Calibri" panose="020F0502020204030204" pitchFamily="34" charset="0"/>
                          <a:cs typeface="Times New Roman" panose="02020603050405020304" pitchFamily="18" charset="0"/>
                        </a:rPr>
                        <a:t>Dreads:</a:t>
                      </a:r>
                      <a:r>
                        <a:rPr lang="en-IE" sz="1400" dirty="0">
                          <a:effectLst/>
                          <a:latin typeface="Gotham Light" pitchFamily="50" charset="0"/>
                          <a:ea typeface="Calibri" panose="020F0502020204030204" pitchFamily="34" charset="0"/>
                          <a:cs typeface="Times New Roman" panose="02020603050405020304" pitchFamily="18" charset="0"/>
                        </a:rPr>
                        <a:t> Losing my job, changing my lifestyle </a:t>
                      </a:r>
                      <a:r>
                        <a:rPr lang="en-IE" sz="1400" b="1" dirty="0">
                          <a:effectLst/>
                          <a:latin typeface="Gotham Light" pitchFamily="50" charset="0"/>
                          <a:ea typeface="Calibri" panose="020F0502020204030204" pitchFamily="34" charset="0"/>
                          <a:cs typeface="Times New Roman" panose="02020603050405020304" pitchFamily="18" charset="0"/>
                        </a:rPr>
                        <a:t>Question:</a:t>
                      </a:r>
                      <a:r>
                        <a:rPr lang="en-IE" sz="1400" dirty="0">
                          <a:effectLst/>
                          <a:latin typeface="Gotham Light" pitchFamily="50" charset="0"/>
                          <a:ea typeface="Calibri" panose="020F0502020204030204" pitchFamily="34" charset="0"/>
                          <a:cs typeface="Times New Roman" panose="02020603050405020304" pitchFamily="18" charset="0"/>
                        </a:rPr>
                        <a:t> How can I keep things going?</a:t>
                      </a:r>
                    </a:p>
                  </a:txBody>
                  <a:tcPr marL="67656" marR="67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E" sz="1400" b="1" dirty="0">
                          <a:effectLst/>
                          <a:highlight>
                            <a:srgbClr val="FFFF00"/>
                          </a:highlight>
                          <a:latin typeface="Gotham Light" pitchFamily="50" charset="0"/>
                          <a:ea typeface="Calibri" panose="020F0502020204030204" pitchFamily="34" charset="0"/>
                          <a:cs typeface="Times New Roman" panose="02020603050405020304" pitchFamily="18" charset="0"/>
                        </a:rPr>
                        <a:t>Relating</a:t>
                      </a:r>
                      <a:endParaRPr lang="en-IE" sz="1400" dirty="0">
                        <a:effectLst/>
                        <a:highlight>
                          <a:srgbClr val="FFFF00"/>
                        </a:highlight>
                        <a:latin typeface="Gotham Light" pitchFamily="50" charset="0"/>
                        <a:ea typeface="Calibri" panose="020F0502020204030204" pitchFamily="34" charset="0"/>
                        <a:cs typeface="Times New Roman" panose="02020603050405020304" pitchFamily="18" charset="0"/>
                      </a:endParaRP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Motto:</a:t>
                      </a:r>
                      <a:r>
                        <a:rPr lang="en-IE" sz="1400" dirty="0">
                          <a:effectLst/>
                          <a:latin typeface="Gotham Light" pitchFamily="50" charset="0"/>
                          <a:ea typeface="Calibri" panose="020F0502020204030204" pitchFamily="34" charset="0"/>
                          <a:cs typeface="Times New Roman" panose="02020603050405020304" pitchFamily="18" charset="0"/>
                        </a:rPr>
                        <a:t> Be somewhere you belong</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Method:</a:t>
                      </a:r>
                      <a:r>
                        <a:rPr lang="en-IE" sz="1400" dirty="0">
                          <a:effectLst/>
                          <a:latin typeface="Gotham Light" pitchFamily="50" charset="0"/>
                          <a:ea typeface="Calibri" panose="020F0502020204030204" pitchFamily="34" charset="0"/>
                          <a:cs typeface="Times New Roman" panose="02020603050405020304" pitchFamily="18" charset="0"/>
                        </a:rPr>
                        <a:t> Focus on nurturing important relationships</a:t>
                      </a:r>
                    </a:p>
                    <a:p>
                      <a:pPr>
                        <a:lnSpc>
                          <a:spcPct val="107000"/>
                        </a:lnSpc>
                        <a:spcAft>
                          <a:spcPts val="0"/>
                        </a:spcAft>
                      </a:pPr>
                      <a:r>
                        <a:rPr lang="en-IE" sz="1400" dirty="0">
                          <a:effectLst/>
                          <a:latin typeface="Gotham Light" pitchFamily="50" charset="0"/>
                          <a:ea typeface="Calibri" panose="020F0502020204030204" pitchFamily="34" charset="0"/>
                          <a:cs typeface="Times New Roman" panose="02020603050405020304" pitchFamily="18" charset="0"/>
                        </a:rPr>
                        <a:t> </a:t>
                      </a:r>
                      <a:r>
                        <a:rPr lang="en-IE" sz="1400" b="0" dirty="0">
                          <a:effectLst/>
                          <a:latin typeface="Gotham Light" pitchFamily="50" charset="0"/>
                          <a:ea typeface="Calibri" panose="020F0502020204030204" pitchFamily="34" charset="0"/>
                          <a:cs typeface="Times New Roman" panose="02020603050405020304" pitchFamily="18" charset="0"/>
                        </a:rPr>
                        <a:t>Desires: </a:t>
                      </a:r>
                      <a:r>
                        <a:rPr lang="en-IE" sz="1400" dirty="0">
                          <a:effectLst/>
                          <a:latin typeface="Gotham Light" pitchFamily="50" charset="0"/>
                          <a:ea typeface="Calibri" panose="020F0502020204030204" pitchFamily="34" charset="0"/>
                          <a:cs typeface="Times New Roman" panose="02020603050405020304" pitchFamily="18" charset="0"/>
                        </a:rPr>
                        <a:t>Community, family, being valued </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Dreads:</a:t>
                      </a:r>
                      <a:r>
                        <a:rPr lang="en-IE" sz="1400" dirty="0">
                          <a:effectLst/>
                          <a:latin typeface="Gotham Light" pitchFamily="50" charset="0"/>
                          <a:ea typeface="Calibri" panose="020F0502020204030204" pitchFamily="34" charset="0"/>
                          <a:cs typeface="Times New Roman" panose="02020603050405020304" pitchFamily="18" charset="0"/>
                        </a:rPr>
                        <a:t> Being isolated, not fitting in, conflict </a:t>
                      </a:r>
                      <a:r>
                        <a:rPr lang="en-IE" sz="1400" b="1" dirty="0">
                          <a:effectLst/>
                          <a:latin typeface="Gotham Light" pitchFamily="50" charset="0"/>
                          <a:ea typeface="Calibri" panose="020F0502020204030204" pitchFamily="34" charset="0"/>
                          <a:cs typeface="Times New Roman" panose="02020603050405020304" pitchFamily="18" charset="0"/>
                        </a:rPr>
                        <a:t>Question</a:t>
                      </a:r>
                      <a:r>
                        <a:rPr lang="en-IE" sz="1400" dirty="0">
                          <a:effectLst/>
                          <a:latin typeface="Gotham Light" pitchFamily="50" charset="0"/>
                          <a:ea typeface="Calibri" panose="020F0502020204030204" pitchFamily="34" charset="0"/>
                          <a:cs typeface="Times New Roman" panose="02020603050405020304" pitchFamily="18" charset="0"/>
                        </a:rPr>
                        <a:t>: Who do I connect with?</a:t>
                      </a:r>
                    </a:p>
                  </a:txBody>
                  <a:tcPr marL="67656" marR="67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0724533"/>
                  </a:ext>
                </a:extLst>
              </a:tr>
              <a:tr h="2050052">
                <a:tc>
                  <a:txBody>
                    <a:bodyPr/>
                    <a:lstStyle/>
                    <a:p>
                      <a:pPr>
                        <a:lnSpc>
                          <a:spcPct val="107000"/>
                        </a:lnSpc>
                        <a:spcAft>
                          <a:spcPts val="0"/>
                        </a:spcAft>
                      </a:pPr>
                      <a:r>
                        <a:rPr lang="en-IE" sz="1400" b="1" dirty="0">
                          <a:effectLst/>
                          <a:highlight>
                            <a:srgbClr val="FFFF00"/>
                          </a:highlight>
                          <a:latin typeface="Gotham Light" pitchFamily="50" charset="0"/>
                          <a:ea typeface="Calibri" panose="020F0502020204030204" pitchFamily="34" charset="0"/>
                          <a:cs typeface="Times New Roman" panose="02020603050405020304" pitchFamily="18" charset="0"/>
                        </a:rPr>
                        <a:t>Learning</a:t>
                      </a:r>
                      <a:endParaRPr lang="en-IE" sz="1400" dirty="0">
                        <a:effectLst/>
                        <a:highlight>
                          <a:srgbClr val="FFFF00"/>
                        </a:highlight>
                        <a:latin typeface="Gotham Light" pitchFamily="50" charset="0"/>
                        <a:ea typeface="Calibri" panose="020F0502020204030204" pitchFamily="34" charset="0"/>
                        <a:cs typeface="Times New Roman" panose="02020603050405020304" pitchFamily="18" charset="0"/>
                      </a:endParaRP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Motto:</a:t>
                      </a:r>
                      <a:r>
                        <a:rPr lang="en-IE" sz="1400" dirty="0">
                          <a:effectLst/>
                          <a:latin typeface="Gotham Light" pitchFamily="50" charset="0"/>
                          <a:ea typeface="Calibri" panose="020F0502020204030204" pitchFamily="34" charset="0"/>
                          <a:cs typeface="Times New Roman" panose="02020603050405020304" pitchFamily="18" charset="0"/>
                        </a:rPr>
                        <a:t> Follow your passion</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Method</a:t>
                      </a:r>
                      <a:r>
                        <a:rPr lang="en-IE" sz="1400" dirty="0">
                          <a:effectLst/>
                          <a:latin typeface="Gotham Light" pitchFamily="50" charset="0"/>
                          <a:ea typeface="Calibri" panose="020F0502020204030204" pitchFamily="34" charset="0"/>
                          <a:cs typeface="Times New Roman" panose="02020603050405020304" pitchFamily="18" charset="0"/>
                        </a:rPr>
                        <a:t>: Find opportunities to pursue your interests </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Desires:</a:t>
                      </a:r>
                      <a:r>
                        <a:rPr lang="en-IE" sz="1400" dirty="0">
                          <a:effectLst/>
                          <a:latin typeface="Gotham Light" pitchFamily="50" charset="0"/>
                          <a:ea typeface="Calibri" panose="020F0502020204030204" pitchFamily="34" charset="0"/>
                          <a:cs typeface="Times New Roman" panose="02020603050405020304" pitchFamily="18" charset="0"/>
                        </a:rPr>
                        <a:t> Education, subject focus, new ideas</a:t>
                      </a:r>
                    </a:p>
                    <a:p>
                      <a:pPr>
                        <a:lnSpc>
                          <a:spcPct val="107000"/>
                        </a:lnSpc>
                        <a:spcAft>
                          <a:spcPts val="0"/>
                        </a:spcAft>
                      </a:pPr>
                      <a:r>
                        <a:rPr lang="en-IE" sz="1400" dirty="0">
                          <a:effectLst/>
                          <a:latin typeface="Gotham Light" pitchFamily="50" charset="0"/>
                          <a:ea typeface="Calibri" panose="020F0502020204030204" pitchFamily="34" charset="0"/>
                          <a:cs typeface="Times New Roman" panose="02020603050405020304" pitchFamily="18" charset="0"/>
                        </a:rPr>
                        <a:t> </a:t>
                      </a:r>
                      <a:r>
                        <a:rPr lang="en-IE" sz="1400" b="1" dirty="0">
                          <a:effectLst/>
                          <a:latin typeface="Gotham Light" pitchFamily="50" charset="0"/>
                          <a:ea typeface="Calibri" panose="020F0502020204030204" pitchFamily="34" charset="0"/>
                          <a:cs typeface="Times New Roman" panose="02020603050405020304" pitchFamily="18" charset="0"/>
                        </a:rPr>
                        <a:t>Dreads:</a:t>
                      </a:r>
                      <a:r>
                        <a:rPr lang="en-IE" sz="1400" dirty="0">
                          <a:effectLst/>
                          <a:latin typeface="Gotham Light" pitchFamily="50" charset="0"/>
                          <a:ea typeface="Calibri" panose="020F0502020204030204" pitchFamily="34" charset="0"/>
                          <a:cs typeface="Times New Roman" panose="02020603050405020304" pitchFamily="18" charset="0"/>
                        </a:rPr>
                        <a:t> Rehashing the same knowledge </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Question:</a:t>
                      </a:r>
                      <a:r>
                        <a:rPr lang="en-IE" sz="1400" dirty="0">
                          <a:effectLst/>
                          <a:latin typeface="Gotham Light" pitchFamily="50" charset="0"/>
                          <a:ea typeface="Calibri" panose="020F0502020204030204" pitchFamily="34" charset="0"/>
                          <a:cs typeface="Times New Roman" panose="02020603050405020304" pitchFamily="18" charset="0"/>
                        </a:rPr>
                        <a:t> How can I explore this topic further?</a:t>
                      </a:r>
                    </a:p>
                  </a:txBody>
                  <a:tcPr marL="67656" marR="67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E" sz="1400" b="1" dirty="0">
                          <a:effectLst/>
                          <a:highlight>
                            <a:srgbClr val="FFFF00"/>
                          </a:highlight>
                          <a:latin typeface="Gotham Light" pitchFamily="50" charset="0"/>
                          <a:ea typeface="Calibri" panose="020F0502020204030204" pitchFamily="34" charset="0"/>
                          <a:cs typeface="Times New Roman" panose="02020603050405020304" pitchFamily="18" charset="0"/>
                        </a:rPr>
                        <a:t>Exploring</a:t>
                      </a:r>
                      <a:endParaRPr lang="en-IE" sz="1400" dirty="0">
                        <a:effectLst/>
                        <a:highlight>
                          <a:srgbClr val="FFFF00"/>
                        </a:highlight>
                        <a:latin typeface="Gotham Light" pitchFamily="50" charset="0"/>
                        <a:ea typeface="Calibri" panose="020F0502020204030204" pitchFamily="34" charset="0"/>
                        <a:cs typeface="Times New Roman" panose="02020603050405020304" pitchFamily="18" charset="0"/>
                      </a:endParaRP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Motto:</a:t>
                      </a:r>
                      <a:r>
                        <a:rPr lang="en-IE" sz="1400" dirty="0">
                          <a:effectLst/>
                          <a:latin typeface="Gotham Light" pitchFamily="50" charset="0"/>
                          <a:ea typeface="Calibri" panose="020F0502020204030204" pitchFamily="34" charset="0"/>
                          <a:cs typeface="Times New Roman" panose="02020603050405020304" pitchFamily="18" charset="0"/>
                        </a:rPr>
                        <a:t> Keep trying new things</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Method:</a:t>
                      </a:r>
                      <a:r>
                        <a:rPr lang="en-IE" sz="1400" dirty="0">
                          <a:effectLst/>
                          <a:latin typeface="Gotham Light" pitchFamily="50" charset="0"/>
                          <a:ea typeface="Calibri" panose="020F0502020204030204" pitchFamily="34" charset="0"/>
                          <a:cs typeface="Times New Roman" panose="02020603050405020304" pitchFamily="18" charset="0"/>
                        </a:rPr>
                        <a:t> Always looking for intriguing new opportunities</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 Desires:</a:t>
                      </a:r>
                      <a:r>
                        <a:rPr lang="en-IE" sz="1400" dirty="0">
                          <a:effectLst/>
                          <a:latin typeface="Gotham Light" pitchFamily="50" charset="0"/>
                          <a:ea typeface="Calibri" panose="020F0502020204030204" pitchFamily="34" charset="0"/>
                          <a:cs typeface="Times New Roman" panose="02020603050405020304" pitchFamily="18" charset="0"/>
                        </a:rPr>
                        <a:t> Variety, new challenges, the unexpected</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 Dreads:</a:t>
                      </a:r>
                      <a:r>
                        <a:rPr lang="en-IE" sz="1400" dirty="0">
                          <a:effectLst/>
                          <a:latin typeface="Gotham Light" pitchFamily="50" charset="0"/>
                          <a:ea typeface="Calibri" panose="020F0502020204030204" pitchFamily="34" charset="0"/>
                          <a:cs typeface="Times New Roman" panose="02020603050405020304" pitchFamily="18" charset="0"/>
                        </a:rPr>
                        <a:t> Getting stuck repeating the same old actions </a:t>
                      </a:r>
                      <a:r>
                        <a:rPr lang="en-IE" sz="1400" b="1" dirty="0">
                          <a:effectLst/>
                          <a:latin typeface="Gotham Light" pitchFamily="50" charset="0"/>
                          <a:ea typeface="Calibri" panose="020F0502020204030204" pitchFamily="34" charset="0"/>
                          <a:cs typeface="Times New Roman" panose="02020603050405020304" pitchFamily="18" charset="0"/>
                        </a:rPr>
                        <a:t>Question</a:t>
                      </a:r>
                      <a:r>
                        <a:rPr lang="en-IE" sz="1400" dirty="0">
                          <a:effectLst/>
                          <a:latin typeface="Gotham Light" pitchFamily="50" charset="0"/>
                          <a:ea typeface="Calibri" panose="020F0502020204030204" pitchFamily="34" charset="0"/>
                          <a:cs typeface="Times New Roman" panose="02020603050405020304" pitchFamily="18" charset="0"/>
                        </a:rPr>
                        <a:t>: Where could this take me next?</a:t>
                      </a:r>
                    </a:p>
                  </a:txBody>
                  <a:tcPr marL="67656" marR="676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7792848"/>
                  </a:ext>
                </a:extLst>
              </a:tr>
            </a:tbl>
          </a:graphicData>
        </a:graphic>
      </p:graphicFrame>
    </p:spTree>
    <p:extLst>
      <p:ext uri="{BB962C8B-B14F-4D97-AF65-F5344CB8AC3E}">
        <p14:creationId xmlns:p14="http://schemas.microsoft.com/office/powerpoint/2010/main" val="661725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352EB02-663F-4493-96A0-A996EE79F586}"/>
              </a:ext>
            </a:extLst>
          </p:cNvPr>
          <p:cNvGraphicFramePr>
            <a:graphicFrameLocks noGrp="1"/>
          </p:cNvGraphicFramePr>
          <p:nvPr/>
        </p:nvGraphicFramePr>
        <p:xfrm>
          <a:off x="643467" y="989526"/>
          <a:ext cx="10905066" cy="4878948"/>
        </p:xfrm>
        <a:graphic>
          <a:graphicData uri="http://schemas.openxmlformats.org/drawingml/2006/table">
            <a:tbl>
              <a:tblPr firstRow="1" firstCol="1" bandRow="1"/>
              <a:tblGrid>
                <a:gridCol w="5452533">
                  <a:extLst>
                    <a:ext uri="{9D8B030D-6E8A-4147-A177-3AD203B41FA5}">
                      <a16:colId xmlns:a16="http://schemas.microsoft.com/office/drawing/2014/main" val="741669849"/>
                    </a:ext>
                  </a:extLst>
                </a:gridCol>
                <a:gridCol w="5452533">
                  <a:extLst>
                    <a:ext uri="{9D8B030D-6E8A-4147-A177-3AD203B41FA5}">
                      <a16:colId xmlns:a16="http://schemas.microsoft.com/office/drawing/2014/main" val="1833085017"/>
                    </a:ext>
                  </a:extLst>
                </a:gridCol>
              </a:tblGrid>
              <a:tr h="1626316">
                <a:tc>
                  <a:txBody>
                    <a:bodyPr/>
                    <a:lstStyle/>
                    <a:p>
                      <a:pPr>
                        <a:lnSpc>
                          <a:spcPct val="107000"/>
                        </a:lnSpc>
                        <a:spcAft>
                          <a:spcPts val="0"/>
                        </a:spcAft>
                      </a:pPr>
                      <a:r>
                        <a:rPr lang="en-IE" sz="1400" b="1" dirty="0">
                          <a:effectLst/>
                          <a:highlight>
                            <a:srgbClr val="FFFF00"/>
                          </a:highlight>
                          <a:latin typeface="Gotham Light" pitchFamily="50" charset="0"/>
                          <a:ea typeface="Calibri" panose="020F0502020204030204" pitchFamily="34" charset="0"/>
                          <a:cs typeface="Times New Roman" panose="02020603050405020304" pitchFamily="18" charset="0"/>
                        </a:rPr>
                        <a:t>Choosing</a:t>
                      </a:r>
                      <a:endParaRPr lang="en-IE" sz="1400" dirty="0">
                        <a:effectLst/>
                        <a:highlight>
                          <a:srgbClr val="FFFF00"/>
                        </a:highlight>
                        <a:latin typeface="Gotham Light" pitchFamily="50" charset="0"/>
                        <a:ea typeface="Calibri" panose="020F0502020204030204" pitchFamily="34" charset="0"/>
                        <a:cs typeface="Times New Roman" panose="02020603050405020304" pitchFamily="18" charset="0"/>
                      </a:endParaRP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Motto:</a:t>
                      </a:r>
                      <a:r>
                        <a:rPr lang="en-IE" sz="1400" dirty="0">
                          <a:effectLst/>
                          <a:latin typeface="Gotham Light" pitchFamily="50" charset="0"/>
                          <a:ea typeface="Calibri" panose="020F0502020204030204" pitchFamily="34" charset="0"/>
                          <a:cs typeface="Times New Roman" panose="02020603050405020304" pitchFamily="18" charset="0"/>
                        </a:rPr>
                        <a:t> Be in control</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Method</a:t>
                      </a:r>
                      <a:r>
                        <a:rPr lang="en-IE" sz="1400" dirty="0">
                          <a:effectLst/>
                          <a:latin typeface="Gotham Light" pitchFamily="50" charset="0"/>
                          <a:ea typeface="Calibri" panose="020F0502020204030204" pitchFamily="34" charset="0"/>
                          <a:cs typeface="Times New Roman" panose="02020603050405020304" pitchFamily="18" charset="0"/>
                        </a:rPr>
                        <a:t>: Take charge whenever you can</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Desires</a:t>
                      </a:r>
                      <a:r>
                        <a:rPr lang="en-IE" sz="1400" dirty="0">
                          <a:effectLst/>
                          <a:latin typeface="Gotham Light" pitchFamily="50" charset="0"/>
                          <a:ea typeface="Calibri" panose="020F0502020204030204" pitchFamily="34" charset="0"/>
                          <a:cs typeface="Times New Roman" panose="02020603050405020304" pitchFamily="18" charset="0"/>
                        </a:rPr>
                        <a:t>: Autonomy, independence, decision making </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Dreads:</a:t>
                      </a:r>
                      <a:r>
                        <a:rPr lang="en-IE" sz="1400" dirty="0">
                          <a:effectLst/>
                          <a:latin typeface="Gotham Light" pitchFamily="50" charset="0"/>
                          <a:ea typeface="Calibri" panose="020F0502020204030204" pitchFamily="34" charset="0"/>
                          <a:cs typeface="Times New Roman" panose="02020603050405020304" pitchFamily="18" charset="0"/>
                        </a:rPr>
                        <a:t> Having to answer to someone else </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Question:</a:t>
                      </a:r>
                      <a:r>
                        <a:rPr lang="en-IE" sz="1400" dirty="0">
                          <a:effectLst/>
                          <a:latin typeface="Gotham Light" pitchFamily="50" charset="0"/>
                          <a:ea typeface="Calibri" panose="020F0502020204030204" pitchFamily="34" charset="0"/>
                          <a:cs typeface="Times New Roman" panose="02020603050405020304" pitchFamily="18" charset="0"/>
                        </a:rPr>
                        <a:t> How can I do it my way?</a:t>
                      </a:r>
                    </a:p>
                  </a:txBody>
                  <a:tcPr marL="62499" marR="62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E" sz="1400" b="1" dirty="0">
                          <a:effectLst/>
                          <a:highlight>
                            <a:srgbClr val="FFFF00"/>
                          </a:highlight>
                          <a:latin typeface="Gotham Light" pitchFamily="50" charset="0"/>
                          <a:ea typeface="Calibri" panose="020F0502020204030204" pitchFamily="34" charset="0"/>
                          <a:cs typeface="Times New Roman" panose="02020603050405020304" pitchFamily="18" charset="0"/>
                        </a:rPr>
                        <a:t>Auditioning</a:t>
                      </a:r>
                      <a:endParaRPr lang="en-IE" sz="1400" dirty="0">
                        <a:effectLst/>
                        <a:highlight>
                          <a:srgbClr val="FFFF00"/>
                        </a:highlight>
                        <a:latin typeface="Gotham Light" pitchFamily="50" charset="0"/>
                        <a:ea typeface="Calibri" panose="020F0502020204030204" pitchFamily="34" charset="0"/>
                        <a:cs typeface="Times New Roman" panose="02020603050405020304" pitchFamily="18" charset="0"/>
                      </a:endParaRP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Motto:</a:t>
                      </a:r>
                      <a:r>
                        <a:rPr lang="en-IE" sz="1400" dirty="0">
                          <a:effectLst/>
                          <a:latin typeface="Gotham Light" pitchFamily="50" charset="0"/>
                          <a:ea typeface="Calibri" panose="020F0502020204030204" pitchFamily="34" charset="0"/>
                          <a:cs typeface="Times New Roman" panose="02020603050405020304" pitchFamily="18" charset="0"/>
                        </a:rPr>
                        <a:t> My time will come</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Method</a:t>
                      </a:r>
                      <a:r>
                        <a:rPr lang="en-IE" sz="1400" dirty="0">
                          <a:effectLst/>
                          <a:latin typeface="Gotham Light" pitchFamily="50" charset="0"/>
                          <a:ea typeface="Calibri" panose="020F0502020204030204" pitchFamily="34" charset="0"/>
                          <a:cs typeface="Times New Roman" panose="02020603050405020304" pitchFamily="18" charset="0"/>
                        </a:rPr>
                        <a:t>: Get your talents noticed by someone </a:t>
                      </a:r>
                      <a:r>
                        <a:rPr lang="en-IE" sz="1400" b="1" dirty="0">
                          <a:effectLst/>
                          <a:latin typeface="Gotham Light" pitchFamily="50" charset="0"/>
                          <a:ea typeface="Calibri" panose="020F0502020204030204" pitchFamily="34" charset="0"/>
                          <a:cs typeface="Times New Roman" panose="02020603050405020304" pitchFamily="18" charset="0"/>
                        </a:rPr>
                        <a:t>Desires:</a:t>
                      </a:r>
                      <a:r>
                        <a:rPr lang="en-IE" sz="1400" dirty="0">
                          <a:effectLst/>
                          <a:latin typeface="Gotham Light" pitchFamily="50" charset="0"/>
                          <a:ea typeface="Calibri" panose="020F0502020204030204" pitchFamily="34" charset="0"/>
                          <a:cs typeface="Times New Roman" panose="02020603050405020304" pitchFamily="18" charset="0"/>
                        </a:rPr>
                        <a:t> Recognition, nurturing, reward</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 Dreads</a:t>
                      </a:r>
                      <a:r>
                        <a:rPr lang="en-IE" sz="1400" dirty="0">
                          <a:effectLst/>
                          <a:latin typeface="Gotham Light" pitchFamily="50" charset="0"/>
                          <a:ea typeface="Calibri" panose="020F0502020204030204" pitchFamily="34" charset="0"/>
                          <a:cs typeface="Times New Roman" panose="02020603050405020304" pitchFamily="18" charset="0"/>
                        </a:rPr>
                        <a:t>: Being overlooked</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Question:</a:t>
                      </a:r>
                      <a:r>
                        <a:rPr lang="en-IE" sz="1400" dirty="0">
                          <a:effectLst/>
                          <a:latin typeface="Gotham Light" pitchFamily="50" charset="0"/>
                          <a:ea typeface="Calibri" panose="020F0502020204030204" pitchFamily="34" charset="0"/>
                          <a:cs typeface="Times New Roman" panose="02020603050405020304" pitchFamily="18" charset="0"/>
                        </a:rPr>
                        <a:t> Who will give me my big chance?</a:t>
                      </a:r>
                    </a:p>
                  </a:txBody>
                  <a:tcPr marL="62499" marR="62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6468948"/>
                  </a:ext>
                </a:extLst>
              </a:tr>
              <a:tr h="1626316">
                <a:tc>
                  <a:txBody>
                    <a:bodyPr/>
                    <a:lstStyle/>
                    <a:p>
                      <a:pPr>
                        <a:lnSpc>
                          <a:spcPct val="107000"/>
                        </a:lnSpc>
                        <a:spcAft>
                          <a:spcPts val="0"/>
                        </a:spcAft>
                      </a:pPr>
                      <a:r>
                        <a:rPr lang="en-IE" sz="1400" b="1" dirty="0">
                          <a:effectLst/>
                          <a:highlight>
                            <a:srgbClr val="FFFF00"/>
                          </a:highlight>
                          <a:latin typeface="Gotham Light" pitchFamily="50" charset="0"/>
                          <a:ea typeface="Calibri" panose="020F0502020204030204" pitchFamily="34" charset="0"/>
                          <a:cs typeface="Times New Roman" panose="02020603050405020304" pitchFamily="18" charset="0"/>
                        </a:rPr>
                        <a:t>Investing</a:t>
                      </a:r>
                      <a:endParaRPr lang="en-IE" sz="1400" dirty="0">
                        <a:effectLst/>
                        <a:highlight>
                          <a:srgbClr val="FFFF00"/>
                        </a:highlight>
                        <a:latin typeface="Gotham Light" pitchFamily="50" charset="0"/>
                        <a:ea typeface="Calibri" panose="020F0502020204030204" pitchFamily="34" charset="0"/>
                        <a:cs typeface="Times New Roman" panose="02020603050405020304" pitchFamily="18" charset="0"/>
                      </a:endParaRP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Motto:</a:t>
                      </a:r>
                      <a:r>
                        <a:rPr lang="en-IE" sz="1400" dirty="0">
                          <a:effectLst/>
                          <a:latin typeface="Gotham Light" pitchFamily="50" charset="0"/>
                          <a:ea typeface="Calibri" panose="020F0502020204030204" pitchFamily="34" charset="0"/>
                          <a:cs typeface="Times New Roman" panose="02020603050405020304" pitchFamily="18" charset="0"/>
                        </a:rPr>
                        <a:t> It will be worth it in the end</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Method</a:t>
                      </a:r>
                      <a:r>
                        <a:rPr lang="en-IE" sz="1400" dirty="0">
                          <a:effectLst/>
                          <a:latin typeface="Gotham Light" pitchFamily="50" charset="0"/>
                          <a:ea typeface="Calibri" panose="020F0502020204030204" pitchFamily="34" charset="0"/>
                          <a:cs typeface="Times New Roman" panose="02020603050405020304" pitchFamily="18" charset="0"/>
                        </a:rPr>
                        <a:t>: Work hard to lay a foundation for the future </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Desires</a:t>
                      </a:r>
                      <a:r>
                        <a:rPr lang="en-IE" sz="1400" dirty="0">
                          <a:effectLst/>
                          <a:latin typeface="Gotham Light" pitchFamily="50" charset="0"/>
                          <a:ea typeface="Calibri" panose="020F0502020204030204" pitchFamily="34" charset="0"/>
                          <a:cs typeface="Times New Roman" panose="02020603050405020304" pitchFamily="18" charset="0"/>
                        </a:rPr>
                        <a:t>: Building resources, enabling the dream </a:t>
                      </a:r>
                      <a:r>
                        <a:rPr lang="en-IE" sz="1400" b="1" dirty="0">
                          <a:effectLst/>
                          <a:latin typeface="Gotham Light" pitchFamily="50" charset="0"/>
                          <a:ea typeface="Calibri" panose="020F0502020204030204" pitchFamily="34" charset="0"/>
                          <a:cs typeface="Times New Roman" panose="02020603050405020304" pitchFamily="18" charset="0"/>
                        </a:rPr>
                        <a:t>Dreads:</a:t>
                      </a:r>
                      <a:r>
                        <a:rPr lang="en-IE" sz="1400" dirty="0">
                          <a:effectLst/>
                          <a:latin typeface="Gotham Light" pitchFamily="50" charset="0"/>
                          <a:ea typeface="Calibri" panose="020F0502020204030204" pitchFamily="34" charset="0"/>
                          <a:cs typeface="Times New Roman" panose="02020603050405020304" pitchFamily="18" charset="0"/>
                        </a:rPr>
                        <a:t> Not making it by wasting time</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Question:</a:t>
                      </a:r>
                      <a:r>
                        <a:rPr lang="en-IE" sz="1400" dirty="0">
                          <a:effectLst/>
                          <a:latin typeface="Gotham Light" pitchFamily="50" charset="0"/>
                          <a:ea typeface="Calibri" panose="020F0502020204030204" pitchFamily="34" charset="0"/>
                          <a:cs typeface="Times New Roman" panose="02020603050405020304" pitchFamily="18" charset="0"/>
                        </a:rPr>
                        <a:t> What will it take to get there?</a:t>
                      </a:r>
                    </a:p>
                  </a:txBody>
                  <a:tcPr marL="62499" marR="62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E" sz="1400" b="1" dirty="0">
                          <a:effectLst/>
                          <a:highlight>
                            <a:srgbClr val="FFFF00"/>
                          </a:highlight>
                          <a:latin typeface="Gotham Light" pitchFamily="50" charset="0"/>
                          <a:ea typeface="Calibri" panose="020F0502020204030204" pitchFamily="34" charset="0"/>
                          <a:cs typeface="Times New Roman" panose="02020603050405020304" pitchFamily="18" charset="0"/>
                        </a:rPr>
                        <a:t>Fulfilling</a:t>
                      </a:r>
                      <a:endParaRPr lang="en-IE" sz="1400" dirty="0">
                        <a:effectLst/>
                        <a:highlight>
                          <a:srgbClr val="FFFF00"/>
                        </a:highlight>
                        <a:latin typeface="Gotham Light" pitchFamily="50" charset="0"/>
                        <a:ea typeface="Calibri" panose="020F0502020204030204" pitchFamily="34" charset="0"/>
                        <a:cs typeface="Times New Roman" panose="02020603050405020304" pitchFamily="18" charset="0"/>
                      </a:endParaRP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Motto</a:t>
                      </a:r>
                      <a:r>
                        <a:rPr lang="en-IE" sz="1400" dirty="0">
                          <a:effectLst/>
                          <a:latin typeface="Gotham Light" pitchFamily="50" charset="0"/>
                          <a:ea typeface="Calibri" panose="020F0502020204030204" pitchFamily="34" charset="0"/>
                          <a:cs typeface="Times New Roman" panose="02020603050405020304" pitchFamily="18" charset="0"/>
                        </a:rPr>
                        <a:t>: Live up to your promise</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Method</a:t>
                      </a:r>
                      <a:r>
                        <a:rPr lang="en-IE" sz="1400" dirty="0">
                          <a:effectLst/>
                          <a:latin typeface="Gotham Light" pitchFamily="50" charset="0"/>
                          <a:ea typeface="Calibri" panose="020F0502020204030204" pitchFamily="34" charset="0"/>
                          <a:cs typeface="Times New Roman" panose="02020603050405020304" pitchFamily="18" charset="0"/>
                        </a:rPr>
                        <a:t>: Accept challenging goals and push yourself</a:t>
                      </a:r>
                    </a:p>
                    <a:p>
                      <a:pPr>
                        <a:lnSpc>
                          <a:spcPct val="107000"/>
                        </a:lnSpc>
                        <a:spcAft>
                          <a:spcPts val="0"/>
                        </a:spcAft>
                      </a:pPr>
                      <a:r>
                        <a:rPr lang="en-IE" sz="1400" dirty="0">
                          <a:effectLst/>
                          <a:latin typeface="Gotham Light" pitchFamily="50" charset="0"/>
                          <a:ea typeface="Calibri" panose="020F0502020204030204" pitchFamily="34" charset="0"/>
                          <a:cs typeface="Times New Roman" panose="02020603050405020304" pitchFamily="18" charset="0"/>
                        </a:rPr>
                        <a:t> </a:t>
                      </a:r>
                      <a:r>
                        <a:rPr lang="en-IE" sz="1400" b="1" dirty="0">
                          <a:effectLst/>
                          <a:latin typeface="Gotham Light" pitchFamily="50" charset="0"/>
                          <a:ea typeface="Calibri" panose="020F0502020204030204" pitchFamily="34" charset="0"/>
                          <a:cs typeface="Times New Roman" panose="02020603050405020304" pitchFamily="18" charset="0"/>
                        </a:rPr>
                        <a:t>Desires:</a:t>
                      </a:r>
                      <a:r>
                        <a:rPr lang="en-IE" sz="1400" dirty="0">
                          <a:effectLst/>
                          <a:latin typeface="Gotham Light" pitchFamily="50" charset="0"/>
                          <a:ea typeface="Calibri" panose="020F0502020204030204" pitchFamily="34" charset="0"/>
                          <a:cs typeface="Times New Roman" panose="02020603050405020304" pitchFamily="18" charset="0"/>
                        </a:rPr>
                        <a:t> Achievement, being worthy, fulfilling duty</a:t>
                      </a:r>
                    </a:p>
                    <a:p>
                      <a:pPr>
                        <a:lnSpc>
                          <a:spcPct val="107000"/>
                        </a:lnSpc>
                        <a:spcAft>
                          <a:spcPts val="0"/>
                        </a:spcAft>
                      </a:pPr>
                      <a:r>
                        <a:rPr lang="en-IE" sz="1400" dirty="0">
                          <a:effectLst/>
                          <a:latin typeface="Gotham Light" pitchFamily="50" charset="0"/>
                          <a:ea typeface="Calibri" panose="020F0502020204030204" pitchFamily="34" charset="0"/>
                          <a:cs typeface="Times New Roman" panose="02020603050405020304" pitchFamily="18" charset="0"/>
                        </a:rPr>
                        <a:t> </a:t>
                      </a:r>
                      <a:r>
                        <a:rPr lang="en-IE" sz="1400" b="1" dirty="0">
                          <a:effectLst/>
                          <a:latin typeface="Gotham Light" pitchFamily="50" charset="0"/>
                          <a:ea typeface="Calibri" panose="020F0502020204030204" pitchFamily="34" charset="0"/>
                          <a:cs typeface="Times New Roman" panose="02020603050405020304" pitchFamily="18" charset="0"/>
                        </a:rPr>
                        <a:t>Dreads:</a:t>
                      </a:r>
                      <a:r>
                        <a:rPr lang="en-IE" sz="1400" dirty="0">
                          <a:effectLst/>
                          <a:latin typeface="Gotham Light" pitchFamily="50" charset="0"/>
                          <a:ea typeface="Calibri" panose="020F0502020204030204" pitchFamily="34" charset="0"/>
                          <a:cs typeface="Times New Roman" panose="02020603050405020304" pitchFamily="18" charset="0"/>
                        </a:rPr>
                        <a:t> Giving up on the mission</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Question:</a:t>
                      </a:r>
                      <a:r>
                        <a:rPr lang="en-IE" sz="1400" dirty="0">
                          <a:effectLst/>
                          <a:latin typeface="Gotham Light" pitchFamily="50" charset="0"/>
                          <a:ea typeface="Calibri" panose="020F0502020204030204" pitchFamily="34" charset="0"/>
                          <a:cs typeface="Times New Roman" panose="02020603050405020304" pitchFamily="18" charset="0"/>
                        </a:rPr>
                        <a:t> How can I achieve my purpose?</a:t>
                      </a:r>
                    </a:p>
                  </a:txBody>
                  <a:tcPr marL="62499" marR="62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525338"/>
                  </a:ext>
                </a:extLst>
              </a:tr>
              <a:tr h="1626316">
                <a:tc>
                  <a:txBody>
                    <a:bodyPr/>
                    <a:lstStyle/>
                    <a:p>
                      <a:pPr>
                        <a:lnSpc>
                          <a:spcPct val="107000"/>
                        </a:lnSpc>
                        <a:spcAft>
                          <a:spcPts val="0"/>
                        </a:spcAft>
                      </a:pPr>
                      <a:r>
                        <a:rPr lang="en-IE" sz="1400" b="1" dirty="0">
                          <a:effectLst/>
                          <a:highlight>
                            <a:srgbClr val="FFFF00"/>
                          </a:highlight>
                          <a:latin typeface="Gotham Light" pitchFamily="50" charset="0"/>
                          <a:ea typeface="Calibri" panose="020F0502020204030204" pitchFamily="34" charset="0"/>
                          <a:cs typeface="Times New Roman" panose="02020603050405020304" pitchFamily="18" charset="0"/>
                        </a:rPr>
                        <a:t>Defining</a:t>
                      </a:r>
                      <a:endParaRPr lang="en-IE" sz="1400" dirty="0">
                        <a:effectLst/>
                        <a:highlight>
                          <a:srgbClr val="FFFF00"/>
                        </a:highlight>
                        <a:latin typeface="Gotham Light" pitchFamily="50" charset="0"/>
                        <a:ea typeface="Calibri" panose="020F0502020204030204" pitchFamily="34" charset="0"/>
                        <a:cs typeface="Times New Roman" panose="02020603050405020304" pitchFamily="18" charset="0"/>
                      </a:endParaRP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Motto</a:t>
                      </a:r>
                      <a:r>
                        <a:rPr lang="en-IE" sz="1400" dirty="0">
                          <a:effectLst/>
                          <a:latin typeface="Gotham Light" pitchFamily="50" charset="0"/>
                          <a:ea typeface="Calibri" panose="020F0502020204030204" pitchFamily="34" charset="0"/>
                          <a:cs typeface="Times New Roman" panose="02020603050405020304" pitchFamily="18" charset="0"/>
                        </a:rPr>
                        <a:t>: What you do is who you are</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 Method</a:t>
                      </a:r>
                      <a:r>
                        <a:rPr lang="en-IE" sz="1400" dirty="0">
                          <a:effectLst/>
                          <a:latin typeface="Gotham Light" pitchFamily="50" charset="0"/>
                          <a:ea typeface="Calibri" panose="020F0502020204030204" pitchFamily="34" charset="0"/>
                          <a:cs typeface="Times New Roman" panose="02020603050405020304" pitchFamily="18" charset="0"/>
                        </a:rPr>
                        <a:t>: Seek clearly defined roles</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 Desires:</a:t>
                      </a:r>
                      <a:r>
                        <a:rPr lang="en-IE" sz="1400" dirty="0">
                          <a:effectLst/>
                          <a:latin typeface="Gotham Light" pitchFamily="50" charset="0"/>
                          <a:ea typeface="Calibri" panose="020F0502020204030204" pitchFamily="34" charset="0"/>
                          <a:cs typeface="Times New Roman" panose="02020603050405020304" pitchFamily="18" charset="0"/>
                        </a:rPr>
                        <a:t> Sense of identity, status, respect </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Dreads:</a:t>
                      </a:r>
                      <a:r>
                        <a:rPr lang="en-IE" sz="1400" dirty="0">
                          <a:effectLst/>
                          <a:latin typeface="Gotham Light" pitchFamily="50" charset="0"/>
                          <a:ea typeface="Calibri" panose="020F0502020204030204" pitchFamily="34" charset="0"/>
                          <a:cs typeface="Times New Roman" panose="02020603050405020304" pitchFamily="18" charset="0"/>
                        </a:rPr>
                        <a:t> Undermining or devaluing of role Question: What does it say about me?</a:t>
                      </a:r>
                    </a:p>
                  </a:txBody>
                  <a:tcPr marL="62499" marR="62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E" sz="1400" b="1" dirty="0">
                          <a:effectLst/>
                          <a:highlight>
                            <a:srgbClr val="FFFF00"/>
                          </a:highlight>
                          <a:latin typeface="Gotham Light" pitchFamily="50" charset="0"/>
                          <a:ea typeface="Calibri" panose="020F0502020204030204" pitchFamily="34" charset="0"/>
                          <a:cs typeface="Times New Roman" panose="02020603050405020304" pitchFamily="18" charset="0"/>
                        </a:rPr>
                        <a:t>Expressing</a:t>
                      </a:r>
                      <a:endParaRPr lang="en-IE" sz="1400" dirty="0">
                        <a:effectLst/>
                        <a:highlight>
                          <a:srgbClr val="FFFF00"/>
                        </a:highlight>
                        <a:latin typeface="Gotham Light" pitchFamily="50" charset="0"/>
                        <a:ea typeface="Calibri" panose="020F0502020204030204" pitchFamily="34" charset="0"/>
                        <a:cs typeface="Times New Roman" panose="02020603050405020304" pitchFamily="18" charset="0"/>
                      </a:endParaRP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Motto:</a:t>
                      </a:r>
                      <a:r>
                        <a:rPr lang="en-IE" sz="1400" dirty="0">
                          <a:effectLst/>
                          <a:latin typeface="Gotham Light" pitchFamily="50" charset="0"/>
                          <a:ea typeface="Calibri" panose="020F0502020204030204" pitchFamily="34" charset="0"/>
                          <a:cs typeface="Times New Roman" panose="02020603050405020304" pitchFamily="18" charset="0"/>
                        </a:rPr>
                        <a:t> Articulate your individuality</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Method:</a:t>
                      </a:r>
                      <a:r>
                        <a:rPr lang="en-IE" sz="1400" dirty="0">
                          <a:effectLst/>
                          <a:latin typeface="Gotham Light" pitchFamily="50" charset="0"/>
                          <a:ea typeface="Calibri" panose="020F0502020204030204" pitchFamily="34" charset="0"/>
                          <a:cs typeface="Times New Roman" panose="02020603050405020304" pitchFamily="18" charset="0"/>
                        </a:rPr>
                        <a:t> Pursue opportunities allowing self-expression</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 Desires:</a:t>
                      </a:r>
                      <a:r>
                        <a:rPr lang="en-IE" sz="1400" dirty="0">
                          <a:effectLst/>
                          <a:latin typeface="Gotham Light" pitchFamily="50" charset="0"/>
                          <a:ea typeface="Calibri" panose="020F0502020204030204" pitchFamily="34" charset="0"/>
                          <a:cs typeface="Times New Roman" panose="02020603050405020304" pitchFamily="18" charset="0"/>
                        </a:rPr>
                        <a:t> Being creative, being oneself, being authentic</a:t>
                      </a:r>
                    </a:p>
                    <a:p>
                      <a:pPr>
                        <a:lnSpc>
                          <a:spcPct val="107000"/>
                        </a:lnSpc>
                        <a:spcAft>
                          <a:spcPts val="0"/>
                        </a:spcAft>
                      </a:pPr>
                      <a:r>
                        <a:rPr lang="en-IE" sz="1400" dirty="0">
                          <a:effectLst/>
                          <a:latin typeface="Gotham Light" pitchFamily="50" charset="0"/>
                          <a:ea typeface="Calibri" panose="020F0502020204030204" pitchFamily="34" charset="0"/>
                          <a:cs typeface="Times New Roman" panose="02020603050405020304" pitchFamily="18" charset="0"/>
                        </a:rPr>
                        <a:t> </a:t>
                      </a:r>
                      <a:r>
                        <a:rPr lang="en-IE" sz="1400" b="1" dirty="0">
                          <a:effectLst/>
                          <a:latin typeface="Gotham Light" pitchFamily="50" charset="0"/>
                          <a:ea typeface="Calibri" panose="020F0502020204030204" pitchFamily="34" charset="0"/>
                          <a:cs typeface="Times New Roman" panose="02020603050405020304" pitchFamily="18" charset="0"/>
                        </a:rPr>
                        <a:t>Dreads</a:t>
                      </a:r>
                      <a:r>
                        <a:rPr lang="en-IE" sz="1400" dirty="0">
                          <a:effectLst/>
                          <a:latin typeface="Gotham Light" pitchFamily="50" charset="0"/>
                          <a:ea typeface="Calibri" panose="020F0502020204030204" pitchFamily="34" charset="0"/>
                          <a:cs typeface="Times New Roman" panose="02020603050405020304" pitchFamily="18" charset="0"/>
                        </a:rPr>
                        <a:t>: Having to conform</a:t>
                      </a:r>
                    </a:p>
                    <a:p>
                      <a:pPr>
                        <a:lnSpc>
                          <a:spcPct val="107000"/>
                        </a:lnSpc>
                        <a:spcAft>
                          <a:spcPts val="0"/>
                        </a:spcAft>
                      </a:pPr>
                      <a:r>
                        <a:rPr lang="en-IE" sz="1400" b="1" dirty="0">
                          <a:effectLst/>
                          <a:latin typeface="Gotham Light" pitchFamily="50" charset="0"/>
                          <a:ea typeface="Calibri" panose="020F0502020204030204" pitchFamily="34" charset="0"/>
                          <a:cs typeface="Times New Roman" panose="02020603050405020304" pitchFamily="18" charset="0"/>
                        </a:rPr>
                        <a:t>Question:</a:t>
                      </a:r>
                      <a:r>
                        <a:rPr lang="en-IE" sz="1400" dirty="0">
                          <a:effectLst/>
                          <a:latin typeface="Gotham Light" pitchFamily="50" charset="0"/>
                          <a:ea typeface="Calibri" panose="020F0502020204030204" pitchFamily="34" charset="0"/>
                          <a:cs typeface="Times New Roman" panose="02020603050405020304" pitchFamily="18" charset="0"/>
                        </a:rPr>
                        <a:t> Can I be myself?</a:t>
                      </a:r>
                    </a:p>
                  </a:txBody>
                  <a:tcPr marL="62499" marR="62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3833655"/>
                  </a:ext>
                </a:extLst>
              </a:tr>
            </a:tbl>
          </a:graphicData>
        </a:graphic>
      </p:graphicFrame>
    </p:spTree>
    <p:extLst>
      <p:ext uri="{BB962C8B-B14F-4D97-AF65-F5344CB8AC3E}">
        <p14:creationId xmlns:p14="http://schemas.microsoft.com/office/powerpoint/2010/main" val="2889167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02C7-E257-4065-B1EA-507FAA395743}"/>
              </a:ext>
            </a:extLst>
          </p:cNvPr>
          <p:cNvSpPr>
            <a:spLocks noGrp="1"/>
          </p:cNvSpPr>
          <p:nvPr>
            <p:ph type="title"/>
          </p:nvPr>
        </p:nvSpPr>
        <p:spPr/>
        <p:txBody>
          <a:bodyPr/>
          <a:lstStyle/>
          <a:p>
            <a:r>
              <a:rPr lang="en-IE" dirty="0">
                <a:latin typeface="Gotham" panose="02000804040000020004" pitchFamily="2" charset="0"/>
              </a:rPr>
              <a:t>How are your thoughts influencing your career?</a:t>
            </a:r>
          </a:p>
        </p:txBody>
      </p:sp>
      <p:sp>
        <p:nvSpPr>
          <p:cNvPr id="3" name="Content Placeholder 2">
            <a:extLst>
              <a:ext uri="{FF2B5EF4-FFF2-40B4-BE49-F238E27FC236}">
                <a16:creationId xmlns:a16="http://schemas.microsoft.com/office/drawing/2014/main" id="{D8B69445-E508-4A50-94E1-8A40AC1BBC8D}"/>
              </a:ext>
            </a:extLst>
          </p:cNvPr>
          <p:cNvSpPr>
            <a:spLocks noGrp="1"/>
          </p:cNvSpPr>
          <p:nvPr>
            <p:ph idx="1"/>
          </p:nvPr>
        </p:nvSpPr>
        <p:spPr/>
        <p:txBody>
          <a:bodyPr>
            <a:normAutofit fontScale="55000" lnSpcReduction="20000"/>
          </a:bodyPr>
          <a:lstStyle/>
          <a:p>
            <a:pPr>
              <a:lnSpc>
                <a:spcPct val="120000"/>
              </a:lnSpc>
            </a:pPr>
            <a:r>
              <a:rPr lang="en-IE" sz="3400" dirty="0">
                <a:latin typeface="Gotham Light" pitchFamily="50" charset="0"/>
              </a:rPr>
              <a:t>Select  the 2 strongest Career approaches that influence your experience and approach to your Career.</a:t>
            </a:r>
            <a:endParaRPr lang="en-IE" sz="3400" dirty="0">
              <a:latin typeface="Gotham Light" pitchFamily="50" charset="0"/>
              <a:cs typeface="Calibri"/>
            </a:endParaRPr>
          </a:p>
          <a:p>
            <a:pPr>
              <a:lnSpc>
                <a:spcPct val="120000"/>
              </a:lnSpc>
            </a:pPr>
            <a:r>
              <a:rPr lang="en-IE" sz="3400" dirty="0">
                <a:latin typeface="Gotham Light" pitchFamily="50" charset="0"/>
              </a:rPr>
              <a:t>Select the most influencing 2 career mottos and 2 desires.</a:t>
            </a:r>
            <a:endParaRPr lang="en-IE" sz="3400" dirty="0">
              <a:latin typeface="Gotham Light" pitchFamily="50" charset="0"/>
              <a:cs typeface="Calibri"/>
            </a:endParaRPr>
          </a:p>
          <a:p>
            <a:pPr marL="0" indent="0">
              <a:lnSpc>
                <a:spcPct val="120000"/>
              </a:lnSpc>
              <a:buNone/>
            </a:pPr>
            <a:r>
              <a:rPr lang="en-IE" sz="3400" dirty="0">
                <a:latin typeface="Gotham Light" pitchFamily="50" charset="0"/>
              </a:rPr>
              <a:t>    </a:t>
            </a:r>
            <a:r>
              <a:rPr lang="en-IE" sz="3400" dirty="0">
                <a:solidFill>
                  <a:srgbClr val="C00000"/>
                </a:solidFill>
                <a:latin typeface="Gotham Light" pitchFamily="50" charset="0"/>
              </a:rPr>
              <a:t>Write them out.</a:t>
            </a:r>
            <a:endParaRPr lang="en-IE" sz="3400" dirty="0">
              <a:latin typeface="Gotham Light" pitchFamily="50" charset="0"/>
            </a:endParaRPr>
          </a:p>
          <a:p>
            <a:pPr marL="0" indent="0">
              <a:lnSpc>
                <a:spcPct val="120000"/>
              </a:lnSpc>
              <a:buNone/>
            </a:pPr>
            <a:endParaRPr lang="en-IE" sz="3400" dirty="0">
              <a:latin typeface="Gotham Light" pitchFamily="50" charset="0"/>
            </a:endParaRPr>
          </a:p>
          <a:p>
            <a:pPr>
              <a:lnSpc>
                <a:spcPct val="120000"/>
              </a:lnSpc>
            </a:pPr>
            <a:r>
              <a:rPr lang="en-IE" sz="3400" dirty="0">
                <a:latin typeface="Gotham Light" pitchFamily="50" charset="0"/>
              </a:rPr>
              <a:t>How  do your influencing career mottos  and desires support your  personal and professional career development  ?</a:t>
            </a:r>
          </a:p>
          <a:p>
            <a:pPr>
              <a:lnSpc>
                <a:spcPct val="120000"/>
              </a:lnSpc>
            </a:pPr>
            <a:r>
              <a:rPr lang="en-IE" sz="3400" dirty="0">
                <a:latin typeface="Gotham Light" pitchFamily="50" charset="0"/>
              </a:rPr>
              <a:t>Do they  impact it in a positive way ? Do they stand in your way ? </a:t>
            </a:r>
          </a:p>
          <a:p>
            <a:pPr>
              <a:lnSpc>
                <a:spcPct val="120000"/>
              </a:lnSpc>
            </a:pPr>
            <a:r>
              <a:rPr lang="en-IE" sz="3400" dirty="0">
                <a:latin typeface="Gotham Light" pitchFamily="50" charset="0"/>
              </a:rPr>
              <a:t>Do they need re-evaluation?</a:t>
            </a:r>
          </a:p>
          <a:p>
            <a:pPr>
              <a:lnSpc>
                <a:spcPct val="120000"/>
              </a:lnSpc>
            </a:pPr>
            <a:r>
              <a:rPr lang="en-IE" sz="3400" dirty="0">
                <a:solidFill>
                  <a:srgbClr val="C00000"/>
                </a:solidFill>
                <a:latin typeface="Gotham Light" pitchFamily="50" charset="0"/>
              </a:rPr>
              <a:t>Take 5 minutes to reflect and write.</a:t>
            </a:r>
          </a:p>
          <a:p>
            <a:pPr marL="0" indent="0">
              <a:lnSpc>
                <a:spcPct val="120000"/>
              </a:lnSpc>
              <a:buNone/>
            </a:pPr>
            <a:endParaRPr lang="en-IE" sz="3400" dirty="0">
              <a:solidFill>
                <a:srgbClr val="FF0000"/>
              </a:solidFill>
              <a:latin typeface="Gotham Light" pitchFamily="50" charset="0"/>
            </a:endParaRPr>
          </a:p>
          <a:p>
            <a:endParaRPr lang="en-IE" dirty="0"/>
          </a:p>
        </p:txBody>
      </p:sp>
    </p:spTree>
    <p:extLst>
      <p:ext uri="{BB962C8B-B14F-4D97-AF65-F5344CB8AC3E}">
        <p14:creationId xmlns:p14="http://schemas.microsoft.com/office/powerpoint/2010/main" val="3791327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99B8E-5245-4F5C-AC54-F98780B2C88F}"/>
              </a:ext>
            </a:extLst>
          </p:cNvPr>
          <p:cNvSpPr>
            <a:spLocks noGrp="1"/>
          </p:cNvSpPr>
          <p:nvPr>
            <p:ph type="title"/>
          </p:nvPr>
        </p:nvSpPr>
        <p:spPr>
          <a:xfrm>
            <a:off x="838200" y="365125"/>
            <a:ext cx="10515600" cy="929103"/>
          </a:xfrm>
        </p:spPr>
        <p:txBody>
          <a:bodyPr>
            <a:normAutofit fontScale="90000"/>
          </a:bodyPr>
          <a:lstStyle/>
          <a:p>
            <a:pPr marL="228600" lvl="0" indent="-228600">
              <a:spcBef>
                <a:spcPts val="1000"/>
              </a:spcBef>
              <a:buFont typeface="Arial" panose="020B0604020202020204" pitchFamily="34" charset="0"/>
              <a:buChar char="•"/>
            </a:pPr>
            <a:r>
              <a:rPr lang="en-IE" sz="2000" dirty="0">
                <a:latin typeface="+mn-lt"/>
              </a:rPr>
              <a:t>Non academic jobs for PhDs  - 10 most common careers</a:t>
            </a:r>
            <a:br>
              <a:rPr lang="en-IE" sz="1600" dirty="0">
                <a:latin typeface="+mn-lt"/>
              </a:rPr>
            </a:br>
            <a:br>
              <a:rPr lang="en-IE" sz="1600" dirty="0">
                <a:highlight>
                  <a:srgbClr val="FFFF00"/>
                </a:highlight>
                <a:latin typeface="+mn-lt"/>
              </a:rPr>
            </a:br>
            <a:r>
              <a:rPr lang="en-IE" sz="1600" dirty="0">
                <a:highlight>
                  <a:srgbClr val="FFFF00"/>
                </a:highlight>
                <a:latin typeface="+mn-lt"/>
                <a:hlinkClick r:id="rId2"/>
              </a:rPr>
              <a:t>https://career-advice.jobs.ac.uk/phd-studentship/10-career-paths-for-phds/</a:t>
            </a:r>
            <a:r>
              <a:rPr lang="en-IE" sz="1600" dirty="0">
                <a:solidFill>
                  <a:srgbClr val="FF9900"/>
                </a:solidFill>
                <a:latin typeface="+mn-lt"/>
                <a:ea typeface="+mn-ea"/>
                <a:cs typeface="+mn-cs"/>
                <a:hlinkClick r:id="rId2"/>
              </a:rPr>
              <a:t>********</a:t>
            </a:r>
            <a:r>
              <a:rPr lang="en-IE" sz="1600" dirty="0">
                <a:solidFill>
                  <a:srgbClr val="FF9900"/>
                </a:solidFill>
                <a:latin typeface="+mn-lt"/>
                <a:ea typeface="+mn-ea"/>
                <a:cs typeface="+mn-cs"/>
              </a:rPr>
              <a:t> ( Useful Career Resource Guide )</a:t>
            </a:r>
            <a:br>
              <a:rPr lang="en-IE" sz="1600" dirty="0">
                <a:solidFill>
                  <a:srgbClr val="FF9900"/>
                </a:solidFill>
                <a:latin typeface="Calibri" panose="020F0502020204030204"/>
                <a:ea typeface="+mn-ea"/>
                <a:cs typeface="+mn-cs"/>
              </a:rPr>
            </a:br>
            <a:endParaRPr lang="en-IE" sz="3200" dirty="0"/>
          </a:p>
        </p:txBody>
      </p:sp>
      <p:sp>
        <p:nvSpPr>
          <p:cNvPr id="3" name="Content Placeholder 2">
            <a:extLst>
              <a:ext uri="{FF2B5EF4-FFF2-40B4-BE49-F238E27FC236}">
                <a16:creationId xmlns:a16="http://schemas.microsoft.com/office/drawing/2014/main" id="{2F8355D4-A689-4B82-B546-76AF6FD5D284}"/>
              </a:ext>
            </a:extLst>
          </p:cNvPr>
          <p:cNvSpPr>
            <a:spLocks noGrp="1"/>
          </p:cNvSpPr>
          <p:nvPr>
            <p:ph idx="1"/>
          </p:nvPr>
        </p:nvSpPr>
        <p:spPr/>
        <p:txBody>
          <a:bodyPr>
            <a:normAutofit/>
          </a:bodyPr>
          <a:lstStyle/>
          <a:p>
            <a:endParaRPr lang="en-IE" sz="1600" dirty="0">
              <a:hlinkClick r:id="rId3">
                <a:extLst>
                  <a:ext uri="{A12FA001-AC4F-418D-AE19-62706E023703}">
                    <ahyp:hlinkClr xmlns:ahyp="http://schemas.microsoft.com/office/drawing/2018/hyperlinkcolor" val="tx"/>
                  </a:ext>
                </a:extLst>
              </a:hlinkClick>
            </a:endParaRPr>
          </a:p>
          <a:p>
            <a:endParaRPr lang="en-IE" sz="1600" dirty="0">
              <a:hlinkClick r:id="rId3">
                <a:extLst>
                  <a:ext uri="{A12FA001-AC4F-418D-AE19-62706E023703}">
                    <ahyp:hlinkClr xmlns:ahyp="http://schemas.microsoft.com/office/drawing/2018/hyperlinkcolor" val="tx"/>
                  </a:ext>
                </a:extLst>
              </a:hlinkClick>
            </a:endParaRPr>
          </a:p>
          <a:p>
            <a:endParaRPr lang="en-IE" sz="1600" dirty="0">
              <a:hlinkClick r:id="rId3">
                <a:extLst>
                  <a:ext uri="{A12FA001-AC4F-418D-AE19-62706E023703}">
                    <ahyp:hlinkClr xmlns:ahyp="http://schemas.microsoft.com/office/drawing/2018/hyperlinkcolor" val="tx"/>
                  </a:ext>
                </a:extLst>
              </a:hlinkClick>
            </a:endParaRPr>
          </a:p>
          <a:p>
            <a:endParaRPr lang="en-IE" sz="1600" dirty="0">
              <a:hlinkClick r:id="rId3">
                <a:extLst>
                  <a:ext uri="{A12FA001-AC4F-418D-AE19-62706E023703}">
                    <ahyp:hlinkClr xmlns:ahyp="http://schemas.microsoft.com/office/drawing/2018/hyperlinkcolor" val="tx"/>
                  </a:ext>
                </a:extLst>
              </a:hlinkClick>
            </a:endParaRPr>
          </a:p>
          <a:p>
            <a:endParaRPr lang="en-IE" sz="1600" dirty="0">
              <a:hlinkClick r:id="rId3">
                <a:extLst>
                  <a:ext uri="{A12FA001-AC4F-418D-AE19-62706E023703}">
                    <ahyp:hlinkClr xmlns:ahyp="http://schemas.microsoft.com/office/drawing/2018/hyperlinkcolor" val="tx"/>
                  </a:ext>
                </a:extLst>
              </a:hlinkClick>
            </a:endParaRPr>
          </a:p>
          <a:p>
            <a:endParaRPr lang="en-IE" sz="1600" dirty="0">
              <a:hlinkClick r:id="rId3">
                <a:extLst>
                  <a:ext uri="{A12FA001-AC4F-418D-AE19-62706E023703}">
                    <ahyp:hlinkClr xmlns:ahyp="http://schemas.microsoft.com/office/drawing/2018/hyperlinkcolor" val="tx"/>
                  </a:ext>
                </a:extLst>
              </a:hlinkClick>
            </a:endParaRPr>
          </a:p>
          <a:p>
            <a:endParaRPr lang="en-IE" sz="1600" dirty="0">
              <a:hlinkClick r:id="rId3">
                <a:extLst>
                  <a:ext uri="{A12FA001-AC4F-418D-AE19-62706E023703}">
                    <ahyp:hlinkClr xmlns:ahyp="http://schemas.microsoft.com/office/drawing/2018/hyperlinkcolor" val="tx"/>
                  </a:ext>
                </a:extLst>
              </a:hlinkClick>
            </a:endParaRPr>
          </a:p>
          <a:p>
            <a:endParaRPr lang="en-IE" sz="1600" dirty="0">
              <a:hlinkClick r:id="rId3">
                <a:extLst>
                  <a:ext uri="{A12FA001-AC4F-418D-AE19-62706E023703}">
                    <ahyp:hlinkClr xmlns:ahyp="http://schemas.microsoft.com/office/drawing/2018/hyperlinkcolor" val="tx"/>
                  </a:ext>
                </a:extLst>
              </a:hlinkClick>
            </a:endParaRPr>
          </a:p>
          <a:p>
            <a:endParaRPr lang="en-IE" sz="1600" dirty="0">
              <a:hlinkClick r:id="rId3">
                <a:extLst>
                  <a:ext uri="{A12FA001-AC4F-418D-AE19-62706E023703}">
                    <ahyp:hlinkClr xmlns:ahyp="http://schemas.microsoft.com/office/drawing/2018/hyperlinkcolor" val="tx"/>
                  </a:ext>
                </a:extLst>
              </a:hlinkClick>
            </a:endParaRPr>
          </a:p>
          <a:p>
            <a:endParaRPr lang="en-IE" sz="1600" dirty="0">
              <a:solidFill>
                <a:srgbClr val="FF9900"/>
              </a:solidFill>
              <a:hlinkClick r:id="rId3">
                <a:extLst>
                  <a:ext uri="{A12FA001-AC4F-418D-AE19-62706E023703}">
                    <ahyp:hlinkClr xmlns:ahyp="http://schemas.microsoft.com/office/drawing/2018/hyperlinkcolor" val="tx"/>
                  </a:ext>
                </a:extLst>
              </a:hlinkClick>
            </a:endParaRPr>
          </a:p>
        </p:txBody>
      </p:sp>
      <p:pic>
        <p:nvPicPr>
          <p:cNvPr id="4" name="Picture 3">
            <a:extLst>
              <a:ext uri="{FF2B5EF4-FFF2-40B4-BE49-F238E27FC236}">
                <a16:creationId xmlns:a16="http://schemas.microsoft.com/office/drawing/2014/main" id="{F70D784F-9117-47D2-899D-E03CDDD9EED3}"/>
              </a:ext>
            </a:extLst>
          </p:cNvPr>
          <p:cNvPicPr>
            <a:picLocks noChangeAspect="1"/>
          </p:cNvPicPr>
          <p:nvPr/>
        </p:nvPicPr>
        <p:blipFill>
          <a:blip r:embed="rId4"/>
          <a:stretch>
            <a:fillRect/>
          </a:stretch>
        </p:blipFill>
        <p:spPr>
          <a:xfrm>
            <a:off x="0" y="1294228"/>
            <a:ext cx="12192000" cy="6119446"/>
          </a:xfrm>
          <a:prstGeom prst="rect">
            <a:avLst/>
          </a:prstGeom>
        </p:spPr>
      </p:pic>
    </p:spTree>
    <p:extLst>
      <p:ext uri="{BB962C8B-B14F-4D97-AF65-F5344CB8AC3E}">
        <p14:creationId xmlns:p14="http://schemas.microsoft.com/office/powerpoint/2010/main" val="2870748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p:cNvPicPr>
            <a:picLocks noGrp="1" noChangeAspect="1"/>
          </p:cNvPicPr>
          <p:nvPr>
            <p:ph idx="10"/>
          </p:nvPr>
        </p:nvPicPr>
        <p:blipFill>
          <a:blip r:embed="rId3"/>
          <a:stretch>
            <a:fillRect/>
          </a:stretch>
        </p:blipFill>
        <p:spPr>
          <a:xfrm>
            <a:off x="2159312" y="2204865"/>
            <a:ext cx="2208496" cy="2996845"/>
          </a:xfrm>
          <a:prstGeom prst="rect">
            <a:avLst/>
          </a:prstGeom>
        </p:spPr>
      </p:pic>
      <p:sp>
        <p:nvSpPr>
          <p:cNvPr id="12" name="Text Placeholder 11"/>
          <p:cNvSpPr>
            <a:spLocks noGrp="1"/>
          </p:cNvSpPr>
          <p:nvPr>
            <p:ph type="body" idx="1"/>
          </p:nvPr>
        </p:nvSpPr>
        <p:spPr/>
        <p:txBody>
          <a:bodyPr/>
          <a:lstStyle/>
          <a:p>
            <a:r>
              <a:rPr lang="en-GB" dirty="0"/>
              <a:t>HEA Graduate Outcomes Survey</a:t>
            </a:r>
          </a:p>
          <a:p>
            <a:endParaRPr lang="en-GB" dirty="0"/>
          </a:p>
        </p:txBody>
      </p:sp>
      <p:sp>
        <p:nvSpPr>
          <p:cNvPr id="13" name="Text Placeholder 12"/>
          <p:cNvSpPr>
            <a:spLocks noGrp="1"/>
          </p:cNvSpPr>
          <p:nvPr>
            <p:ph type="body" sz="quarter" idx="3"/>
          </p:nvPr>
        </p:nvSpPr>
        <p:spPr/>
        <p:txBody>
          <a:bodyPr/>
          <a:lstStyle/>
          <a:p>
            <a:r>
              <a:rPr lang="en-GB" dirty="0"/>
              <a:t>CSO Higher Education Outcomes</a:t>
            </a:r>
          </a:p>
        </p:txBody>
      </p:sp>
      <p:sp>
        <p:nvSpPr>
          <p:cNvPr id="11" name="Title 10"/>
          <p:cNvSpPr>
            <a:spLocks noGrp="1"/>
          </p:cNvSpPr>
          <p:nvPr>
            <p:ph type="title"/>
          </p:nvPr>
        </p:nvSpPr>
        <p:spPr/>
        <p:txBody>
          <a:bodyPr/>
          <a:lstStyle/>
          <a:p>
            <a:r>
              <a:rPr lang="en-GB" dirty="0"/>
              <a:t>Where do PhDs go?</a:t>
            </a:r>
          </a:p>
        </p:txBody>
      </p:sp>
      <p:pic>
        <p:nvPicPr>
          <p:cNvPr id="17" name="Picture 16"/>
          <p:cNvPicPr>
            <a:picLocks noChangeAspect="1"/>
          </p:cNvPicPr>
          <p:nvPr/>
        </p:nvPicPr>
        <p:blipFill>
          <a:blip r:embed="rId4"/>
          <a:stretch>
            <a:fillRect/>
          </a:stretch>
        </p:blipFill>
        <p:spPr>
          <a:xfrm>
            <a:off x="6600056" y="2071678"/>
            <a:ext cx="2160240" cy="2941498"/>
          </a:xfrm>
          <a:prstGeom prst="rect">
            <a:avLst/>
          </a:prstGeom>
        </p:spPr>
      </p:pic>
      <p:sp>
        <p:nvSpPr>
          <p:cNvPr id="2" name="Rectangle 1"/>
          <p:cNvSpPr/>
          <p:nvPr/>
        </p:nvSpPr>
        <p:spPr>
          <a:xfrm>
            <a:off x="6220342" y="5024684"/>
            <a:ext cx="4248472" cy="830997"/>
          </a:xfrm>
          <a:prstGeom prst="rect">
            <a:avLst/>
          </a:prstGeom>
        </p:spPr>
        <p:txBody>
          <a:bodyPr wrap="square">
            <a:spAutoFit/>
          </a:bodyPr>
          <a:lstStyle/>
          <a:p>
            <a:pPr fontAlgn="base">
              <a:spcBef>
                <a:spcPct val="0"/>
              </a:spcBef>
              <a:spcAft>
                <a:spcPct val="0"/>
              </a:spcAft>
            </a:pPr>
            <a:r>
              <a:rPr lang="en-GB" sz="1600" dirty="0">
                <a:solidFill>
                  <a:prstClr val="black"/>
                </a:solidFill>
                <a:latin typeface="Arial" pitchFamily="34" charset="0"/>
                <a:hlinkClick r:id="rId5"/>
              </a:rPr>
              <a:t>https://www.cso.ie/en/csolatestnews/presspages/2018/highereducationoutcomes-graduatesof2010-2014/</a:t>
            </a:r>
            <a:endParaRPr lang="en-GB" sz="1600" dirty="0">
              <a:solidFill>
                <a:prstClr val="black"/>
              </a:solidFill>
              <a:latin typeface="Arial" pitchFamily="34" charset="0"/>
            </a:endParaRPr>
          </a:p>
        </p:txBody>
      </p:sp>
      <p:sp>
        <p:nvSpPr>
          <p:cNvPr id="3" name="Rectangle 2"/>
          <p:cNvSpPr/>
          <p:nvPr/>
        </p:nvSpPr>
        <p:spPr>
          <a:xfrm>
            <a:off x="1889102" y="5173466"/>
            <a:ext cx="4071966" cy="584775"/>
          </a:xfrm>
          <a:prstGeom prst="rect">
            <a:avLst/>
          </a:prstGeom>
        </p:spPr>
        <p:txBody>
          <a:bodyPr wrap="square">
            <a:spAutoFit/>
          </a:bodyPr>
          <a:lstStyle/>
          <a:p>
            <a:pPr fontAlgn="base">
              <a:spcBef>
                <a:spcPct val="0"/>
              </a:spcBef>
              <a:spcAft>
                <a:spcPct val="0"/>
              </a:spcAft>
            </a:pPr>
            <a:r>
              <a:rPr lang="en-GB" sz="1600" dirty="0">
                <a:solidFill>
                  <a:prstClr val="black"/>
                </a:solidFill>
                <a:latin typeface="Arial" pitchFamily="34" charset="0"/>
                <a:hlinkClick r:id="rId6"/>
              </a:rPr>
              <a:t>http://hea.ie/assets/uploads/2019/02/HEA-Graduate-Outcomes-Survey.pdf</a:t>
            </a:r>
            <a:endParaRPr lang="en-GB" sz="1600" dirty="0">
              <a:solidFill>
                <a:prstClr val="black"/>
              </a:solidFill>
              <a:latin typeface="Arial" pitchFamily="34" charset="0"/>
            </a:endParaRPr>
          </a:p>
        </p:txBody>
      </p:sp>
    </p:spTree>
    <p:extLst>
      <p:ext uri="{BB962C8B-B14F-4D97-AF65-F5344CB8AC3E}">
        <p14:creationId xmlns:p14="http://schemas.microsoft.com/office/powerpoint/2010/main" val="585807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0B72-6818-4134-9730-7636FA096B03}"/>
              </a:ext>
            </a:extLst>
          </p:cNvPr>
          <p:cNvSpPr>
            <a:spLocks noGrp="1"/>
          </p:cNvSpPr>
          <p:nvPr>
            <p:ph type="title"/>
          </p:nvPr>
        </p:nvSpPr>
        <p:spPr>
          <a:xfrm>
            <a:off x="1043631" y="809898"/>
            <a:ext cx="9942716" cy="1554480"/>
          </a:xfrm>
        </p:spPr>
        <p:txBody>
          <a:bodyPr anchor="ctr">
            <a:normAutofit/>
          </a:bodyPr>
          <a:lstStyle/>
          <a:p>
            <a:r>
              <a:rPr lang="en-IE" sz="2800" b="1" dirty="0">
                <a:latin typeface="+mn-lt"/>
              </a:rPr>
              <a:t>Two-thirds of PhD graduates find employment in Ireland  (HEA Survey )</a:t>
            </a:r>
            <a:br>
              <a:rPr lang="en-IE" sz="2800" dirty="0">
                <a:latin typeface="+mn-lt"/>
              </a:rPr>
            </a:br>
            <a:endParaRPr lang="en-IE" sz="2800" dirty="0">
              <a:latin typeface="+mn-lt"/>
            </a:endParaRPr>
          </a:p>
        </p:txBody>
      </p:sp>
      <p:sp>
        <p:nvSpPr>
          <p:cNvPr id="3" name="Content Placeholder 2">
            <a:extLst>
              <a:ext uri="{FF2B5EF4-FFF2-40B4-BE49-F238E27FC236}">
                <a16:creationId xmlns:a16="http://schemas.microsoft.com/office/drawing/2014/main" id="{1890AFC4-F210-4C1D-9C66-546874E98C3F}"/>
              </a:ext>
            </a:extLst>
          </p:cNvPr>
          <p:cNvSpPr>
            <a:spLocks noGrp="1"/>
          </p:cNvSpPr>
          <p:nvPr>
            <p:ph idx="1"/>
          </p:nvPr>
        </p:nvSpPr>
        <p:spPr>
          <a:xfrm>
            <a:off x="1045028" y="1943100"/>
            <a:ext cx="9941319" cy="4199080"/>
          </a:xfrm>
        </p:spPr>
        <p:txBody>
          <a:bodyPr anchor="ctr">
            <a:normAutofit/>
          </a:bodyPr>
          <a:lstStyle/>
          <a:p>
            <a:r>
              <a:rPr lang="en-IE" sz="1900" dirty="0">
                <a:solidFill>
                  <a:srgbClr val="C00000"/>
                </a:solidFill>
                <a:latin typeface="+mn-lt"/>
              </a:rPr>
              <a:t>61% </a:t>
            </a:r>
            <a:r>
              <a:rPr lang="en-IE" sz="1900" dirty="0">
                <a:latin typeface="+mn-lt"/>
              </a:rPr>
              <a:t>PhDs are in science, technology, engineering and maths (STEM) subjects, with a total of 61pc of all students studying STEM.</a:t>
            </a:r>
          </a:p>
          <a:p>
            <a:r>
              <a:rPr lang="en-IE" sz="1900" dirty="0">
                <a:solidFill>
                  <a:srgbClr val="C00000"/>
                </a:solidFill>
                <a:latin typeface="+mn-lt"/>
              </a:rPr>
              <a:t> 21% </a:t>
            </a:r>
            <a:r>
              <a:rPr lang="en-IE" sz="1900" dirty="0">
                <a:latin typeface="+mn-lt"/>
              </a:rPr>
              <a:t>Natural sciences, mathematics and statistics (NMS) make up of all PhD students, while health and welfare make up </a:t>
            </a:r>
          </a:p>
          <a:p>
            <a:r>
              <a:rPr lang="en-IE" sz="1900" dirty="0">
                <a:solidFill>
                  <a:srgbClr val="C00000"/>
                </a:solidFill>
                <a:latin typeface="+mn-lt"/>
              </a:rPr>
              <a:t>19% </a:t>
            </a:r>
            <a:r>
              <a:rPr lang="en-IE" sz="1900" dirty="0">
                <a:latin typeface="+mn-lt"/>
              </a:rPr>
              <a:t>Engineering, construction and manufacturing (ECM) count for 14% ECM of all PhD students.</a:t>
            </a:r>
          </a:p>
          <a:p>
            <a:r>
              <a:rPr lang="en-IE" sz="1900" dirty="0">
                <a:solidFill>
                  <a:srgbClr val="C00000"/>
                </a:solidFill>
                <a:latin typeface="+mn-lt"/>
              </a:rPr>
              <a:t>12% </a:t>
            </a:r>
            <a:r>
              <a:rPr lang="en-IE" sz="1900" dirty="0">
                <a:latin typeface="+mn-lt"/>
              </a:rPr>
              <a:t>Social sciences, journalism, Arts and Humanities.</a:t>
            </a:r>
          </a:p>
          <a:p>
            <a:r>
              <a:rPr lang="en-IE" sz="1900" dirty="0">
                <a:solidFill>
                  <a:srgbClr val="C00000"/>
                </a:solidFill>
                <a:latin typeface="+mn-lt"/>
              </a:rPr>
              <a:t> </a:t>
            </a:r>
            <a:r>
              <a:rPr lang="en-IE" sz="1900" dirty="0">
                <a:solidFill>
                  <a:srgbClr val="C00000"/>
                </a:solidFill>
                <a:highlight>
                  <a:srgbClr val="FFFF00"/>
                </a:highlight>
                <a:latin typeface="+mn-lt"/>
              </a:rPr>
              <a:t>67% </a:t>
            </a:r>
            <a:r>
              <a:rPr lang="en-IE" sz="1900" dirty="0">
                <a:highlight>
                  <a:srgbClr val="FFFF00"/>
                </a:highlight>
                <a:latin typeface="+mn-lt"/>
              </a:rPr>
              <a:t>end up in employment in Ireland after their studies.</a:t>
            </a:r>
          </a:p>
        </p:txBody>
      </p:sp>
    </p:spTree>
    <p:extLst>
      <p:ext uri="{BB962C8B-B14F-4D97-AF65-F5344CB8AC3E}">
        <p14:creationId xmlns:p14="http://schemas.microsoft.com/office/powerpoint/2010/main" val="434756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142D7-DE06-4AA2-AC57-7D6620852330}"/>
              </a:ext>
            </a:extLst>
          </p:cNvPr>
          <p:cNvSpPr>
            <a:spLocks noGrp="1"/>
          </p:cNvSpPr>
          <p:nvPr>
            <p:ph type="title"/>
          </p:nvPr>
        </p:nvSpPr>
        <p:spPr>
          <a:xfrm>
            <a:off x="971044" y="809898"/>
            <a:ext cx="10015303" cy="752202"/>
          </a:xfrm>
        </p:spPr>
        <p:txBody>
          <a:bodyPr anchor="ctr">
            <a:normAutofit/>
          </a:bodyPr>
          <a:lstStyle/>
          <a:p>
            <a:r>
              <a:rPr lang="en-IE" sz="3200" b="1" dirty="0">
                <a:latin typeface="+mn-lt"/>
              </a:rPr>
              <a:t>HEA Employment Survey</a:t>
            </a:r>
            <a:endParaRPr lang="en-IE" sz="3200" dirty="0">
              <a:latin typeface="+mn-lt"/>
            </a:endParaRPr>
          </a:p>
        </p:txBody>
      </p:sp>
      <p:sp>
        <p:nvSpPr>
          <p:cNvPr id="3" name="Content Placeholder 2">
            <a:extLst>
              <a:ext uri="{FF2B5EF4-FFF2-40B4-BE49-F238E27FC236}">
                <a16:creationId xmlns:a16="http://schemas.microsoft.com/office/drawing/2014/main" id="{A4B8BDFD-C718-4D0B-B45E-D2CD244925E8}"/>
              </a:ext>
            </a:extLst>
          </p:cNvPr>
          <p:cNvSpPr>
            <a:spLocks noGrp="1"/>
          </p:cNvSpPr>
          <p:nvPr>
            <p:ph idx="1"/>
          </p:nvPr>
        </p:nvSpPr>
        <p:spPr>
          <a:xfrm>
            <a:off x="971044" y="1820708"/>
            <a:ext cx="10015303" cy="4321472"/>
          </a:xfrm>
        </p:spPr>
        <p:txBody>
          <a:bodyPr anchor="ctr">
            <a:normAutofit/>
          </a:bodyPr>
          <a:lstStyle/>
          <a:p>
            <a:r>
              <a:rPr lang="en-IE" sz="1700" dirty="0">
                <a:solidFill>
                  <a:srgbClr val="C00000"/>
                </a:solidFill>
                <a:highlight>
                  <a:srgbClr val="FFFF00"/>
                </a:highlight>
                <a:latin typeface="+mn-lt"/>
              </a:rPr>
              <a:t>65% </a:t>
            </a:r>
            <a:r>
              <a:rPr lang="en-IE" sz="1700" dirty="0">
                <a:highlight>
                  <a:srgbClr val="FFFF00"/>
                </a:highlight>
                <a:latin typeface="+mn-lt"/>
              </a:rPr>
              <a:t>of PhD graduates work in non-market services: defined as ‘health services, civil and public services, education, and social services’. </a:t>
            </a:r>
          </a:p>
          <a:p>
            <a:r>
              <a:rPr lang="en-IE" sz="1700" dirty="0">
                <a:solidFill>
                  <a:srgbClr val="C00000"/>
                </a:solidFill>
                <a:latin typeface="+mn-lt"/>
              </a:rPr>
              <a:t>40% </a:t>
            </a:r>
            <a:r>
              <a:rPr lang="en-IE" sz="1700" dirty="0">
                <a:latin typeface="+mn-lt"/>
              </a:rPr>
              <a:t>of PhD graduates work in higher education</a:t>
            </a:r>
          </a:p>
          <a:p>
            <a:r>
              <a:rPr lang="en-IE" sz="1700" dirty="0">
                <a:solidFill>
                  <a:srgbClr val="C00000"/>
                </a:solidFill>
                <a:latin typeface="+mn-lt"/>
              </a:rPr>
              <a:t>100%</a:t>
            </a:r>
            <a:r>
              <a:rPr lang="en-IE" sz="1700" dirty="0">
                <a:latin typeface="+mn-lt"/>
              </a:rPr>
              <a:t>of all agriculture, forestry, fisheries and veterinary students end up in employment in Ireland</a:t>
            </a:r>
          </a:p>
          <a:p>
            <a:r>
              <a:rPr lang="en-IE" sz="1700" dirty="0">
                <a:solidFill>
                  <a:srgbClr val="C00000"/>
                </a:solidFill>
                <a:latin typeface="+mn-lt"/>
              </a:rPr>
              <a:t> </a:t>
            </a:r>
            <a:r>
              <a:rPr lang="en-IE" sz="1700" dirty="0">
                <a:solidFill>
                  <a:srgbClr val="C00000"/>
                </a:solidFill>
                <a:highlight>
                  <a:srgbClr val="FFFF00"/>
                </a:highlight>
                <a:latin typeface="+mn-lt"/>
              </a:rPr>
              <a:t>72%  </a:t>
            </a:r>
            <a:r>
              <a:rPr lang="en-IE" sz="1700" dirty="0">
                <a:highlight>
                  <a:srgbClr val="FFFF00"/>
                </a:highlight>
                <a:latin typeface="+mn-lt"/>
              </a:rPr>
              <a:t>of NMS students are in employment</a:t>
            </a:r>
            <a:r>
              <a:rPr lang="en-IE" sz="1700" dirty="0">
                <a:latin typeface="+mn-lt"/>
              </a:rPr>
              <a:t>,</a:t>
            </a:r>
          </a:p>
          <a:p>
            <a:r>
              <a:rPr lang="en-IE" sz="1700" dirty="0">
                <a:solidFill>
                  <a:srgbClr val="C00000"/>
                </a:solidFill>
                <a:latin typeface="+mn-lt"/>
              </a:rPr>
              <a:t> 21% </a:t>
            </a:r>
            <a:r>
              <a:rPr lang="en-IE" sz="1700" dirty="0">
                <a:latin typeface="+mn-lt"/>
              </a:rPr>
              <a:t>of Arts and Humanities PhD graduates were on the hunt for a job.</a:t>
            </a:r>
          </a:p>
          <a:p>
            <a:r>
              <a:rPr lang="en-IE" sz="1700" dirty="0">
                <a:highlight>
                  <a:srgbClr val="FFFF00"/>
                </a:highlight>
                <a:latin typeface="+mn-lt"/>
              </a:rPr>
              <a:t>STEM graduates </a:t>
            </a:r>
            <a:r>
              <a:rPr lang="en-IE" sz="1700" dirty="0">
                <a:latin typeface="+mn-lt"/>
              </a:rPr>
              <a:t>30%  of Engineering Construction Management  graduates and 28% of Natural Sciences Maths Statistics  graduates are employed by </a:t>
            </a:r>
            <a:r>
              <a:rPr lang="en-IE" sz="1700" dirty="0">
                <a:highlight>
                  <a:srgbClr val="FFFF00"/>
                </a:highlight>
                <a:latin typeface="+mn-lt"/>
              </a:rPr>
              <a:t>manufacturing industries.</a:t>
            </a:r>
          </a:p>
          <a:p>
            <a:r>
              <a:rPr lang="en-IE" sz="1700" dirty="0">
                <a:solidFill>
                  <a:srgbClr val="C00000"/>
                </a:solidFill>
                <a:latin typeface="+mn-lt"/>
              </a:rPr>
              <a:t> 36% </a:t>
            </a:r>
            <a:r>
              <a:rPr lang="en-IE" sz="1700" dirty="0">
                <a:latin typeface="+mn-lt"/>
              </a:rPr>
              <a:t>(ECM)and </a:t>
            </a:r>
            <a:r>
              <a:rPr lang="en-IE" sz="1700" dirty="0">
                <a:solidFill>
                  <a:srgbClr val="C00000"/>
                </a:solidFill>
                <a:latin typeface="+mn-lt"/>
              </a:rPr>
              <a:t>37%(</a:t>
            </a:r>
            <a:r>
              <a:rPr lang="en-IE" sz="1700" dirty="0">
                <a:latin typeface="+mn-lt"/>
              </a:rPr>
              <a:t>NMS) are employed in non-market services.</a:t>
            </a:r>
          </a:p>
          <a:p>
            <a:endParaRPr lang="en-IE" sz="1700" dirty="0"/>
          </a:p>
        </p:txBody>
      </p:sp>
    </p:spTree>
    <p:extLst>
      <p:ext uri="{BB962C8B-B14F-4D97-AF65-F5344CB8AC3E}">
        <p14:creationId xmlns:p14="http://schemas.microsoft.com/office/powerpoint/2010/main" val="2484296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chor="ctr">
            <a:normAutofit/>
          </a:bodyPr>
          <a:lstStyle/>
          <a:p>
            <a:r>
              <a:rPr lang="en-GB" sz="2400" dirty="0">
                <a:latin typeface="+mn-lt"/>
              </a:rPr>
              <a:t>Non-Academic Career routes of PhDs in Ireland</a:t>
            </a:r>
          </a:p>
        </p:txBody>
      </p:sp>
      <p:graphicFrame>
        <p:nvGraphicFramePr>
          <p:cNvPr id="8" name="Content Placeholder 2">
            <a:extLst>
              <a:ext uri="{FF2B5EF4-FFF2-40B4-BE49-F238E27FC236}">
                <a16:creationId xmlns:a16="http://schemas.microsoft.com/office/drawing/2014/main" id="{E127178F-B81C-4997-A862-E77C6D69D1FC}"/>
              </a:ext>
            </a:extLst>
          </p:cNvPr>
          <p:cNvGraphicFramePr>
            <a:graphicFrameLocks noGrp="1"/>
          </p:cNvGraphicFramePr>
          <p:nvPr>
            <p:ph sz="half" idx="1"/>
            <p:extLst>
              <p:ext uri="{D42A27DB-BD31-4B8C-83A1-F6EECF244321}">
                <p14:modId xmlns:p14="http://schemas.microsoft.com/office/powerpoint/2010/main" val="3936642638"/>
              </p:ext>
            </p:extLst>
          </p:nvPr>
        </p:nvGraphicFramePr>
        <p:xfrm>
          <a:off x="838200" y="1825625"/>
          <a:ext cx="5181600" cy="3411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p:cNvSpPr>
            <a:spLocks noGrp="1"/>
          </p:cNvSpPr>
          <p:nvPr>
            <p:ph sz="half" idx="2"/>
          </p:nvPr>
        </p:nvSpPr>
        <p:spPr>
          <a:xfrm>
            <a:off x="5882910" y="1381125"/>
            <a:ext cx="6309090" cy="4848224"/>
          </a:xfrm>
        </p:spPr>
        <p:txBody>
          <a:bodyPr wrap="square" anchor="t">
            <a:normAutofit/>
          </a:bodyPr>
          <a:lstStyle/>
          <a:p>
            <a:r>
              <a:rPr lang="en-GB" sz="2300" b="1" dirty="0">
                <a:latin typeface="+mn-lt"/>
              </a:rPr>
              <a:t>National Policy /Public Sector Organisations </a:t>
            </a:r>
            <a:r>
              <a:rPr lang="en-GB" sz="2300" dirty="0">
                <a:latin typeface="+mn-lt"/>
              </a:rPr>
              <a:t>*</a:t>
            </a:r>
          </a:p>
          <a:p>
            <a:r>
              <a:rPr lang="en-GB" sz="2300" dirty="0">
                <a:latin typeface="+mn-lt"/>
              </a:rPr>
              <a:t>ESRI</a:t>
            </a:r>
          </a:p>
          <a:p>
            <a:r>
              <a:rPr lang="en-GB" sz="2300" dirty="0">
                <a:latin typeface="+mn-lt"/>
              </a:rPr>
              <a:t> EPA</a:t>
            </a:r>
          </a:p>
          <a:p>
            <a:r>
              <a:rPr lang="en-GB" sz="2300">
                <a:latin typeface="+mn-lt"/>
              </a:rPr>
              <a:t>Public </a:t>
            </a:r>
            <a:r>
              <a:rPr lang="en-GB" sz="2300" dirty="0">
                <a:latin typeface="+mn-lt"/>
              </a:rPr>
              <a:t>Jobs- Civil Service </a:t>
            </a:r>
          </a:p>
          <a:p>
            <a:pPr marL="0" indent="0">
              <a:buNone/>
            </a:pPr>
            <a:r>
              <a:rPr lang="en-GB" sz="2300" dirty="0">
                <a:latin typeface="+mn-lt"/>
              </a:rPr>
              <a:t>-Enterprise Ireland</a:t>
            </a:r>
          </a:p>
          <a:p>
            <a:pPr marL="0" indent="0">
              <a:buNone/>
            </a:pPr>
            <a:r>
              <a:rPr lang="en-GB" sz="2300" dirty="0">
                <a:latin typeface="+mn-lt"/>
              </a:rPr>
              <a:t>-Industrial Development Agency</a:t>
            </a:r>
          </a:p>
          <a:p>
            <a:pPr marL="0" indent="0">
              <a:buNone/>
            </a:pPr>
            <a:r>
              <a:rPr lang="en-GB" sz="2300" dirty="0">
                <a:latin typeface="+mn-lt"/>
              </a:rPr>
              <a:t>-Inter trade Ireland</a:t>
            </a:r>
          </a:p>
          <a:p>
            <a:pPr marL="0" indent="0">
              <a:buNone/>
            </a:pPr>
            <a:r>
              <a:rPr lang="en-GB" sz="2300" dirty="0">
                <a:latin typeface="+mn-lt"/>
              </a:rPr>
              <a:t>-Irish Research council</a:t>
            </a:r>
          </a:p>
          <a:p>
            <a:pPr marL="0" indent="0">
              <a:buNone/>
            </a:pPr>
            <a:r>
              <a:rPr lang="en-GB" sz="2300" dirty="0">
                <a:latin typeface="+mn-lt"/>
              </a:rPr>
              <a:t>-Public procurement of Innovation </a:t>
            </a:r>
          </a:p>
          <a:p>
            <a:pPr marL="0" indent="0">
              <a:buNone/>
            </a:pPr>
            <a:r>
              <a:rPr lang="en-GB" sz="2300" dirty="0">
                <a:latin typeface="+mn-lt"/>
              </a:rPr>
              <a:t>-Quality Standards Organization</a:t>
            </a:r>
          </a:p>
          <a:p>
            <a:pPr marL="0" indent="0">
              <a:buNone/>
            </a:pPr>
            <a:r>
              <a:rPr lang="en-GB" sz="2300" dirty="0">
                <a:latin typeface="+mn-lt"/>
              </a:rPr>
              <a:t>-HIQA</a:t>
            </a:r>
          </a:p>
          <a:p>
            <a:pPr marL="0" indent="0">
              <a:buNone/>
            </a:pPr>
            <a:endParaRPr lang="en-GB" dirty="0"/>
          </a:p>
          <a:p>
            <a:endParaRPr lang="en-GB" dirty="0"/>
          </a:p>
        </p:txBody>
      </p:sp>
    </p:spTree>
    <p:extLst>
      <p:ext uri="{BB962C8B-B14F-4D97-AF65-F5344CB8AC3E}">
        <p14:creationId xmlns:p14="http://schemas.microsoft.com/office/powerpoint/2010/main" val="1570621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85774-5530-BA1D-28C2-60F39A37FF8F}"/>
              </a:ext>
            </a:extLst>
          </p:cNvPr>
          <p:cNvSpPr>
            <a:spLocks noGrp="1"/>
          </p:cNvSpPr>
          <p:nvPr>
            <p:ph type="title"/>
          </p:nvPr>
        </p:nvSpPr>
        <p:spPr/>
        <p:txBody>
          <a:bodyPr>
            <a:normAutofit/>
          </a:bodyPr>
          <a:lstStyle/>
          <a:p>
            <a:r>
              <a:rPr lang="en-IE" sz="2400" dirty="0">
                <a:latin typeface="+mn-lt"/>
              </a:rPr>
              <a:t>CSO Data- Career Destinations of PhDs in Ireland </a:t>
            </a:r>
            <a:br>
              <a:rPr lang="en-IE" sz="1400" dirty="0">
                <a:latin typeface="+mn-lt"/>
              </a:rPr>
            </a:br>
            <a:r>
              <a:rPr lang="en-IE" sz="1400" dirty="0">
                <a:latin typeface="+mn-lt"/>
              </a:rPr>
              <a:t>https://www.cso.ie/en/releasesandpublications/ep/p-cp10esil/p10esil/tl/</a:t>
            </a:r>
          </a:p>
        </p:txBody>
      </p:sp>
      <p:pic>
        <p:nvPicPr>
          <p:cNvPr id="5" name="Content Placeholder 4">
            <a:extLst>
              <a:ext uri="{FF2B5EF4-FFF2-40B4-BE49-F238E27FC236}">
                <a16:creationId xmlns:a16="http://schemas.microsoft.com/office/drawing/2014/main" id="{F3B8A5A6-C3A5-6B8B-24FD-5E529AC304AB}"/>
              </a:ext>
            </a:extLst>
          </p:cNvPr>
          <p:cNvPicPr>
            <a:picLocks noGrp="1" noChangeAspect="1"/>
          </p:cNvPicPr>
          <p:nvPr>
            <p:ph idx="1"/>
          </p:nvPr>
        </p:nvPicPr>
        <p:blipFill>
          <a:blip r:embed="rId2"/>
          <a:stretch>
            <a:fillRect/>
          </a:stretch>
        </p:blipFill>
        <p:spPr>
          <a:xfrm>
            <a:off x="228599" y="1690688"/>
            <a:ext cx="11372851" cy="4978400"/>
          </a:xfrm>
        </p:spPr>
      </p:pic>
    </p:spTree>
    <p:extLst>
      <p:ext uri="{BB962C8B-B14F-4D97-AF65-F5344CB8AC3E}">
        <p14:creationId xmlns:p14="http://schemas.microsoft.com/office/powerpoint/2010/main" val="631503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4B32E-ADEA-480D-9A63-28006CF6A8A6}"/>
              </a:ext>
            </a:extLst>
          </p:cNvPr>
          <p:cNvSpPr>
            <a:spLocks noGrp="1"/>
          </p:cNvSpPr>
          <p:nvPr>
            <p:ph type="title"/>
          </p:nvPr>
        </p:nvSpPr>
        <p:spPr>
          <a:xfrm>
            <a:off x="1254264" y="882032"/>
            <a:ext cx="10099535" cy="1610315"/>
          </a:xfrm>
        </p:spPr>
        <p:txBody>
          <a:bodyPr>
            <a:normAutofit fontScale="90000"/>
          </a:bodyPr>
          <a:lstStyle/>
          <a:p>
            <a:pPr marL="228600" lvl="0" indent="-228600" algn="ctr">
              <a:spcBef>
                <a:spcPts val="1000"/>
              </a:spcBef>
            </a:pPr>
            <a:r>
              <a:rPr lang="en-IE" sz="2400" dirty="0">
                <a:solidFill>
                  <a:srgbClr val="0070C0"/>
                </a:solidFill>
              </a:rPr>
              <a:t>You are in the driving seat </a:t>
            </a:r>
            <a:br>
              <a:rPr lang="en-IE" sz="2400" dirty="0">
                <a:solidFill>
                  <a:srgbClr val="0070C0"/>
                </a:solidFill>
              </a:rPr>
            </a:br>
            <a:br>
              <a:rPr lang="en-IE" sz="2400" dirty="0">
                <a:solidFill>
                  <a:srgbClr val="0070C0"/>
                </a:solidFill>
              </a:rPr>
            </a:br>
            <a:br>
              <a:rPr lang="en-IE" sz="2400" dirty="0">
                <a:solidFill>
                  <a:srgbClr val="0070C0"/>
                </a:solidFill>
              </a:rPr>
            </a:br>
            <a:br>
              <a:rPr lang="en-IE" sz="2400" dirty="0">
                <a:solidFill>
                  <a:srgbClr val="0070C0"/>
                </a:solidFill>
              </a:rPr>
            </a:br>
            <a:br>
              <a:rPr lang="en-IE" sz="2400" dirty="0">
                <a:solidFill>
                  <a:prstClr val="black"/>
                </a:solidFill>
              </a:rPr>
            </a:br>
            <a:endParaRPr lang="en-US" dirty="0"/>
          </a:p>
        </p:txBody>
      </p:sp>
      <p:sp>
        <p:nvSpPr>
          <p:cNvPr id="3" name="Content Placeholder 2">
            <a:extLst>
              <a:ext uri="{FF2B5EF4-FFF2-40B4-BE49-F238E27FC236}">
                <a16:creationId xmlns:a16="http://schemas.microsoft.com/office/drawing/2014/main" id="{6243BB5A-9092-4FC1-9FAD-72DF717DD364}"/>
              </a:ext>
            </a:extLst>
          </p:cNvPr>
          <p:cNvSpPr>
            <a:spLocks noGrp="1"/>
          </p:cNvSpPr>
          <p:nvPr>
            <p:ph idx="1"/>
          </p:nvPr>
        </p:nvSpPr>
        <p:spPr>
          <a:xfrm>
            <a:off x="582626" y="1213805"/>
            <a:ext cx="11345034" cy="3924637"/>
          </a:xfrm>
        </p:spPr>
        <p:txBody>
          <a:bodyPr>
            <a:normAutofit/>
          </a:bodyPr>
          <a:lstStyle/>
          <a:p>
            <a:pPr marL="0" indent="0" algn="ctr">
              <a:buNone/>
            </a:pPr>
            <a:r>
              <a:rPr lang="en-IE" sz="1800" b="1" dirty="0">
                <a:latin typeface="+mn-lt"/>
              </a:rPr>
              <a:t>Step 1 </a:t>
            </a:r>
          </a:p>
          <a:p>
            <a:pPr>
              <a:buFont typeface="Wingdings" panose="05000000000000000000" pitchFamily="2" charset="2"/>
              <a:buChar char="ü"/>
            </a:pPr>
            <a:r>
              <a:rPr lang="en-IE" sz="1800" b="1" dirty="0">
                <a:latin typeface="+mn-lt"/>
              </a:rPr>
              <a:t>Create the best CV possible </a:t>
            </a:r>
            <a:r>
              <a:rPr lang="en-IE" sz="1800" dirty="0">
                <a:latin typeface="+mn-lt"/>
              </a:rPr>
              <a:t>– have it reviewed, change for each opportunity</a:t>
            </a:r>
          </a:p>
          <a:p>
            <a:pPr>
              <a:buFont typeface="Wingdings" panose="05000000000000000000" pitchFamily="2" charset="2"/>
              <a:buChar char="ü"/>
            </a:pPr>
            <a:r>
              <a:rPr lang="en-IE" sz="1800" dirty="0">
                <a:latin typeface="+mn-lt"/>
              </a:rPr>
              <a:t> You need one detailed generic CV</a:t>
            </a:r>
          </a:p>
          <a:p>
            <a:pPr>
              <a:buFont typeface="Wingdings" panose="05000000000000000000" pitchFamily="2" charset="2"/>
              <a:buChar char="ü"/>
            </a:pPr>
            <a:r>
              <a:rPr lang="en-IE" sz="1800" dirty="0">
                <a:latin typeface="+mn-lt"/>
              </a:rPr>
              <a:t>You will edit and TARGET for each application </a:t>
            </a:r>
          </a:p>
          <a:p>
            <a:pPr marL="0" indent="0">
              <a:buNone/>
            </a:pPr>
            <a:r>
              <a:rPr lang="en-IE" sz="1800" b="1" dirty="0">
                <a:latin typeface="+mn-lt"/>
              </a:rPr>
              <a:t>Helpful Tools </a:t>
            </a:r>
          </a:p>
          <a:p>
            <a:pPr>
              <a:buFont typeface="Wingdings" panose="05000000000000000000" pitchFamily="2" charset="2"/>
              <a:buChar char="ü"/>
            </a:pPr>
            <a:r>
              <a:rPr lang="en-IE" sz="1800" dirty="0">
                <a:latin typeface="+mn-lt"/>
                <a:hlinkClick r:id="rId2"/>
              </a:rPr>
              <a:t>https://www.ucc.ie/en/media/support/careers/CVGuideforPhDandPostdoctoralResearchers.pdf</a:t>
            </a:r>
            <a:r>
              <a:rPr lang="en-IE" sz="1800" dirty="0">
                <a:latin typeface="+mn-lt"/>
              </a:rPr>
              <a:t>  ( CV Guide)</a:t>
            </a:r>
          </a:p>
          <a:p>
            <a:pPr>
              <a:buFont typeface="Wingdings" panose="05000000000000000000" pitchFamily="2" charset="2"/>
              <a:buChar char="ü"/>
            </a:pPr>
            <a:r>
              <a:rPr lang="en-IE" sz="1800" dirty="0" err="1">
                <a:latin typeface="+mn-lt"/>
              </a:rPr>
              <a:t>CareerSet</a:t>
            </a:r>
            <a:r>
              <a:rPr lang="en-IE" sz="1800" dirty="0">
                <a:latin typeface="+mn-lt"/>
              </a:rPr>
              <a:t> link</a:t>
            </a:r>
          </a:p>
          <a:p>
            <a:pPr marL="0" indent="0">
              <a:buNone/>
            </a:pPr>
            <a:endParaRPr lang="en-IE" sz="1800" dirty="0"/>
          </a:p>
          <a:p>
            <a:endParaRPr lang="en-US" dirty="0"/>
          </a:p>
        </p:txBody>
      </p:sp>
    </p:spTree>
    <p:extLst>
      <p:ext uri="{BB962C8B-B14F-4D97-AF65-F5344CB8AC3E}">
        <p14:creationId xmlns:p14="http://schemas.microsoft.com/office/powerpoint/2010/main" val="3165140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2187EF-2DC6-930A-1CFB-8E06209D598D}"/>
              </a:ext>
            </a:extLst>
          </p:cNvPr>
          <p:cNvPicPr>
            <a:picLocks noChangeAspect="1"/>
          </p:cNvPicPr>
          <p:nvPr/>
        </p:nvPicPr>
        <p:blipFill>
          <a:blip r:embed="rId2"/>
          <a:stretch>
            <a:fillRect/>
          </a:stretch>
        </p:blipFill>
        <p:spPr>
          <a:xfrm>
            <a:off x="10510" y="283779"/>
            <a:ext cx="12192000" cy="7467600"/>
          </a:xfrm>
          <a:prstGeom prst="rect">
            <a:avLst/>
          </a:prstGeom>
        </p:spPr>
      </p:pic>
    </p:spTree>
    <p:extLst>
      <p:ext uri="{BB962C8B-B14F-4D97-AF65-F5344CB8AC3E}">
        <p14:creationId xmlns:p14="http://schemas.microsoft.com/office/powerpoint/2010/main" val="4689419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chor="ctr">
            <a:normAutofit/>
          </a:bodyPr>
          <a:lstStyle/>
          <a:p>
            <a:r>
              <a:rPr lang="en-GB" dirty="0"/>
              <a:t>Growth areas</a:t>
            </a:r>
          </a:p>
        </p:txBody>
      </p:sp>
      <p:sp>
        <p:nvSpPr>
          <p:cNvPr id="3" name="Content Placeholder 2"/>
          <p:cNvSpPr>
            <a:spLocks noGrp="1"/>
          </p:cNvSpPr>
          <p:nvPr>
            <p:ph idx="1"/>
          </p:nvPr>
        </p:nvSpPr>
        <p:spPr/>
        <p:txBody>
          <a:bodyPr wrap="square" anchor="t">
            <a:normAutofit fontScale="55000" lnSpcReduction="20000"/>
          </a:bodyPr>
          <a:lstStyle/>
          <a:p>
            <a:r>
              <a:rPr lang="en-GB" dirty="0"/>
              <a:t>Big Data </a:t>
            </a:r>
          </a:p>
          <a:p>
            <a:r>
              <a:rPr lang="en-GB" dirty="0"/>
              <a:t>Data security/ Cyber security </a:t>
            </a:r>
          </a:p>
          <a:p>
            <a:r>
              <a:rPr lang="en-GB" dirty="0"/>
              <a:t>Finance- Financial Technology</a:t>
            </a:r>
          </a:p>
          <a:p>
            <a:r>
              <a:rPr lang="en-GB" dirty="0"/>
              <a:t>ICT –Digital Technologies</a:t>
            </a:r>
          </a:p>
          <a:p>
            <a:r>
              <a:rPr lang="en-GB" dirty="0"/>
              <a:t>AI </a:t>
            </a:r>
          </a:p>
          <a:p>
            <a:r>
              <a:rPr lang="en-GB" dirty="0"/>
              <a:t>Life Sciences- Bio Pharma-Bio Tech</a:t>
            </a:r>
          </a:p>
          <a:p>
            <a:r>
              <a:rPr lang="en-GB" dirty="0"/>
              <a:t>Sustainable Business practices/Sustainable production</a:t>
            </a:r>
          </a:p>
          <a:p>
            <a:r>
              <a:rPr lang="en-GB" dirty="0"/>
              <a:t>Environmental protection/ conservation</a:t>
            </a:r>
          </a:p>
          <a:p>
            <a:r>
              <a:rPr lang="en-GB" dirty="0"/>
              <a:t>Consultancy</a:t>
            </a:r>
          </a:p>
          <a:p>
            <a:r>
              <a:rPr lang="en-GB" dirty="0"/>
              <a:t>Renewables</a:t>
            </a:r>
          </a:p>
          <a:p>
            <a:r>
              <a:rPr lang="en-GB" dirty="0"/>
              <a:t>Supply Chain Logistics</a:t>
            </a:r>
          </a:p>
          <a:p>
            <a:r>
              <a:rPr lang="en-IE" dirty="0">
                <a:hlinkClick r:id="rId2"/>
              </a:rPr>
              <a:t>https://www.bartrawealthadvisors.com/ireland-job-market-which-professional-sectors-are-in-high-demand/</a:t>
            </a:r>
            <a:endParaRPr lang="en-IE" dirty="0"/>
          </a:p>
          <a:p>
            <a:endParaRPr lang="en-IE"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30790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07DC-750D-441F-A51E-BD188A50571D}"/>
              </a:ext>
            </a:extLst>
          </p:cNvPr>
          <p:cNvSpPr>
            <a:spLocks noGrp="1"/>
          </p:cNvSpPr>
          <p:nvPr>
            <p:ph type="title"/>
          </p:nvPr>
        </p:nvSpPr>
        <p:spPr>
          <a:xfrm>
            <a:off x="1283971" y="211140"/>
            <a:ext cx="9096023" cy="1057274"/>
          </a:xfrm>
        </p:spPr>
        <p:txBody>
          <a:bodyPr/>
          <a:lstStyle/>
          <a:p>
            <a:pPr>
              <a:defRPr/>
            </a:pPr>
            <a:r>
              <a:rPr lang="en-IE" sz="2800" dirty="0"/>
              <a:t>Consulting at a glance -What they look for</a:t>
            </a:r>
          </a:p>
        </p:txBody>
      </p:sp>
      <p:sp>
        <p:nvSpPr>
          <p:cNvPr id="3" name="Content Placeholder 2">
            <a:extLst>
              <a:ext uri="{FF2B5EF4-FFF2-40B4-BE49-F238E27FC236}">
                <a16:creationId xmlns:a16="http://schemas.microsoft.com/office/drawing/2014/main" id="{D275BE8D-960A-4231-BDDF-00833CB6FB39}"/>
              </a:ext>
            </a:extLst>
          </p:cNvPr>
          <p:cNvSpPr>
            <a:spLocks noGrp="1"/>
          </p:cNvSpPr>
          <p:nvPr>
            <p:ph idx="1"/>
          </p:nvPr>
        </p:nvSpPr>
        <p:spPr>
          <a:xfrm>
            <a:off x="1028700" y="1268414"/>
            <a:ext cx="9010651" cy="5103811"/>
          </a:xfrm>
        </p:spPr>
        <p:txBody>
          <a:bodyPr>
            <a:normAutofit/>
          </a:bodyPr>
          <a:lstStyle/>
          <a:p>
            <a:pPr marL="0" indent="0">
              <a:buNone/>
              <a:defRPr/>
            </a:pPr>
            <a:r>
              <a:rPr lang="en-IE" sz="1400" b="1" dirty="0">
                <a:latin typeface="Gotham Light" pitchFamily="50" charset="0"/>
              </a:rPr>
              <a:t> </a:t>
            </a:r>
          </a:p>
          <a:p>
            <a:pPr marL="0" indent="0">
              <a:buNone/>
              <a:defRPr/>
            </a:pPr>
            <a:r>
              <a:rPr lang="en-IE" sz="1600" b="1" dirty="0">
                <a:latin typeface="+mn-lt"/>
              </a:rPr>
              <a:t>Problem Solving and Analysis - Thinking/ Learning/Cognition </a:t>
            </a:r>
          </a:p>
          <a:p>
            <a:pPr>
              <a:defRPr/>
            </a:pPr>
            <a:r>
              <a:rPr lang="en-IE" sz="1400" dirty="0">
                <a:latin typeface="Gotham Light" pitchFamily="50" charset="0"/>
              </a:rPr>
              <a:t> The nature of consulting projects is to solve a problem the client is facing- solution  and strategy must be built on sound analysis</a:t>
            </a:r>
            <a:endParaRPr lang="en-IE" sz="1400" b="1" dirty="0">
              <a:latin typeface="Gotham Light" pitchFamily="50" charset="0"/>
            </a:endParaRPr>
          </a:p>
          <a:p>
            <a:pPr>
              <a:defRPr/>
            </a:pPr>
            <a:r>
              <a:rPr lang="en-IE" sz="1400" dirty="0">
                <a:latin typeface="Gotham Light" pitchFamily="50" charset="0"/>
              </a:rPr>
              <a:t>You demonstrate  strong intellectual abilities to solve complex problems </a:t>
            </a:r>
          </a:p>
          <a:p>
            <a:pPr>
              <a:defRPr/>
            </a:pPr>
            <a:r>
              <a:rPr lang="en-IE" sz="1400" b="1" dirty="0">
                <a:latin typeface="Gotham Light" pitchFamily="50" charset="0"/>
              </a:rPr>
              <a:t>Personal impact.</a:t>
            </a:r>
          </a:p>
          <a:p>
            <a:pPr>
              <a:defRPr/>
            </a:pPr>
            <a:r>
              <a:rPr lang="en-IE" sz="1400" dirty="0">
                <a:latin typeface="Gotham Light" pitchFamily="50" charset="0"/>
              </a:rPr>
              <a:t> You demonstrate a track record  of dedication and commitment to achieving high standards and outcomes in most projects you undertook in the past. </a:t>
            </a:r>
          </a:p>
          <a:p>
            <a:pPr>
              <a:defRPr/>
            </a:pPr>
            <a:r>
              <a:rPr lang="en-IE" sz="1400" dirty="0">
                <a:latin typeface="Gotham Light" pitchFamily="50" charset="0"/>
              </a:rPr>
              <a:t>You  have had a strong personal impact on most projects and group tasks  you are part of.</a:t>
            </a:r>
          </a:p>
          <a:p>
            <a:pPr marL="0" indent="0">
              <a:buNone/>
              <a:defRPr/>
            </a:pPr>
            <a:r>
              <a:rPr lang="en-IE" sz="1400" b="1" dirty="0">
                <a:latin typeface="Gotham Light" pitchFamily="50" charset="0"/>
              </a:rPr>
              <a:t>Entrepreneurial drive.</a:t>
            </a:r>
          </a:p>
          <a:p>
            <a:pPr>
              <a:defRPr/>
            </a:pPr>
            <a:r>
              <a:rPr lang="en-IE" sz="1400" dirty="0">
                <a:latin typeface="Gotham Light" pitchFamily="50" charset="0"/>
              </a:rPr>
              <a:t> This means you should have a track record of launching new initiatives. You are not satisfied with doing things the traditional way and like innovating.</a:t>
            </a:r>
          </a:p>
          <a:p>
            <a:pPr>
              <a:defRPr/>
            </a:pPr>
            <a:endParaRPr lang="en-IE" sz="1400" dirty="0">
              <a:latin typeface="Gotham Light" pitchFamily="50" charset="0"/>
            </a:endParaRPr>
          </a:p>
          <a:p>
            <a:pPr>
              <a:defRPr/>
            </a:pPr>
            <a:endParaRPr lang="en-IE" sz="1400" dirty="0"/>
          </a:p>
          <a:p>
            <a:pPr marL="0" indent="0">
              <a:buNone/>
              <a:defRPr/>
            </a:pPr>
            <a:r>
              <a:rPr lang="en-IE" sz="1400" dirty="0"/>
              <a:t> </a:t>
            </a:r>
          </a:p>
          <a:p>
            <a:pPr>
              <a:defRPr/>
            </a:pPr>
            <a:endParaRPr lang="en-IE"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460B9792-3837-460E-B8FB-F947EFB3338E}"/>
              </a:ext>
            </a:extLst>
          </p:cNvPr>
          <p:cNvSpPr>
            <a:spLocks noGrp="1" noChangeArrowheads="1"/>
          </p:cNvSpPr>
          <p:nvPr>
            <p:ph type="title"/>
          </p:nvPr>
        </p:nvSpPr>
        <p:spPr/>
        <p:txBody>
          <a:bodyPr/>
          <a:lstStyle/>
          <a:p>
            <a:r>
              <a:rPr lang="en-IE" altLang="en-US" sz="2800" dirty="0">
                <a:solidFill>
                  <a:srgbClr val="000000"/>
                </a:solidFill>
                <a:latin typeface="Calibri Light" panose="020F0302020204030204" pitchFamily="34" charset="0"/>
              </a:rPr>
              <a:t>What they look for</a:t>
            </a:r>
            <a:endParaRPr lang="en-IE" altLang="en-US" dirty="0"/>
          </a:p>
        </p:txBody>
      </p:sp>
      <p:sp>
        <p:nvSpPr>
          <p:cNvPr id="3" name="Content Placeholder 2">
            <a:extLst>
              <a:ext uri="{FF2B5EF4-FFF2-40B4-BE49-F238E27FC236}">
                <a16:creationId xmlns:a16="http://schemas.microsoft.com/office/drawing/2014/main" id="{A63BD771-4A1D-4525-AC88-C6676716F100}"/>
              </a:ext>
            </a:extLst>
          </p:cNvPr>
          <p:cNvSpPr>
            <a:spLocks noGrp="1"/>
          </p:cNvSpPr>
          <p:nvPr>
            <p:ph idx="1"/>
          </p:nvPr>
        </p:nvSpPr>
        <p:spPr>
          <a:xfrm>
            <a:off x="816327" y="1412876"/>
            <a:ext cx="9096023" cy="4824413"/>
          </a:xfrm>
        </p:spPr>
        <p:txBody>
          <a:bodyPr/>
          <a:lstStyle/>
          <a:p>
            <a:pPr marL="0" indent="0">
              <a:buNone/>
              <a:defRPr/>
            </a:pPr>
            <a:endParaRPr lang="en-IE" sz="1800" dirty="0">
              <a:latin typeface="+mn-lt"/>
            </a:endParaRPr>
          </a:p>
          <a:p>
            <a:pPr marL="0" indent="0">
              <a:buNone/>
              <a:defRPr/>
            </a:pPr>
            <a:r>
              <a:rPr lang="en-IE" sz="1800" b="1" dirty="0">
                <a:latin typeface="+mn-lt"/>
              </a:rPr>
              <a:t>Emotional Intelligence </a:t>
            </a:r>
            <a:r>
              <a:rPr lang="en-IE" sz="1800" b="1">
                <a:latin typeface="+mn-lt"/>
              </a:rPr>
              <a:t>( An ability </a:t>
            </a:r>
            <a:r>
              <a:rPr lang="en-IE" sz="1800" b="1" dirty="0">
                <a:latin typeface="+mn-lt"/>
              </a:rPr>
              <a:t>to build positive , sustainable relationships )</a:t>
            </a:r>
          </a:p>
          <a:p>
            <a:pPr marL="0" indent="0">
              <a:buNone/>
              <a:defRPr/>
            </a:pPr>
            <a:r>
              <a:rPr lang="en-IE" sz="1600" dirty="0">
                <a:latin typeface="Gotham Light" pitchFamily="50" charset="0"/>
              </a:rPr>
              <a:t>-Highly regarded in consulting for multiple reasons. </a:t>
            </a:r>
          </a:p>
          <a:p>
            <a:pPr marL="0" indent="0">
              <a:buNone/>
              <a:defRPr/>
            </a:pPr>
            <a:r>
              <a:rPr lang="en-IE" sz="1600" dirty="0">
                <a:latin typeface="Gotham Light" pitchFamily="50" charset="0"/>
              </a:rPr>
              <a:t>   -The work is client facing and so being able to build strong working relationships is important, senior partners and directors need to be confident that you are ‘safe’ to put in front of a client.</a:t>
            </a:r>
          </a:p>
          <a:p>
            <a:pPr marL="0" indent="0">
              <a:buNone/>
              <a:defRPr/>
            </a:pPr>
            <a:r>
              <a:rPr lang="en-IE" sz="1600" dirty="0">
                <a:latin typeface="Gotham Light" pitchFamily="50" charset="0"/>
              </a:rPr>
              <a:t>-You will often work on small teams (3 or 4 people) and potentially work away with that team meaning you not only work together but socialise together.</a:t>
            </a:r>
          </a:p>
          <a:p>
            <a:pPr marL="0" indent="0">
              <a:buNone/>
              <a:defRPr/>
            </a:pPr>
            <a:endParaRPr lang="en-IE" sz="1600" dirty="0">
              <a:latin typeface="Gotham Light" pitchFamily="50" charset="0"/>
            </a:endParaRPr>
          </a:p>
          <a:p>
            <a:pPr marL="0" indent="0">
              <a:buNone/>
              <a:defRPr/>
            </a:pPr>
            <a:r>
              <a:rPr lang="en-IE" sz="1600" b="1" dirty="0">
                <a:latin typeface="Gotham Light" pitchFamily="50" charset="0"/>
              </a:rPr>
              <a:t>Leadership potential and ability  </a:t>
            </a:r>
            <a:endParaRPr lang="en-IE" sz="1600" dirty="0">
              <a:latin typeface="Gotham Light" pitchFamily="50" charset="0"/>
            </a:endParaRPr>
          </a:p>
          <a:p>
            <a:pPr marL="0" indent="0">
              <a:buNone/>
              <a:defRPr/>
            </a:pPr>
            <a:r>
              <a:rPr lang="en-IE" sz="1600" dirty="0">
                <a:latin typeface="Gotham Light" pitchFamily="50" charset="0"/>
              </a:rPr>
              <a:t>This means you've shown you can influence / motivate and lead groups of people in the past either in a work /extracurricular  context</a:t>
            </a:r>
          </a:p>
          <a:p>
            <a:pPr marL="0" indent="0">
              <a:buNone/>
              <a:defRPr/>
            </a:pPr>
            <a:endParaRPr lang="en-IE" sz="1600" dirty="0">
              <a:latin typeface="Gotham Light" pitchFamily="50"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C8F6CC3B-2466-400F-8895-B7189B93178D}"/>
              </a:ext>
            </a:extLst>
          </p:cNvPr>
          <p:cNvSpPr>
            <a:spLocks noGrp="1" noChangeArrowheads="1"/>
          </p:cNvSpPr>
          <p:nvPr>
            <p:ph type="title"/>
          </p:nvPr>
        </p:nvSpPr>
        <p:spPr>
          <a:xfrm>
            <a:off x="838201" y="404813"/>
            <a:ext cx="8823325" cy="1325562"/>
          </a:xfrm>
        </p:spPr>
        <p:txBody>
          <a:bodyPr/>
          <a:lstStyle/>
          <a:p>
            <a:r>
              <a:rPr lang="en-IE" altLang="en-US">
                <a:latin typeface="Gotham Light" pitchFamily="50" charset="0"/>
              </a:rPr>
              <a:t>Deloitte</a:t>
            </a:r>
          </a:p>
        </p:txBody>
      </p:sp>
      <p:sp>
        <p:nvSpPr>
          <p:cNvPr id="3" name="Content Placeholder 2">
            <a:extLst>
              <a:ext uri="{FF2B5EF4-FFF2-40B4-BE49-F238E27FC236}">
                <a16:creationId xmlns:a16="http://schemas.microsoft.com/office/drawing/2014/main" id="{42CEF28B-FB2C-4526-973B-4766E8E85D4C}"/>
              </a:ext>
            </a:extLst>
          </p:cNvPr>
          <p:cNvSpPr>
            <a:spLocks noGrp="1"/>
          </p:cNvSpPr>
          <p:nvPr>
            <p:ph idx="1"/>
          </p:nvPr>
        </p:nvSpPr>
        <p:spPr/>
        <p:txBody>
          <a:bodyPr/>
          <a:lstStyle/>
          <a:p>
            <a:pPr marL="0" indent="0" defTabSz="914400">
              <a:lnSpc>
                <a:spcPct val="100000"/>
              </a:lnSpc>
              <a:spcBef>
                <a:spcPct val="0"/>
              </a:spcBef>
              <a:buNone/>
              <a:defRPr/>
            </a:pPr>
            <a:r>
              <a:rPr lang="en-GB" sz="1400" dirty="0">
                <a:solidFill>
                  <a:srgbClr val="000000"/>
                </a:solidFill>
                <a:highlight>
                  <a:srgbClr val="FFFF00"/>
                </a:highlight>
                <a:latin typeface="Gotham Light" pitchFamily="50" charset="0"/>
              </a:rPr>
              <a:t>People  who are analytical, confident, self-aware, results</a:t>
            </a:r>
            <a:r>
              <a:rPr lang="en-GB" sz="1400" dirty="0">
                <a:solidFill>
                  <a:srgbClr val="000000"/>
                </a:solidFill>
                <a:latin typeface="Gotham Light" pitchFamily="50" charset="0"/>
              </a:rPr>
              <a:t> </a:t>
            </a:r>
            <a:r>
              <a:rPr lang="en-GB" sz="1400" dirty="0">
                <a:solidFill>
                  <a:srgbClr val="000000"/>
                </a:solidFill>
                <a:highlight>
                  <a:srgbClr val="FFFF00"/>
                </a:highlight>
                <a:latin typeface="Gotham Light" pitchFamily="50" charset="0"/>
              </a:rPr>
              <a:t>orientated and want to develop leadership skills </a:t>
            </a:r>
            <a:r>
              <a:rPr lang="en-GB" sz="1400" dirty="0">
                <a:solidFill>
                  <a:srgbClr val="000000"/>
                </a:solidFill>
                <a:latin typeface="Gotham Light" pitchFamily="50" charset="0"/>
              </a:rPr>
              <a:t>early in their career. We encourage applications from a wide range of disciplines including </a:t>
            </a:r>
            <a:r>
              <a:rPr lang="en-GB" sz="1400" b="1" dirty="0">
                <a:solidFill>
                  <a:srgbClr val="000000"/>
                </a:solidFill>
                <a:latin typeface="Gotham Light" pitchFamily="50" charset="0"/>
              </a:rPr>
              <a:t>business, engineering, maths, science, law, technology and arts, </a:t>
            </a:r>
            <a:r>
              <a:rPr lang="en-GB" sz="1400" dirty="0">
                <a:solidFill>
                  <a:srgbClr val="000000"/>
                </a:solidFill>
                <a:latin typeface="Gotham Light" pitchFamily="50" charset="0"/>
              </a:rPr>
              <a:t>amongst others. Our success consistently lies in the fact that we recruit people who look at complex issues through a different lens. Other requirements include:</a:t>
            </a:r>
          </a:p>
          <a:p>
            <a:pPr marL="214313" indent="-214313" defTabSz="914400">
              <a:lnSpc>
                <a:spcPct val="100000"/>
              </a:lnSpc>
              <a:spcBef>
                <a:spcPct val="0"/>
              </a:spcBef>
              <a:defRPr/>
            </a:pPr>
            <a:r>
              <a:rPr lang="en-GB" sz="1400" dirty="0">
                <a:solidFill>
                  <a:prstClr val="black"/>
                </a:solidFill>
                <a:latin typeface="Gotham Light" pitchFamily="50" charset="0"/>
              </a:rPr>
              <a:t>Achieved or are currently on target for a 2.1 honours degree or higher</a:t>
            </a:r>
          </a:p>
          <a:p>
            <a:pPr marL="214313" indent="-214313" defTabSz="914400">
              <a:lnSpc>
                <a:spcPct val="100000"/>
              </a:lnSpc>
              <a:spcBef>
                <a:spcPct val="0"/>
              </a:spcBef>
              <a:defRPr/>
            </a:pPr>
            <a:r>
              <a:rPr lang="en-GB" sz="1400" dirty="0">
                <a:solidFill>
                  <a:prstClr val="black"/>
                </a:solidFill>
                <a:latin typeface="Gotham Light" pitchFamily="50" charset="0"/>
              </a:rPr>
              <a:t>A high level of </a:t>
            </a:r>
            <a:r>
              <a:rPr lang="en-GB" sz="1400" dirty="0">
                <a:solidFill>
                  <a:prstClr val="black"/>
                </a:solidFill>
                <a:highlight>
                  <a:srgbClr val="FFFF00"/>
                </a:highlight>
                <a:latin typeface="Gotham Light" pitchFamily="50" charset="0"/>
              </a:rPr>
              <a:t>self-motivation and commitment</a:t>
            </a:r>
          </a:p>
          <a:p>
            <a:pPr marL="214313" indent="-214313" defTabSz="914400">
              <a:lnSpc>
                <a:spcPct val="100000"/>
              </a:lnSpc>
              <a:spcBef>
                <a:spcPct val="0"/>
              </a:spcBef>
              <a:defRPr/>
            </a:pPr>
            <a:r>
              <a:rPr lang="en-GB" sz="1400" dirty="0">
                <a:solidFill>
                  <a:prstClr val="black"/>
                </a:solidFill>
                <a:latin typeface="Gotham Light" pitchFamily="50" charset="0"/>
              </a:rPr>
              <a:t>The ability to </a:t>
            </a:r>
            <a:r>
              <a:rPr lang="en-GB" sz="1400" dirty="0">
                <a:solidFill>
                  <a:prstClr val="black"/>
                </a:solidFill>
                <a:highlight>
                  <a:srgbClr val="FFFF00"/>
                </a:highlight>
                <a:latin typeface="Gotham Light" pitchFamily="50" charset="0"/>
              </a:rPr>
              <a:t>analyse and work through complex problems</a:t>
            </a:r>
          </a:p>
          <a:p>
            <a:pPr marL="214313" indent="-214313" defTabSz="914400">
              <a:lnSpc>
                <a:spcPct val="100000"/>
              </a:lnSpc>
              <a:spcBef>
                <a:spcPct val="0"/>
              </a:spcBef>
              <a:defRPr/>
            </a:pPr>
            <a:r>
              <a:rPr lang="en-GB" sz="1400" dirty="0">
                <a:solidFill>
                  <a:prstClr val="black"/>
                </a:solidFill>
                <a:latin typeface="Gotham Light" pitchFamily="50" charset="0"/>
              </a:rPr>
              <a:t>Flexibility, resilience and intellectual curiosity</a:t>
            </a:r>
          </a:p>
          <a:p>
            <a:pPr marL="214313" indent="-214313" defTabSz="914400">
              <a:lnSpc>
                <a:spcPct val="100000"/>
              </a:lnSpc>
              <a:spcBef>
                <a:spcPct val="0"/>
              </a:spcBef>
              <a:defRPr/>
            </a:pPr>
            <a:r>
              <a:rPr lang="en-GB" sz="1400" dirty="0">
                <a:solidFill>
                  <a:prstClr val="black"/>
                </a:solidFill>
                <a:latin typeface="Gotham Light" pitchFamily="50" charset="0"/>
              </a:rPr>
              <a:t>A </a:t>
            </a:r>
            <a:r>
              <a:rPr lang="en-GB" sz="1400" dirty="0">
                <a:solidFill>
                  <a:prstClr val="black"/>
                </a:solidFill>
                <a:highlight>
                  <a:srgbClr val="FFFF00"/>
                </a:highlight>
                <a:latin typeface="Gotham Light" pitchFamily="50" charset="0"/>
              </a:rPr>
              <a:t>proactive</a:t>
            </a:r>
            <a:r>
              <a:rPr lang="en-GB" sz="1400" dirty="0">
                <a:solidFill>
                  <a:prstClr val="black"/>
                </a:solidFill>
                <a:latin typeface="Gotham Light" pitchFamily="50" charset="0"/>
              </a:rPr>
              <a:t> approach to work</a:t>
            </a:r>
          </a:p>
          <a:p>
            <a:pPr marL="214313" indent="-214313" defTabSz="914400">
              <a:lnSpc>
                <a:spcPct val="100000"/>
              </a:lnSpc>
              <a:spcBef>
                <a:spcPct val="0"/>
              </a:spcBef>
              <a:defRPr/>
            </a:pPr>
            <a:r>
              <a:rPr lang="en-GB" sz="1400" dirty="0">
                <a:solidFill>
                  <a:prstClr val="black"/>
                </a:solidFill>
                <a:latin typeface="Gotham Light" pitchFamily="50" charset="0"/>
              </a:rPr>
              <a:t>Ability to </a:t>
            </a:r>
            <a:r>
              <a:rPr lang="en-GB" sz="1400" dirty="0">
                <a:solidFill>
                  <a:prstClr val="black"/>
                </a:solidFill>
                <a:highlight>
                  <a:srgbClr val="FFFF00"/>
                </a:highlight>
                <a:latin typeface="Gotham Light" pitchFamily="50" charset="0"/>
              </a:rPr>
              <a:t>collaborate </a:t>
            </a:r>
            <a:r>
              <a:rPr lang="en-GB" sz="1400" dirty="0">
                <a:solidFill>
                  <a:prstClr val="black"/>
                </a:solidFill>
                <a:latin typeface="Gotham Light" pitchFamily="50" charset="0"/>
              </a:rPr>
              <a:t>and work well within a</a:t>
            </a:r>
            <a:r>
              <a:rPr lang="en-GB" sz="1400" dirty="0">
                <a:solidFill>
                  <a:prstClr val="black"/>
                </a:solidFill>
                <a:highlight>
                  <a:srgbClr val="FFFF00"/>
                </a:highlight>
                <a:latin typeface="Gotham Light" pitchFamily="50" charset="0"/>
              </a:rPr>
              <a:t> team </a:t>
            </a:r>
            <a:r>
              <a:rPr lang="en-GB" sz="1400" dirty="0">
                <a:solidFill>
                  <a:prstClr val="black"/>
                </a:solidFill>
                <a:latin typeface="Gotham Light" pitchFamily="50" charset="0"/>
              </a:rPr>
              <a:t>environment</a:t>
            </a:r>
          </a:p>
          <a:p>
            <a:pPr marL="214313" indent="-214313" defTabSz="914400">
              <a:lnSpc>
                <a:spcPct val="100000"/>
              </a:lnSpc>
              <a:spcBef>
                <a:spcPct val="0"/>
              </a:spcBef>
              <a:defRPr/>
            </a:pPr>
            <a:r>
              <a:rPr lang="en-GB" sz="1400" dirty="0">
                <a:solidFill>
                  <a:prstClr val="black"/>
                </a:solidFill>
                <a:latin typeface="Gotham Light" pitchFamily="50" charset="0"/>
              </a:rPr>
              <a:t>The</a:t>
            </a:r>
            <a:r>
              <a:rPr lang="en-GB" sz="1400" dirty="0">
                <a:solidFill>
                  <a:prstClr val="black"/>
                </a:solidFill>
                <a:highlight>
                  <a:srgbClr val="FFFF00"/>
                </a:highlight>
                <a:latin typeface="Gotham Light" pitchFamily="50" charset="0"/>
              </a:rPr>
              <a:t> ability </a:t>
            </a:r>
            <a:r>
              <a:rPr lang="en-GB" sz="1400" dirty="0">
                <a:solidFill>
                  <a:prstClr val="black"/>
                </a:solidFill>
                <a:latin typeface="Gotham Light" pitchFamily="50" charset="0"/>
              </a:rPr>
              <a:t>to </a:t>
            </a:r>
            <a:r>
              <a:rPr lang="en-GB" sz="1400" dirty="0">
                <a:solidFill>
                  <a:prstClr val="black"/>
                </a:solidFill>
                <a:highlight>
                  <a:srgbClr val="FFFF00"/>
                </a:highlight>
                <a:latin typeface="Gotham Light" pitchFamily="50" charset="0"/>
              </a:rPr>
              <a:t>learn quickly</a:t>
            </a:r>
          </a:p>
          <a:p>
            <a:pPr marL="214313" indent="-214313" defTabSz="914400">
              <a:lnSpc>
                <a:spcPct val="100000"/>
              </a:lnSpc>
              <a:spcBef>
                <a:spcPct val="0"/>
              </a:spcBef>
              <a:defRPr/>
            </a:pPr>
            <a:r>
              <a:rPr lang="en-GB" sz="1400" dirty="0">
                <a:solidFill>
                  <a:prstClr val="black"/>
                </a:solidFill>
                <a:latin typeface="Gotham Light" pitchFamily="50" charset="0"/>
              </a:rPr>
              <a:t>Demonstrated </a:t>
            </a:r>
            <a:r>
              <a:rPr lang="en-GB" sz="1400" dirty="0">
                <a:solidFill>
                  <a:prstClr val="black"/>
                </a:solidFill>
                <a:highlight>
                  <a:srgbClr val="FFFF00"/>
                </a:highlight>
                <a:latin typeface="Gotham Light" pitchFamily="50" charset="0"/>
              </a:rPr>
              <a:t>leadership, creative problem solving </a:t>
            </a:r>
            <a:r>
              <a:rPr lang="en-GB" sz="1400" dirty="0">
                <a:solidFill>
                  <a:prstClr val="black"/>
                </a:solidFill>
                <a:latin typeface="Gotham Light" pitchFamily="50" charset="0"/>
              </a:rPr>
              <a:t>and strong </a:t>
            </a:r>
            <a:r>
              <a:rPr lang="en-GB" sz="1400" dirty="0">
                <a:solidFill>
                  <a:prstClr val="black"/>
                </a:solidFill>
                <a:highlight>
                  <a:srgbClr val="FFFF00"/>
                </a:highlight>
                <a:latin typeface="Gotham Light" pitchFamily="50" charset="0"/>
              </a:rPr>
              <a:t>verbal and written communication skills</a:t>
            </a:r>
          </a:p>
          <a:p>
            <a:pPr marL="214313" indent="-214313" defTabSz="914400">
              <a:lnSpc>
                <a:spcPct val="100000"/>
              </a:lnSpc>
              <a:spcBef>
                <a:spcPct val="0"/>
              </a:spcBef>
              <a:defRPr/>
            </a:pPr>
            <a:r>
              <a:rPr lang="en-GB" sz="1400" dirty="0">
                <a:solidFill>
                  <a:prstClr val="black"/>
                </a:solidFill>
                <a:latin typeface="Gotham Light" pitchFamily="50" charset="0"/>
              </a:rPr>
              <a:t>Ability to </a:t>
            </a:r>
            <a:r>
              <a:rPr lang="en-GB" sz="1400" dirty="0">
                <a:solidFill>
                  <a:prstClr val="black"/>
                </a:solidFill>
                <a:highlight>
                  <a:srgbClr val="FFFF00"/>
                </a:highlight>
                <a:latin typeface="Gotham Light" pitchFamily="50" charset="0"/>
              </a:rPr>
              <a:t>prioritise tasks</a:t>
            </a:r>
            <a:r>
              <a:rPr lang="en-GB" sz="1400" dirty="0">
                <a:solidFill>
                  <a:prstClr val="black"/>
                </a:solidFill>
                <a:latin typeface="Gotham Light" pitchFamily="50" charset="0"/>
              </a:rPr>
              <a:t>, </a:t>
            </a:r>
            <a:r>
              <a:rPr lang="en-GB" sz="1400" dirty="0">
                <a:solidFill>
                  <a:prstClr val="black"/>
                </a:solidFill>
                <a:highlight>
                  <a:srgbClr val="FFFF00"/>
                </a:highlight>
                <a:latin typeface="Gotham Light" pitchFamily="50" charset="0"/>
              </a:rPr>
              <a:t>work on multiple assignments</a:t>
            </a:r>
            <a:r>
              <a:rPr lang="en-GB" sz="1400" dirty="0">
                <a:solidFill>
                  <a:prstClr val="black"/>
                </a:solidFill>
                <a:latin typeface="Gotham Light" pitchFamily="50" charset="0"/>
              </a:rPr>
              <a:t>, and </a:t>
            </a:r>
            <a:r>
              <a:rPr lang="en-GB" sz="1400" dirty="0">
                <a:solidFill>
                  <a:prstClr val="black"/>
                </a:solidFill>
                <a:highlight>
                  <a:srgbClr val="FFFF00"/>
                </a:highlight>
                <a:latin typeface="Gotham Light" pitchFamily="50" charset="0"/>
              </a:rPr>
              <a:t>manage change</a:t>
            </a:r>
          </a:p>
          <a:p>
            <a:pPr marL="214313" indent="-214313" defTabSz="914400">
              <a:lnSpc>
                <a:spcPct val="100000"/>
              </a:lnSpc>
              <a:spcBef>
                <a:spcPct val="0"/>
              </a:spcBef>
              <a:defRPr/>
            </a:pPr>
            <a:r>
              <a:rPr lang="en-GB" sz="1400" dirty="0">
                <a:solidFill>
                  <a:prstClr val="black"/>
                </a:solidFill>
                <a:latin typeface="Gotham Light" pitchFamily="50" charset="0"/>
              </a:rPr>
              <a:t>Some relevant work experience (e.g. internships, summer positions, school jobs)</a:t>
            </a:r>
          </a:p>
          <a:p>
            <a:pPr>
              <a:defRPr/>
            </a:pPr>
            <a:endParaRPr lang="en-IE"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0CA59AE0-418F-45EF-BB8F-D9C3A30A9583}"/>
              </a:ext>
            </a:extLst>
          </p:cNvPr>
          <p:cNvSpPr>
            <a:spLocks noGrp="1" noChangeArrowheads="1"/>
          </p:cNvSpPr>
          <p:nvPr>
            <p:ph type="title"/>
          </p:nvPr>
        </p:nvSpPr>
        <p:spPr/>
        <p:txBody>
          <a:bodyPr/>
          <a:lstStyle/>
          <a:p>
            <a:r>
              <a:rPr lang="en-IE" altLang="en-US">
                <a:latin typeface="Gotham Light" pitchFamily="50" charset="0"/>
              </a:rPr>
              <a:t>Accenture </a:t>
            </a:r>
            <a:endParaRPr lang="en-IE" altLang="en-US"/>
          </a:p>
        </p:txBody>
      </p:sp>
      <p:sp>
        <p:nvSpPr>
          <p:cNvPr id="3" name="Content Placeholder 2">
            <a:extLst>
              <a:ext uri="{FF2B5EF4-FFF2-40B4-BE49-F238E27FC236}">
                <a16:creationId xmlns:a16="http://schemas.microsoft.com/office/drawing/2014/main" id="{AABA90D2-DF70-411B-A864-C2CCB655E948}"/>
              </a:ext>
            </a:extLst>
          </p:cNvPr>
          <p:cNvSpPr>
            <a:spLocks noGrp="1"/>
          </p:cNvSpPr>
          <p:nvPr>
            <p:ph idx="1"/>
          </p:nvPr>
        </p:nvSpPr>
        <p:spPr>
          <a:xfrm>
            <a:off x="708660" y="1412777"/>
            <a:ext cx="9330690" cy="4003774"/>
          </a:xfrm>
        </p:spPr>
        <p:txBody>
          <a:bodyPr/>
          <a:lstStyle/>
          <a:p>
            <a:pPr>
              <a:defRPr/>
            </a:pPr>
            <a:r>
              <a:rPr lang="en-IE" sz="1600" dirty="0">
                <a:latin typeface="Gotham Light" pitchFamily="50" charset="0"/>
              </a:rPr>
              <a:t>We’re looking for people with </a:t>
            </a:r>
            <a:r>
              <a:rPr lang="en-IE" sz="1600" dirty="0">
                <a:highlight>
                  <a:srgbClr val="FFFF00"/>
                </a:highlight>
                <a:latin typeface="Gotham Light" pitchFamily="50" charset="0"/>
              </a:rPr>
              <a:t>intellectual curiosity </a:t>
            </a:r>
            <a:r>
              <a:rPr lang="en-IE" sz="1600" dirty="0">
                <a:latin typeface="Gotham Light" pitchFamily="50" charset="0"/>
              </a:rPr>
              <a:t>and an </a:t>
            </a:r>
            <a:r>
              <a:rPr lang="en-IE" sz="1600" dirty="0">
                <a:highlight>
                  <a:srgbClr val="FFFF00"/>
                </a:highlight>
                <a:latin typeface="Gotham Light" pitchFamily="50" charset="0"/>
              </a:rPr>
              <a:t>entrepreneurial spirit</a:t>
            </a:r>
            <a:r>
              <a:rPr lang="en-IE" sz="1600" dirty="0">
                <a:latin typeface="Gotham Light" pitchFamily="50" charset="0"/>
              </a:rPr>
              <a:t>, who can </a:t>
            </a:r>
            <a:r>
              <a:rPr lang="en-IE" sz="1600" dirty="0">
                <a:highlight>
                  <a:srgbClr val="FFFF00"/>
                </a:highlight>
                <a:latin typeface="Gotham Light" pitchFamily="50" charset="0"/>
              </a:rPr>
              <a:t>build relationships</a:t>
            </a:r>
            <a:r>
              <a:rPr lang="en-IE" sz="1600" dirty="0">
                <a:latin typeface="Gotham Light" pitchFamily="50" charset="0"/>
              </a:rPr>
              <a:t>, </a:t>
            </a:r>
            <a:r>
              <a:rPr lang="en-IE" sz="1600" dirty="0">
                <a:highlight>
                  <a:srgbClr val="FFFF00"/>
                </a:highlight>
                <a:latin typeface="Gotham Light" pitchFamily="50" charset="0"/>
              </a:rPr>
              <a:t>lead others </a:t>
            </a:r>
            <a:r>
              <a:rPr lang="en-IE" sz="1600" dirty="0">
                <a:latin typeface="Gotham Light" pitchFamily="50" charset="0"/>
              </a:rPr>
              <a:t>and who aren’t afraid to </a:t>
            </a:r>
            <a:r>
              <a:rPr lang="en-IE" sz="1600" dirty="0">
                <a:highlight>
                  <a:srgbClr val="FFFF00"/>
                </a:highlight>
                <a:latin typeface="Gotham Light" pitchFamily="50" charset="0"/>
              </a:rPr>
              <a:t>question the norm</a:t>
            </a:r>
            <a:r>
              <a:rPr lang="en-IE" sz="1600" dirty="0">
                <a:latin typeface="Gotham Light" pitchFamily="50" charset="0"/>
              </a:rPr>
              <a:t>.</a:t>
            </a:r>
          </a:p>
          <a:p>
            <a:pPr>
              <a:defRPr/>
            </a:pPr>
            <a:r>
              <a:rPr lang="en-IE" sz="1600" dirty="0">
                <a:latin typeface="Gotham Light" pitchFamily="50" charset="0"/>
              </a:rPr>
              <a:t>Set yourself apart by demonstrating the following skills and attributes:</a:t>
            </a:r>
          </a:p>
          <a:p>
            <a:pPr>
              <a:defRPr/>
            </a:pPr>
            <a:r>
              <a:rPr lang="en-IE" sz="1600" b="1" dirty="0">
                <a:latin typeface="Gotham Light" pitchFamily="50" charset="0"/>
              </a:rPr>
              <a:t>Effective communication</a:t>
            </a:r>
          </a:p>
          <a:p>
            <a:pPr>
              <a:defRPr/>
            </a:pPr>
            <a:r>
              <a:rPr lang="en-IE" sz="1600" b="1" dirty="0">
                <a:latin typeface="Gotham Light" pitchFamily="50" charset="0"/>
              </a:rPr>
              <a:t>Relationship building</a:t>
            </a:r>
          </a:p>
          <a:p>
            <a:pPr>
              <a:defRPr/>
            </a:pPr>
            <a:r>
              <a:rPr lang="en-IE" sz="1600" b="1" dirty="0">
                <a:latin typeface="Gotham Light" pitchFamily="50" charset="0"/>
              </a:rPr>
              <a:t>Problem solving</a:t>
            </a:r>
          </a:p>
          <a:p>
            <a:pPr>
              <a:defRPr/>
            </a:pPr>
            <a:r>
              <a:rPr lang="en-IE" sz="1600" b="1" dirty="0">
                <a:latin typeface="Gotham Light" pitchFamily="50" charset="0"/>
              </a:rPr>
              <a:t>Creativity</a:t>
            </a:r>
          </a:p>
          <a:p>
            <a:pPr>
              <a:defRPr/>
            </a:pPr>
            <a:r>
              <a:rPr lang="en-IE" sz="1600" b="1" dirty="0">
                <a:latin typeface="Gotham Light" pitchFamily="50" charset="0"/>
              </a:rPr>
              <a:t>High learning agility</a:t>
            </a:r>
          </a:p>
          <a:p>
            <a:pPr>
              <a:defRPr/>
            </a:pPr>
            <a:r>
              <a:rPr lang="en-IE" sz="1600" b="1" dirty="0">
                <a:latin typeface="Gotham Light" pitchFamily="50" charset="0"/>
              </a:rPr>
              <a:t>Adaptability</a:t>
            </a:r>
          </a:p>
          <a:p>
            <a:pPr>
              <a:defRPr/>
            </a:pPr>
            <a:r>
              <a:rPr lang="en-IE" sz="1600" b="1" dirty="0">
                <a:latin typeface="Gotham Light" pitchFamily="50" charset="0"/>
              </a:rPr>
              <a:t>Taking initiative</a:t>
            </a:r>
          </a:p>
          <a:p>
            <a:pPr>
              <a:defRPr/>
            </a:pPr>
            <a:r>
              <a:rPr lang="en-IE" sz="1600" b="1" dirty="0">
                <a:latin typeface="Gotham Light" pitchFamily="50" charset="0"/>
              </a:rPr>
              <a:t>Results-focused</a:t>
            </a:r>
          </a:p>
          <a:p>
            <a:pPr>
              <a:defRPr/>
            </a:pPr>
            <a:endParaRPr lang="en-IE" dirty="0">
              <a:latin typeface="Gotham Light" pitchFamily="50"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36037C36-7A11-4006-B568-7092496C1E5B}"/>
              </a:ext>
            </a:extLst>
          </p:cNvPr>
          <p:cNvSpPr>
            <a:spLocks noGrp="1" noChangeArrowheads="1"/>
          </p:cNvSpPr>
          <p:nvPr>
            <p:ph type="title"/>
          </p:nvPr>
        </p:nvSpPr>
        <p:spPr/>
        <p:txBody>
          <a:bodyPr/>
          <a:lstStyle/>
          <a:p>
            <a:pPr algn="ctr" eaLnBrk="1" hangingPunct="1"/>
            <a:r>
              <a:rPr lang="en-IE" altLang="en-US" sz="2800">
                <a:solidFill>
                  <a:srgbClr val="000000"/>
                </a:solidFill>
                <a:latin typeface="Gotham Light" pitchFamily="50" charset="0"/>
              </a:rPr>
              <a:t>McKinsey</a:t>
            </a:r>
            <a:endParaRPr lang="en-IE" altLang="en-US" sz="2800">
              <a:latin typeface="Gotham Light" pitchFamily="50" charset="0"/>
            </a:endParaRPr>
          </a:p>
        </p:txBody>
      </p:sp>
      <p:sp>
        <p:nvSpPr>
          <p:cNvPr id="3" name="Content Placeholder 2">
            <a:extLst>
              <a:ext uri="{FF2B5EF4-FFF2-40B4-BE49-F238E27FC236}">
                <a16:creationId xmlns:a16="http://schemas.microsoft.com/office/drawing/2014/main" id="{0AA57F1A-AF6A-41F6-8A98-69A9C99915E6}"/>
              </a:ext>
            </a:extLst>
          </p:cNvPr>
          <p:cNvSpPr>
            <a:spLocks noGrp="1"/>
          </p:cNvSpPr>
          <p:nvPr>
            <p:ph idx="1"/>
          </p:nvPr>
        </p:nvSpPr>
        <p:spPr>
          <a:xfrm>
            <a:off x="838201" y="1165860"/>
            <a:ext cx="9096023" cy="4938608"/>
          </a:xfrm>
        </p:spPr>
        <p:txBody>
          <a:bodyPr rtlCol="0">
            <a:normAutofit/>
          </a:bodyPr>
          <a:lstStyle/>
          <a:p>
            <a:pPr algn="ctr" eaLnBrk="1" fontAlgn="auto" hangingPunct="1">
              <a:spcAft>
                <a:spcPts val="0"/>
              </a:spcAft>
              <a:defRPr/>
            </a:pPr>
            <a:endParaRPr lang="en-IE" sz="2000" dirty="0">
              <a:latin typeface="Calibri Light" panose="020F0302020204030204" pitchFamily="34" charset="0"/>
              <a:cs typeface="Calibri Light" panose="020F0302020204030204" pitchFamily="34" charset="0"/>
            </a:endParaRPr>
          </a:p>
          <a:p>
            <a:pPr algn="ctr" eaLnBrk="1" fontAlgn="auto" hangingPunct="1">
              <a:spcAft>
                <a:spcPts val="0"/>
              </a:spcAft>
              <a:defRPr/>
            </a:pPr>
            <a:r>
              <a:rPr lang="en-IE" sz="1600" dirty="0">
                <a:latin typeface="Gotham Light" pitchFamily="50" charset="0"/>
              </a:rPr>
              <a:t>We hire exceptional people from many different educational and professional backgrounds who are eager to learn and share their knowledge with others.</a:t>
            </a:r>
          </a:p>
          <a:p>
            <a:pPr algn="ctr" eaLnBrk="1" fontAlgn="auto" hangingPunct="1">
              <a:spcAft>
                <a:spcPts val="0"/>
              </a:spcAft>
              <a:defRPr/>
            </a:pPr>
            <a:r>
              <a:rPr lang="en-IE" sz="1600" dirty="0">
                <a:latin typeface="Gotham Light" pitchFamily="50" charset="0"/>
              </a:rPr>
              <a:t> We look for people who </a:t>
            </a:r>
            <a:r>
              <a:rPr lang="en-IE" sz="1600" dirty="0">
                <a:highlight>
                  <a:srgbClr val="FFFF00"/>
                </a:highlight>
                <a:latin typeface="Gotham Light" pitchFamily="50" charset="0"/>
              </a:rPr>
              <a:t>excel at problem solving, </a:t>
            </a:r>
            <a:r>
              <a:rPr lang="en-IE" sz="1600" dirty="0">
                <a:latin typeface="Gotham Light" pitchFamily="50" charset="0"/>
              </a:rPr>
              <a:t>show great </a:t>
            </a:r>
            <a:r>
              <a:rPr lang="en-IE" sz="1600" dirty="0">
                <a:highlight>
                  <a:srgbClr val="FFFF00"/>
                </a:highlight>
                <a:latin typeface="Gotham Light" pitchFamily="50" charset="0"/>
              </a:rPr>
              <a:t>potential </a:t>
            </a:r>
            <a:r>
              <a:rPr lang="en-IE" sz="1600" dirty="0">
                <a:latin typeface="Gotham Light" pitchFamily="50" charset="0"/>
              </a:rPr>
              <a:t>for </a:t>
            </a:r>
            <a:r>
              <a:rPr lang="en-IE" sz="1600" dirty="0">
                <a:highlight>
                  <a:srgbClr val="FFFF00"/>
                </a:highlight>
                <a:latin typeface="Gotham Light" pitchFamily="50" charset="0"/>
              </a:rPr>
              <a:t>leadership </a:t>
            </a:r>
            <a:r>
              <a:rPr lang="en-IE" sz="1600" dirty="0">
                <a:latin typeface="Gotham Light" pitchFamily="50" charset="0"/>
              </a:rPr>
              <a:t>and have a record of achievement at university, at work and in their personal lives.</a:t>
            </a:r>
          </a:p>
          <a:p>
            <a:pPr algn="ctr" eaLnBrk="1" fontAlgn="auto" hangingPunct="1">
              <a:spcAft>
                <a:spcPts val="0"/>
              </a:spcAft>
              <a:defRPr/>
            </a:pPr>
            <a:endParaRPr lang="en-IE" sz="1600" dirty="0">
              <a:latin typeface="Gotham Light" pitchFamily="50" charset="0"/>
              <a:cs typeface="Calibri Light" panose="020F0302020204030204" pitchFamily="34" charset="0"/>
            </a:endParaRPr>
          </a:p>
          <a:p>
            <a:pPr>
              <a:lnSpc>
                <a:spcPct val="107000"/>
              </a:lnSpc>
              <a:spcAft>
                <a:spcPts val="800"/>
              </a:spcAft>
            </a:pPr>
            <a:r>
              <a:rPr lang="en-IE" altLang="en-US" sz="1600" b="1" dirty="0">
                <a:solidFill>
                  <a:srgbClr val="000000"/>
                </a:solidFill>
                <a:latin typeface="Gotham Light" pitchFamily="50" charset="0"/>
                <a:cs typeface="Times New Roman" panose="02020603050405020304" pitchFamily="18" charset="0"/>
              </a:rPr>
              <a:t>Personal Impact</a:t>
            </a:r>
            <a:endParaRPr lang="en-IE" altLang="en-US"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altLang="en-US" sz="1600" dirty="0">
                <a:solidFill>
                  <a:srgbClr val="333333"/>
                </a:solidFill>
                <a:latin typeface="Gotham Light" pitchFamily="50" charset="0"/>
                <a:cs typeface="Times New Roman" panose="02020603050405020304" pitchFamily="18" charset="0"/>
              </a:rPr>
              <a:t>Working with clients on their toughest issues requires the involvement and support of many individuals. Interacting effectively with people, sometimes in challenging situations, is key to creating positive, enduring change.</a:t>
            </a:r>
            <a:endParaRPr lang="en-IE" altLang="en-US" sz="1600" dirty="0">
              <a:latin typeface="Calibri" panose="020F0502020204030204" pitchFamily="34" charset="0"/>
              <a:cs typeface="Calibri" panose="020F0502020204030204" pitchFamily="34" charset="0"/>
            </a:endParaRPr>
          </a:p>
          <a:p>
            <a:pPr>
              <a:lnSpc>
                <a:spcPct val="107000"/>
              </a:lnSpc>
              <a:spcAft>
                <a:spcPts val="800"/>
              </a:spcAft>
            </a:pPr>
            <a:r>
              <a:rPr lang="en-IE" altLang="en-US" sz="1600" b="1" dirty="0">
                <a:solidFill>
                  <a:srgbClr val="000000"/>
                </a:solidFill>
                <a:latin typeface="Gotham Light" pitchFamily="50" charset="0"/>
                <a:cs typeface="Times New Roman" panose="02020603050405020304" pitchFamily="18" charset="0"/>
              </a:rPr>
              <a:t>Entrepreneurial Drive</a:t>
            </a:r>
            <a:endParaRPr lang="en-IE" altLang="en-US" sz="1600" b="1" dirty="0">
              <a:latin typeface="Calibri" panose="020F0502020204030204" pitchFamily="34" charset="0"/>
              <a:cs typeface="Calibri" panose="020F0502020204030204" pitchFamily="34" charset="0"/>
            </a:endParaRPr>
          </a:p>
          <a:p>
            <a:pPr>
              <a:lnSpc>
                <a:spcPct val="107000"/>
              </a:lnSpc>
              <a:spcAft>
                <a:spcPts val="800"/>
              </a:spcAft>
            </a:pPr>
            <a:r>
              <a:rPr lang="en-IE" altLang="en-US" sz="1600" dirty="0">
                <a:latin typeface="Gotham Light" pitchFamily="50" charset="0"/>
                <a:cs typeface="Times New Roman" panose="02020603050405020304" pitchFamily="18" charset="0"/>
              </a:rPr>
              <a:t>Overcoming obstacles and achieving goals requires an innovative mindset, an openness to new approaches, and a continuous quest for learning and growth.</a:t>
            </a:r>
          </a:p>
          <a:p>
            <a:pPr>
              <a:lnSpc>
                <a:spcPct val="107000"/>
              </a:lnSpc>
              <a:spcAft>
                <a:spcPts val="800"/>
              </a:spcAft>
            </a:pPr>
            <a:endParaRPr lang="en-IE" altLang="en-US" sz="1600" dirty="0">
              <a:latin typeface="Gotham Light" pitchFamily="50" charset="0"/>
              <a:cs typeface="Times New Roman" panose="02020603050405020304" pitchFamily="18" charset="0"/>
            </a:endParaRPr>
          </a:p>
          <a:p>
            <a:pPr>
              <a:lnSpc>
                <a:spcPct val="107000"/>
              </a:lnSpc>
              <a:spcAft>
                <a:spcPts val="800"/>
              </a:spcAft>
            </a:pPr>
            <a:endParaRPr lang="en-IE" altLang="en-US" sz="1600" dirty="0">
              <a:latin typeface="Calibri" panose="020F0502020204030204" pitchFamily="34" charset="0"/>
              <a:cs typeface="Calibri" panose="020F0502020204030204" pitchFamily="34" charset="0"/>
            </a:endParaRPr>
          </a:p>
          <a:p>
            <a:pPr eaLnBrk="1" fontAlgn="auto" hangingPunct="1">
              <a:spcAft>
                <a:spcPts val="0"/>
              </a:spcAft>
              <a:defRPr/>
            </a:pPr>
            <a:endParaRPr lang="en-IE" sz="1600" dirty="0">
              <a:latin typeface="Gotham Light" pitchFamily="50" charset="0"/>
              <a:cs typeface="Calibri Light" panose="020F030202020403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68B1-E668-4CBB-A1C7-39C17CC00353}"/>
              </a:ext>
            </a:extLst>
          </p:cNvPr>
          <p:cNvSpPr>
            <a:spLocks noGrp="1"/>
          </p:cNvSpPr>
          <p:nvPr>
            <p:ph type="title"/>
          </p:nvPr>
        </p:nvSpPr>
        <p:spPr/>
        <p:txBody>
          <a:bodyPr wrap="square" anchor="ctr">
            <a:normAutofit/>
          </a:bodyPr>
          <a:lstStyle/>
          <a:p>
            <a:pPr algn="ctr"/>
            <a:r>
              <a:rPr lang="en-IE" sz="2000" dirty="0">
                <a:latin typeface="+mn-lt"/>
              </a:rPr>
              <a:t>Consulting Careers –Everything you need to know</a:t>
            </a:r>
          </a:p>
        </p:txBody>
      </p:sp>
      <p:sp>
        <p:nvSpPr>
          <p:cNvPr id="3" name="Content Placeholder 2">
            <a:extLst>
              <a:ext uri="{FF2B5EF4-FFF2-40B4-BE49-F238E27FC236}">
                <a16:creationId xmlns:a16="http://schemas.microsoft.com/office/drawing/2014/main" id="{384815F1-7DD3-4700-8325-CE4F3DA50871}"/>
              </a:ext>
            </a:extLst>
          </p:cNvPr>
          <p:cNvSpPr>
            <a:spLocks noGrp="1"/>
          </p:cNvSpPr>
          <p:nvPr>
            <p:ph sz="half" idx="1"/>
          </p:nvPr>
        </p:nvSpPr>
        <p:spPr>
          <a:xfrm>
            <a:off x="838201" y="1270000"/>
            <a:ext cx="6997504" cy="5060462"/>
          </a:xfrm>
        </p:spPr>
        <p:txBody>
          <a:bodyPr wrap="square" anchor="t">
            <a:normAutofit fontScale="92500" lnSpcReduction="20000"/>
          </a:bodyPr>
          <a:lstStyle/>
          <a:p>
            <a:pPr marL="0" indent="0">
              <a:buNone/>
            </a:pPr>
            <a:r>
              <a:rPr lang="en-IE" sz="1600" dirty="0">
                <a:solidFill>
                  <a:schemeClr val="accent1"/>
                </a:solidFill>
                <a:hlinkClick r:id="rId2">
                  <a:extLst>
                    <a:ext uri="{A12FA001-AC4F-418D-AE19-62706E023703}">
                      <ahyp:hlinkClr xmlns:ahyp="http://schemas.microsoft.com/office/drawing/2018/hyperlinkcolor" val="tx"/>
                    </a:ext>
                  </a:extLst>
                </a:hlinkClick>
              </a:rPr>
              <a:t>https://lincoln.ie/what-to-expect-from-consulting-in-ireland/</a:t>
            </a:r>
            <a:endParaRPr lang="en-IE" sz="1600" dirty="0">
              <a:solidFill>
                <a:schemeClr val="accent1"/>
              </a:solidFill>
            </a:endParaRPr>
          </a:p>
          <a:p>
            <a:pPr marL="0" indent="0">
              <a:buNone/>
            </a:pPr>
            <a:r>
              <a:rPr lang="en-IE" sz="1600" dirty="0">
                <a:solidFill>
                  <a:schemeClr val="accent1"/>
                </a:solidFill>
                <a:hlinkClick r:id="rId3">
                  <a:extLst>
                    <a:ext uri="{A12FA001-AC4F-418D-AE19-62706E023703}">
                      <ahyp:hlinkClr xmlns:ahyp="http://schemas.microsoft.com/office/drawing/2018/hyperlinkcolor" val="tx"/>
                    </a:ext>
                  </a:extLst>
                </a:hlinkClick>
              </a:rPr>
              <a:t>https://www.pwc.ie/services/consulting/strategy.html</a:t>
            </a:r>
            <a:endParaRPr lang="en-IE" sz="1600" dirty="0">
              <a:solidFill>
                <a:schemeClr val="accent1"/>
              </a:solidFill>
            </a:endParaRPr>
          </a:p>
          <a:p>
            <a:pPr marL="0" indent="0">
              <a:buNone/>
            </a:pPr>
            <a:r>
              <a:rPr lang="en-IE" sz="1600" dirty="0">
                <a:solidFill>
                  <a:schemeClr val="accent1"/>
                </a:solidFill>
                <a:hlinkClick r:id="rId4">
                  <a:extLst>
                    <a:ext uri="{A12FA001-AC4F-418D-AE19-62706E023703}">
                      <ahyp:hlinkClr xmlns:ahyp="http://schemas.microsoft.com/office/drawing/2018/hyperlinkcolor" val="tx"/>
                    </a:ext>
                  </a:extLst>
                </a:hlinkClick>
              </a:rPr>
              <a:t>https://www.cmc-global.org/content/institute-management-consultants-and-advisers-ireland</a:t>
            </a:r>
            <a:endParaRPr lang="en-IE" sz="1600" dirty="0">
              <a:solidFill>
                <a:schemeClr val="accent1"/>
              </a:solidFill>
            </a:endParaRPr>
          </a:p>
          <a:p>
            <a:pPr marL="0" indent="0">
              <a:buNone/>
            </a:pPr>
            <a:r>
              <a:rPr lang="en-IE" sz="1600" dirty="0">
                <a:solidFill>
                  <a:schemeClr val="accent1"/>
                </a:solidFill>
                <a:hlinkClick r:id="rId5">
                  <a:extLst>
                    <a:ext uri="{A12FA001-AC4F-418D-AE19-62706E023703}">
                      <ahyp:hlinkClr xmlns:ahyp="http://schemas.microsoft.com/office/drawing/2018/hyperlinkcolor" val="tx"/>
                    </a:ext>
                  </a:extLst>
                </a:hlinkClick>
              </a:rPr>
              <a:t>List of consulting firms in Dublin</a:t>
            </a:r>
          </a:p>
          <a:p>
            <a:pPr marL="0" indent="0">
              <a:buNone/>
            </a:pPr>
            <a:endParaRPr lang="en-IE" sz="1600" dirty="0">
              <a:solidFill>
                <a:schemeClr val="accent1"/>
              </a:solidFill>
              <a:hlinkClick r:id="rId5">
                <a:extLst>
                  <a:ext uri="{A12FA001-AC4F-418D-AE19-62706E023703}">
                    <ahyp:hlinkClr xmlns:ahyp="http://schemas.microsoft.com/office/drawing/2018/hyperlinkcolor" val="tx"/>
                  </a:ext>
                </a:extLst>
              </a:hlinkClick>
            </a:endParaRPr>
          </a:p>
          <a:p>
            <a:pPr marL="0" indent="0">
              <a:buNone/>
            </a:pPr>
            <a:r>
              <a:rPr lang="en-IE" sz="1600" dirty="0">
                <a:solidFill>
                  <a:schemeClr val="accent1"/>
                </a:solidFill>
                <a:hlinkClick r:id="rId6">
                  <a:extLst>
                    <a:ext uri="{A12FA001-AC4F-418D-AE19-62706E023703}">
                      <ahyp:hlinkClr xmlns:ahyp="http://schemas.microsoft.com/office/drawing/2018/hyperlinkcolor" val="tx"/>
                    </a:ext>
                  </a:extLst>
                </a:hlinkClick>
              </a:rPr>
              <a:t>https://www.consultingcase101.com/list-of-consulting-firms-in-dublin-ireland/</a:t>
            </a:r>
            <a:endParaRPr lang="en-IE" sz="1600" dirty="0">
              <a:solidFill>
                <a:schemeClr val="accent1"/>
              </a:solidFill>
              <a:hlinkClick r:id="rId5">
                <a:extLst>
                  <a:ext uri="{A12FA001-AC4F-418D-AE19-62706E023703}">
                    <ahyp:hlinkClr xmlns:ahyp="http://schemas.microsoft.com/office/drawing/2018/hyperlinkcolor" val="tx"/>
                  </a:ext>
                </a:extLst>
              </a:hlinkClick>
            </a:endParaRPr>
          </a:p>
          <a:p>
            <a:pPr marL="0" indent="0">
              <a:buNone/>
            </a:pPr>
            <a:r>
              <a:rPr lang="en-IE" sz="1600" dirty="0">
                <a:solidFill>
                  <a:schemeClr val="accent1"/>
                </a:solidFill>
                <a:hlinkClick r:id="rId7">
                  <a:extLst>
                    <a:ext uri="{A12FA001-AC4F-418D-AE19-62706E023703}">
                      <ahyp:hlinkClr xmlns:ahyp="http://schemas.microsoft.com/office/drawing/2018/hyperlinkcolor" val="tx"/>
                    </a:ext>
                  </a:extLst>
                </a:hlinkClick>
              </a:rPr>
              <a:t>https://www.mckinsey.com/ie</a:t>
            </a:r>
            <a:endParaRPr lang="en-IE" sz="1600" dirty="0">
              <a:solidFill>
                <a:schemeClr val="accent1"/>
              </a:solidFill>
            </a:endParaRPr>
          </a:p>
          <a:p>
            <a:pPr marL="0" indent="0">
              <a:buNone/>
            </a:pPr>
            <a:r>
              <a:rPr lang="en-IE" sz="1600" dirty="0">
                <a:solidFill>
                  <a:schemeClr val="accent1"/>
                </a:solidFill>
                <a:hlinkClick r:id="rId8">
                  <a:extLst>
                    <a:ext uri="{A12FA001-AC4F-418D-AE19-62706E023703}">
                      <ahyp:hlinkClr xmlns:ahyp="http://schemas.microsoft.com/office/drawing/2018/hyperlinkcolor" val="tx"/>
                    </a:ext>
                  </a:extLst>
                </a:hlinkClick>
              </a:rPr>
              <a:t>https://www.linkedin.com/jobs/strategy-consulting-jobs/?originalSubdomain=ie</a:t>
            </a:r>
            <a:endParaRPr lang="en-IE" sz="1600" dirty="0">
              <a:solidFill>
                <a:schemeClr val="accent1"/>
              </a:solidFill>
            </a:endParaRPr>
          </a:p>
          <a:p>
            <a:pPr marL="0" indent="0">
              <a:buNone/>
            </a:pPr>
            <a:r>
              <a:rPr lang="en-IE" sz="1600" dirty="0">
                <a:solidFill>
                  <a:schemeClr val="accent1"/>
                </a:solidFill>
                <a:hlinkClick r:id="rId9">
                  <a:extLst>
                    <a:ext uri="{A12FA001-AC4F-418D-AE19-62706E023703}">
                      <ahyp:hlinkClr xmlns:ahyp="http://schemas.microsoft.com/office/drawing/2018/hyperlinkcolor" val="tx"/>
                    </a:ext>
                  </a:extLst>
                </a:hlinkClick>
              </a:rPr>
              <a:t>https://www.consultancy.uk/firms</a:t>
            </a:r>
            <a:endParaRPr lang="en-IE" sz="1600" dirty="0">
              <a:solidFill>
                <a:schemeClr val="accent1"/>
              </a:solidFill>
            </a:endParaRPr>
          </a:p>
          <a:p>
            <a:pPr marL="0" indent="0">
              <a:buNone/>
            </a:pPr>
            <a:r>
              <a:rPr lang="en-GB" sz="1600" dirty="0">
                <a:solidFill>
                  <a:schemeClr val="accent1"/>
                </a:solidFill>
                <a:hlinkClick r:id="rId10">
                  <a:extLst>
                    <a:ext uri="{A12FA001-AC4F-418D-AE19-62706E023703}">
                      <ahyp:hlinkClr xmlns:ahyp="http://schemas.microsoft.com/office/drawing/2018/hyperlinkcolor" val="tx"/>
                    </a:ext>
                  </a:extLst>
                </a:hlinkClick>
              </a:rPr>
              <a:t>https://www.insidecareers.co.uk/professions/management-consultancy/</a:t>
            </a:r>
            <a:endParaRPr lang="en-IE" sz="1600" dirty="0">
              <a:solidFill>
                <a:schemeClr val="accent1"/>
              </a:solidFill>
              <a:hlinkClick r:id="rId5">
                <a:extLst>
                  <a:ext uri="{A12FA001-AC4F-418D-AE19-62706E023703}">
                    <ahyp:hlinkClr xmlns:ahyp="http://schemas.microsoft.com/office/drawing/2018/hyperlinkcolor" val="tx"/>
                  </a:ext>
                </a:extLst>
              </a:hlinkClick>
            </a:endParaRPr>
          </a:p>
          <a:p>
            <a:pPr marL="0" indent="0">
              <a:buNone/>
            </a:pPr>
            <a:r>
              <a:rPr lang="en-IE" sz="1600" dirty="0">
                <a:solidFill>
                  <a:schemeClr val="accent1"/>
                </a:solidFill>
                <a:hlinkClick r:id="rId5">
                  <a:extLst>
                    <a:ext uri="{A12FA001-AC4F-418D-AE19-62706E023703}">
                      <ahyp:hlinkClr xmlns:ahyp="http://schemas.microsoft.com/office/drawing/2018/hyperlinkcolor" val="tx"/>
                    </a:ext>
                  </a:extLst>
                </a:hlinkClick>
              </a:rPr>
              <a:t>https://www.consulting.com/types-of-consulting-careers</a:t>
            </a:r>
          </a:p>
          <a:p>
            <a:pPr marL="0" indent="0">
              <a:buNone/>
            </a:pPr>
            <a:r>
              <a:rPr lang="en-IE" sz="1600" dirty="0">
                <a:solidFill>
                  <a:schemeClr val="accent1"/>
                </a:solidFill>
                <a:highlight>
                  <a:srgbClr val="FFFF00"/>
                </a:highlight>
                <a:hlinkClick r:id="rId5">
                  <a:extLst>
                    <a:ext uri="{A12FA001-AC4F-418D-AE19-62706E023703}">
                      <ahyp:hlinkClr xmlns:ahyp="http://schemas.microsoft.com/office/drawing/2018/hyperlinkcolor" val="tx"/>
                    </a:ext>
                  </a:extLst>
                </a:hlinkClick>
              </a:rPr>
              <a:t>https://www.consulting.com/types-of-consulting-careers</a:t>
            </a:r>
            <a:r>
              <a:rPr lang="en-IE" sz="1600" dirty="0">
                <a:solidFill>
                  <a:schemeClr val="accent1"/>
                </a:solidFill>
                <a:highlight>
                  <a:srgbClr val="FFFF00"/>
                </a:highlight>
              </a:rPr>
              <a:t> (6.5 min video)</a:t>
            </a:r>
            <a:endParaRPr lang="en-IE" sz="1600" dirty="0">
              <a:solidFill>
                <a:schemeClr val="accent1"/>
              </a:solidFill>
            </a:endParaRPr>
          </a:p>
          <a:p>
            <a:pPr marL="0" indent="0">
              <a:buNone/>
            </a:pPr>
            <a:r>
              <a:rPr lang="en-IE" sz="1600" dirty="0">
                <a:solidFill>
                  <a:schemeClr val="accent1"/>
                </a:solidFill>
                <a:hlinkClick r:id="rId11">
                  <a:extLst>
                    <a:ext uri="{A12FA001-AC4F-418D-AE19-62706E023703}">
                      <ahyp:hlinkClr xmlns:ahyp="http://schemas.microsoft.com/office/drawing/2018/hyperlinkcolor" val="tx"/>
                    </a:ext>
                  </a:extLst>
                </a:hlinkClick>
              </a:rPr>
              <a:t>https://info.lse.ac.uk/current-students/careers/resources/employment-sectors/consultancy</a:t>
            </a:r>
            <a:endParaRPr lang="en-IE" sz="1600" dirty="0">
              <a:solidFill>
                <a:schemeClr val="accent1"/>
              </a:solidFill>
            </a:endParaRPr>
          </a:p>
          <a:p>
            <a:endParaRPr lang="en-IE" sz="1600" dirty="0"/>
          </a:p>
          <a:p>
            <a:endParaRPr lang="en-IE" sz="1100" dirty="0"/>
          </a:p>
        </p:txBody>
      </p:sp>
      <p:pic>
        <p:nvPicPr>
          <p:cNvPr id="11" name="Picture Placeholder 10" descr="A picture containing food&#10;&#10;Description automatically generated">
            <a:extLst>
              <a:ext uri="{FF2B5EF4-FFF2-40B4-BE49-F238E27FC236}">
                <a16:creationId xmlns:a16="http://schemas.microsoft.com/office/drawing/2014/main" id="{233F21F9-E923-46FA-920E-4D15DFA023CC}"/>
              </a:ext>
            </a:extLst>
          </p:cNvPr>
          <p:cNvPicPr>
            <a:picLocks noGrp="1" noChangeAspect="1"/>
          </p:cNvPicPr>
          <p:nvPr>
            <p:ph sz="half" idx="2"/>
          </p:nvPr>
        </p:nvPicPr>
        <p:blipFill rotWithShape="1">
          <a:blip r:embed="rId12">
            <a:extLst>
              <a:ext uri="{28A0092B-C50C-407E-A947-70E740481C1C}">
                <a14:useLocalDpi xmlns:a14="http://schemas.microsoft.com/office/drawing/2010/main" val="0"/>
              </a:ext>
            </a:extLst>
          </a:blip>
          <a:stretch/>
        </p:blipFill>
        <p:spPr>
          <a:xfrm>
            <a:off x="8083943" y="1270000"/>
            <a:ext cx="3471484" cy="3771337"/>
          </a:xfrm>
          <a:noFill/>
        </p:spPr>
      </p:pic>
    </p:spTree>
    <p:extLst>
      <p:ext uri="{BB962C8B-B14F-4D97-AF65-F5344CB8AC3E}">
        <p14:creationId xmlns:p14="http://schemas.microsoft.com/office/powerpoint/2010/main" val="21449015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FA753-B94E-4703-B080-7CC4D5D7E7E8}"/>
              </a:ext>
            </a:extLst>
          </p:cNvPr>
          <p:cNvSpPr>
            <a:spLocks noGrp="1"/>
          </p:cNvSpPr>
          <p:nvPr>
            <p:ph type="title"/>
          </p:nvPr>
        </p:nvSpPr>
        <p:spPr/>
        <p:txBody>
          <a:bodyPr/>
          <a:lstStyle/>
          <a:p>
            <a:endParaRPr lang="en-IE"/>
          </a:p>
        </p:txBody>
      </p:sp>
      <p:pic>
        <p:nvPicPr>
          <p:cNvPr id="4" name="Content Placeholder 3">
            <a:extLst>
              <a:ext uri="{FF2B5EF4-FFF2-40B4-BE49-F238E27FC236}">
                <a16:creationId xmlns:a16="http://schemas.microsoft.com/office/drawing/2014/main" id="{52A9A253-A453-44CE-821D-33787A0EC91E}"/>
              </a:ext>
            </a:extLst>
          </p:cNvPr>
          <p:cNvPicPr>
            <a:picLocks noGrp="1" noChangeAspect="1"/>
          </p:cNvPicPr>
          <p:nvPr>
            <p:ph idx="1"/>
          </p:nvPr>
        </p:nvPicPr>
        <p:blipFill>
          <a:blip r:embed="rId2"/>
          <a:stretch>
            <a:fillRect/>
          </a:stretch>
        </p:blipFill>
        <p:spPr>
          <a:xfrm>
            <a:off x="211016" y="-90965"/>
            <a:ext cx="11605846" cy="7504639"/>
          </a:xfrm>
          <a:prstGeom prst="rect">
            <a:avLst/>
          </a:prstGeom>
        </p:spPr>
      </p:pic>
    </p:spTree>
    <p:extLst>
      <p:ext uri="{BB962C8B-B14F-4D97-AF65-F5344CB8AC3E}">
        <p14:creationId xmlns:p14="http://schemas.microsoft.com/office/powerpoint/2010/main" val="31528564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361DB-8E94-431C-B87B-AB6261CFBE70}"/>
              </a:ext>
            </a:extLst>
          </p:cNvPr>
          <p:cNvSpPr>
            <a:spLocks noGrp="1"/>
          </p:cNvSpPr>
          <p:nvPr>
            <p:ph type="title"/>
          </p:nvPr>
        </p:nvSpPr>
        <p:spPr>
          <a:xfrm>
            <a:off x="838200" y="1412488"/>
            <a:ext cx="2899189" cy="4363844"/>
          </a:xfrm>
        </p:spPr>
        <p:txBody>
          <a:bodyPr anchor="t">
            <a:normAutofit/>
          </a:bodyPr>
          <a:lstStyle/>
          <a:p>
            <a:r>
              <a:rPr lang="en-IE" sz="2800" dirty="0">
                <a:solidFill>
                  <a:srgbClr val="FFFFFF"/>
                </a:solidFill>
                <a:latin typeface="+mn-lt"/>
              </a:rPr>
              <a:t>Buildyour “ Career Intelligence “ research the  amazing world of work, sectors , jobs and possibilities  – Be Inspired </a:t>
            </a:r>
            <a:br>
              <a:rPr lang="en-IE" sz="2800" dirty="0">
                <a:solidFill>
                  <a:srgbClr val="FFFFFF"/>
                </a:solidFill>
              </a:rPr>
            </a:br>
            <a:br>
              <a:rPr lang="en-IE" sz="2800" dirty="0">
                <a:solidFill>
                  <a:srgbClr val="FFFFFF"/>
                </a:solidFill>
                <a:highlight>
                  <a:srgbClr val="FFFF00"/>
                </a:highlight>
              </a:rPr>
            </a:br>
            <a:endParaRPr lang="en-IE" sz="2800" dirty="0">
              <a:solidFill>
                <a:srgbClr val="FFFFFF"/>
              </a:solidFill>
            </a:endParaRPr>
          </a:p>
        </p:txBody>
      </p:sp>
      <p:sp>
        <p:nvSpPr>
          <p:cNvPr id="3" name="Content Placeholder 2">
            <a:extLst>
              <a:ext uri="{FF2B5EF4-FFF2-40B4-BE49-F238E27FC236}">
                <a16:creationId xmlns:a16="http://schemas.microsoft.com/office/drawing/2014/main" id="{683D0E64-A34D-4FBA-89C3-19E77B9BA7D8}"/>
              </a:ext>
            </a:extLst>
          </p:cNvPr>
          <p:cNvSpPr>
            <a:spLocks noGrp="1"/>
          </p:cNvSpPr>
          <p:nvPr>
            <p:ph sz="half" idx="1"/>
          </p:nvPr>
        </p:nvSpPr>
        <p:spPr>
          <a:xfrm>
            <a:off x="838201" y="267286"/>
            <a:ext cx="6969938" cy="6428936"/>
          </a:xfrm>
        </p:spPr>
        <p:txBody>
          <a:bodyPr>
            <a:normAutofit fontScale="55000" lnSpcReduction="20000"/>
          </a:bodyPr>
          <a:lstStyle/>
          <a:p>
            <a:br>
              <a:rPr lang="en-IE" sz="800" dirty="0"/>
            </a:br>
            <a:r>
              <a:rPr lang="en-IE" sz="2600" dirty="0"/>
              <a:t>10 Good Minutes Career Advice from Young professionals </a:t>
            </a:r>
            <a:br>
              <a:rPr lang="en-IE" sz="2600" dirty="0"/>
            </a:br>
            <a:endParaRPr lang="en-IE" sz="2600" dirty="0"/>
          </a:p>
          <a:p>
            <a:r>
              <a:rPr lang="en-IE" sz="2600" u="sng" dirty="0">
                <a:hlinkClick r:id="rId2"/>
              </a:rPr>
              <a:t>https://podcasts.apple.com/ie/podcast/10gm-career-advice/id297143488</a:t>
            </a:r>
            <a:br>
              <a:rPr lang="en-IE" sz="2600" dirty="0"/>
            </a:br>
            <a:br>
              <a:rPr lang="en-IE" sz="2600" dirty="0"/>
            </a:br>
            <a:r>
              <a:rPr lang="en-IE" sz="2600" dirty="0"/>
              <a:t>Squiggly Careers</a:t>
            </a:r>
            <a:br>
              <a:rPr lang="en-IE" sz="2600" dirty="0"/>
            </a:br>
            <a:br>
              <a:rPr lang="en-IE" sz="2600" dirty="0"/>
            </a:br>
            <a:r>
              <a:rPr lang="en-IE" sz="2600" u="sng" dirty="0">
                <a:hlinkClick r:id="rId3"/>
              </a:rPr>
              <a:t>https://podcasts.apple.com/ie/podcast/squiggly-careers/id1202842065</a:t>
            </a:r>
            <a:endParaRPr lang="en-IE" sz="2600" dirty="0"/>
          </a:p>
          <a:p>
            <a:endParaRPr lang="en-IE" sz="2600" dirty="0"/>
          </a:p>
          <a:p>
            <a:r>
              <a:rPr lang="en-IE" sz="2600" dirty="0"/>
              <a:t>Career Decisions</a:t>
            </a:r>
            <a:br>
              <a:rPr lang="en-IE" sz="2600" dirty="0"/>
            </a:br>
            <a:br>
              <a:rPr lang="en-IE" sz="2600" dirty="0"/>
            </a:br>
            <a:r>
              <a:rPr lang="en-IE" sz="2600" u="sng" dirty="0">
                <a:hlinkClick r:id="rId4"/>
              </a:rPr>
              <a:t>https://podcasts.apple.com/ie/podcast/career-decisions/id1484099776</a:t>
            </a:r>
            <a:br>
              <a:rPr lang="en-IE" sz="2600" dirty="0"/>
            </a:br>
            <a:br>
              <a:rPr lang="en-IE" sz="2600" dirty="0"/>
            </a:br>
            <a:br>
              <a:rPr lang="en-IE" sz="2600" dirty="0"/>
            </a:br>
            <a:r>
              <a:rPr lang="en-IE" sz="2600" dirty="0"/>
              <a:t>PhD Career Stories</a:t>
            </a:r>
            <a:br>
              <a:rPr lang="en-IE" sz="2600" dirty="0"/>
            </a:br>
            <a:br>
              <a:rPr lang="en-IE" sz="2600" dirty="0"/>
            </a:br>
            <a:r>
              <a:rPr lang="en-IE" sz="2600" u="sng" dirty="0">
                <a:hlinkClick r:id="rId5"/>
              </a:rPr>
              <a:t>https://podcasts.apple.com/ie/podcast/phd-career-stories/id1150156933</a:t>
            </a:r>
            <a:br>
              <a:rPr lang="en-IE" sz="2600" dirty="0"/>
            </a:br>
            <a:br>
              <a:rPr lang="en-IE" sz="2600" dirty="0"/>
            </a:br>
            <a:r>
              <a:rPr lang="en-IE" sz="2600" dirty="0"/>
              <a:t>Cheeky Scientist Radio</a:t>
            </a:r>
            <a:br>
              <a:rPr lang="en-IE" sz="2600" dirty="0"/>
            </a:br>
            <a:br>
              <a:rPr lang="en-IE" sz="2600" dirty="0"/>
            </a:br>
            <a:r>
              <a:rPr lang="en-IE" sz="2600" u="sng" dirty="0">
                <a:hlinkClick r:id="rId6"/>
              </a:rPr>
              <a:t>https://podcasts.apple.com/ie/podcast/cheeky-scientist-radio/id1183346190</a:t>
            </a:r>
            <a:br>
              <a:rPr lang="en-IE" sz="2600" dirty="0"/>
            </a:br>
            <a:br>
              <a:rPr lang="en-IE" sz="2600" dirty="0"/>
            </a:br>
            <a:br>
              <a:rPr lang="en-IE" sz="2600" dirty="0"/>
            </a:br>
            <a:endParaRPr lang="en-IE" sz="2600" dirty="0"/>
          </a:p>
          <a:p>
            <a:endParaRPr lang="en-IE" sz="800" dirty="0"/>
          </a:p>
        </p:txBody>
      </p:sp>
      <p:sp>
        <p:nvSpPr>
          <p:cNvPr id="4" name="Content Placeholder 3">
            <a:extLst>
              <a:ext uri="{FF2B5EF4-FFF2-40B4-BE49-F238E27FC236}">
                <a16:creationId xmlns:a16="http://schemas.microsoft.com/office/drawing/2014/main" id="{A9A80113-F45A-44BD-ABA8-11D4F38BC257}"/>
              </a:ext>
            </a:extLst>
          </p:cNvPr>
          <p:cNvSpPr>
            <a:spLocks noGrp="1"/>
          </p:cNvSpPr>
          <p:nvPr>
            <p:ph sz="half" idx="2"/>
          </p:nvPr>
        </p:nvSpPr>
        <p:spPr>
          <a:xfrm>
            <a:off x="7459038" y="92467"/>
            <a:ext cx="4582273" cy="5548046"/>
          </a:xfrm>
        </p:spPr>
        <p:txBody>
          <a:bodyPr>
            <a:normAutofit fontScale="55000" lnSpcReduction="20000"/>
          </a:bodyPr>
          <a:lstStyle/>
          <a:p>
            <a:endParaRPr lang="en-IE" sz="1000" dirty="0"/>
          </a:p>
          <a:p>
            <a:r>
              <a:rPr lang="en-IE" sz="2900" dirty="0"/>
              <a:t>Recovering Academic</a:t>
            </a:r>
            <a:br>
              <a:rPr lang="en-IE" sz="2900" dirty="0"/>
            </a:br>
            <a:r>
              <a:rPr lang="en-IE" sz="2900" u="sng" dirty="0">
                <a:hlinkClick r:id="rId7"/>
              </a:rPr>
              <a:t>https://podcasts.apple.com/ie/podcast/recovering-academic/id1146802786</a:t>
            </a:r>
            <a:br>
              <a:rPr lang="en-IE" sz="2900" dirty="0"/>
            </a:br>
            <a:br>
              <a:rPr lang="en-IE" sz="2900" dirty="0"/>
            </a:br>
            <a:br>
              <a:rPr lang="en-IE" sz="2900" dirty="0"/>
            </a:br>
            <a:br>
              <a:rPr lang="en-IE" sz="2900" dirty="0"/>
            </a:br>
            <a:r>
              <a:rPr lang="en-IE" sz="2900" dirty="0"/>
              <a:t>Beyond the Lab</a:t>
            </a:r>
            <a:br>
              <a:rPr lang="en-IE" sz="2900" dirty="0"/>
            </a:br>
            <a:br>
              <a:rPr lang="en-IE" sz="2900" dirty="0"/>
            </a:br>
            <a:r>
              <a:rPr lang="en-IE" sz="2900" u="sng" dirty="0">
                <a:hlinkClick r:id="rId8"/>
              </a:rPr>
              <a:t>https://podcasts.apple.com/ie/podcast/vanderbilt-beyond-the-lab-podcast/id1329787147</a:t>
            </a:r>
            <a:br>
              <a:rPr lang="en-IE" sz="2900" dirty="0"/>
            </a:br>
            <a:br>
              <a:rPr lang="en-IE" sz="2900" dirty="0"/>
            </a:br>
            <a:br>
              <a:rPr lang="en-IE" sz="2900" dirty="0"/>
            </a:br>
            <a:r>
              <a:rPr lang="en-IE" sz="2900" dirty="0"/>
              <a:t>PhD in Progress Your Education Your Life Your Career</a:t>
            </a:r>
            <a:br>
              <a:rPr lang="en-IE" sz="2900" dirty="0"/>
            </a:br>
            <a:br>
              <a:rPr lang="en-IE" sz="2900" dirty="0"/>
            </a:br>
            <a:br>
              <a:rPr lang="en-IE" sz="2900" dirty="0"/>
            </a:br>
            <a:r>
              <a:rPr lang="en-IE" sz="2900" u="sng" dirty="0">
                <a:hlinkClick r:id="rId9"/>
              </a:rPr>
              <a:t>https://podcasts.apple.com/ie/podcast/phd-in-progress-podcast-education-career-life/id858594298</a:t>
            </a:r>
            <a:br>
              <a:rPr lang="en-IE" sz="2900" dirty="0"/>
            </a:br>
            <a:br>
              <a:rPr lang="en-IE" sz="2900" dirty="0"/>
            </a:br>
            <a:br>
              <a:rPr lang="en-IE" sz="2900" dirty="0"/>
            </a:br>
            <a:r>
              <a:rPr lang="en-IE" sz="2900" dirty="0"/>
              <a:t>The Career Farm - Grow your own Career</a:t>
            </a:r>
            <a:br>
              <a:rPr lang="en-IE" sz="2900" dirty="0"/>
            </a:br>
            <a:br>
              <a:rPr lang="en-IE" sz="2900" dirty="0"/>
            </a:br>
            <a:br>
              <a:rPr lang="en-IE" sz="2900" dirty="0"/>
            </a:br>
            <a:r>
              <a:rPr lang="en-IE" sz="2900" u="sng" dirty="0">
                <a:hlinkClick r:id="rId10"/>
              </a:rPr>
              <a:t>https://podcasts.apple.com/ie/podcast/the-career-farm-grow-your-own-career-with-jane-barrett/id929948746</a:t>
            </a:r>
            <a:endParaRPr lang="en-IE" sz="2900" dirty="0"/>
          </a:p>
          <a:p>
            <a:pPr marL="0" indent="0">
              <a:buNone/>
            </a:pPr>
            <a:r>
              <a:rPr lang="en-IE" sz="2900" dirty="0"/>
              <a:t> </a:t>
            </a:r>
          </a:p>
          <a:p>
            <a:endParaRPr lang="en-IE" sz="1000" dirty="0"/>
          </a:p>
        </p:txBody>
      </p:sp>
    </p:spTree>
    <p:extLst>
      <p:ext uri="{BB962C8B-B14F-4D97-AF65-F5344CB8AC3E}">
        <p14:creationId xmlns:p14="http://schemas.microsoft.com/office/powerpoint/2010/main" val="2503747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B8B62-A936-4FF4-BBDD-8B17AFD5F32A}"/>
              </a:ext>
            </a:extLst>
          </p:cNvPr>
          <p:cNvSpPr>
            <a:spLocks noGrp="1"/>
          </p:cNvSpPr>
          <p:nvPr>
            <p:ph type="title"/>
          </p:nvPr>
        </p:nvSpPr>
        <p:spPr>
          <a:xfrm>
            <a:off x="838200" y="365125"/>
            <a:ext cx="10515600" cy="654471"/>
          </a:xfrm>
        </p:spPr>
        <p:txBody>
          <a:bodyPr>
            <a:normAutofit fontScale="90000"/>
          </a:bodyPr>
          <a:lstStyle/>
          <a:p>
            <a:r>
              <a:rPr lang="en-IE" dirty="0">
                <a:solidFill>
                  <a:schemeClr val="bg1"/>
                </a:solidFill>
              </a:rPr>
              <a:t>..</a:t>
            </a:r>
          </a:p>
        </p:txBody>
      </p:sp>
      <p:sp>
        <p:nvSpPr>
          <p:cNvPr id="3" name="Content Placeholder 2">
            <a:extLst>
              <a:ext uri="{FF2B5EF4-FFF2-40B4-BE49-F238E27FC236}">
                <a16:creationId xmlns:a16="http://schemas.microsoft.com/office/drawing/2014/main" id="{D13E101C-0C6F-405B-9B83-236CDF71D610}"/>
              </a:ext>
            </a:extLst>
          </p:cNvPr>
          <p:cNvSpPr>
            <a:spLocks noGrp="1"/>
          </p:cNvSpPr>
          <p:nvPr>
            <p:ph idx="1"/>
          </p:nvPr>
        </p:nvSpPr>
        <p:spPr>
          <a:xfrm>
            <a:off x="946768" y="493615"/>
            <a:ext cx="10407032" cy="4923212"/>
          </a:xfrm>
        </p:spPr>
        <p:txBody>
          <a:bodyPr>
            <a:normAutofit fontScale="47500" lnSpcReduction="20000"/>
          </a:bodyPr>
          <a:lstStyle/>
          <a:p>
            <a:pPr marL="0" indent="0" algn="ctr">
              <a:buNone/>
            </a:pPr>
            <a:r>
              <a:rPr lang="en-IE" sz="2800" b="1" dirty="0"/>
              <a:t>Step 2</a:t>
            </a:r>
          </a:p>
          <a:p>
            <a:pPr>
              <a:buFont typeface="Wingdings" panose="05000000000000000000" pitchFamily="2" charset="2"/>
              <a:buChar char="ü"/>
            </a:pPr>
            <a:r>
              <a:rPr lang="en-IE" sz="3400" b="1" dirty="0">
                <a:latin typeface="+mn-lt"/>
              </a:rPr>
              <a:t>Build Career Intelligence - Know Yourself , relevant organisations , Roles and professional work sectors </a:t>
            </a:r>
          </a:p>
          <a:p>
            <a:pPr marL="0" indent="0">
              <a:buNone/>
            </a:pPr>
            <a:r>
              <a:rPr lang="en-IE" sz="3400" b="1" dirty="0">
                <a:latin typeface="+mn-lt"/>
              </a:rPr>
              <a:t>Know yourself </a:t>
            </a:r>
          </a:p>
          <a:p>
            <a:pPr marL="0" indent="0">
              <a:buNone/>
            </a:pPr>
            <a:r>
              <a:rPr lang="en-IE" sz="3400" dirty="0">
                <a:latin typeface="+mn-lt"/>
              </a:rPr>
              <a:t>Review  and reflect on interests, innate strengths/ attributes, skills and  values</a:t>
            </a:r>
          </a:p>
          <a:p>
            <a:pPr marL="0" indent="0">
              <a:buNone/>
            </a:pPr>
            <a:r>
              <a:rPr lang="en-IE" sz="3400" dirty="0">
                <a:latin typeface="+mn-lt"/>
              </a:rPr>
              <a:t>Research Organisations and  Roles of interest-</a:t>
            </a:r>
          </a:p>
          <a:p>
            <a:pPr marL="0" indent="0">
              <a:buNone/>
            </a:pPr>
            <a:r>
              <a:rPr lang="en-IE" sz="3400" b="1" dirty="0">
                <a:latin typeface="+mn-lt"/>
              </a:rPr>
              <a:t>Build Career Intelligence</a:t>
            </a:r>
            <a:endParaRPr lang="en-IE" sz="3400" dirty="0">
              <a:latin typeface="+mn-lt"/>
            </a:endParaRPr>
          </a:p>
          <a:p>
            <a:pPr>
              <a:buFontTx/>
              <a:buChar char="-"/>
            </a:pPr>
            <a:r>
              <a:rPr lang="en-IE" sz="3400" dirty="0">
                <a:latin typeface="+mn-lt"/>
              </a:rPr>
              <a:t>Note the skillset/competencies  and experiences  required – </a:t>
            </a:r>
          </a:p>
          <a:p>
            <a:pPr>
              <a:buFontTx/>
              <a:buChar char="-"/>
            </a:pPr>
            <a:r>
              <a:rPr lang="en-IE" sz="3400" dirty="0">
                <a:latin typeface="+mn-lt"/>
              </a:rPr>
              <a:t>Note the close matches and the skills gaps</a:t>
            </a:r>
          </a:p>
          <a:p>
            <a:pPr>
              <a:buFontTx/>
              <a:buChar char="-"/>
            </a:pPr>
            <a:endParaRPr lang="en-IE" sz="3400" b="1" dirty="0">
              <a:latin typeface="+mn-lt"/>
            </a:endParaRPr>
          </a:p>
          <a:p>
            <a:pPr>
              <a:buFontTx/>
              <a:buChar char="-"/>
            </a:pPr>
            <a:endParaRPr lang="en-IE" sz="3400" b="1" dirty="0">
              <a:latin typeface="+mn-lt"/>
            </a:endParaRPr>
          </a:p>
          <a:p>
            <a:pPr marL="0" indent="0">
              <a:buNone/>
            </a:pPr>
            <a:r>
              <a:rPr lang="en-IE" sz="3400" b="1" dirty="0">
                <a:latin typeface="+mn-lt"/>
              </a:rPr>
              <a:t>Helpful Resources</a:t>
            </a:r>
          </a:p>
          <a:p>
            <a:pPr marL="0" indent="0">
              <a:buNone/>
            </a:pPr>
            <a:r>
              <a:rPr lang="en-IE" sz="3400" dirty="0">
                <a:latin typeface="+mn-lt"/>
              </a:rPr>
              <a:t>Hallowell Career Orientation</a:t>
            </a:r>
          </a:p>
          <a:p>
            <a:pPr marL="0" indent="0">
              <a:buNone/>
            </a:pPr>
            <a:r>
              <a:rPr lang="en-IE" sz="3400" dirty="0" err="1">
                <a:latin typeface="+mn-lt"/>
              </a:rPr>
              <a:t>Scheins</a:t>
            </a:r>
            <a:r>
              <a:rPr lang="en-IE" sz="3400" dirty="0">
                <a:latin typeface="+mn-lt"/>
              </a:rPr>
              <a:t> Career Anchors </a:t>
            </a:r>
            <a:endParaRPr lang="en-IE" sz="3400" b="1" dirty="0">
              <a:latin typeface="+mn-lt"/>
            </a:endParaRPr>
          </a:p>
          <a:p>
            <a:pPr marL="0" indent="0">
              <a:buNone/>
            </a:pPr>
            <a:r>
              <a:rPr lang="en-IE" sz="3400" dirty="0">
                <a:latin typeface="+mn-lt"/>
              </a:rPr>
              <a:t>Take Psychometric Profiling Assessments – Profiling for Success - </a:t>
            </a:r>
            <a:r>
              <a:rPr lang="en-IE" sz="3400" dirty="0">
                <a:latin typeface="+mn-lt"/>
                <a:hlinkClick r:id="rId2"/>
              </a:rPr>
              <a:t>https://www.ucc.ie/en/careers/areyouacurrentstudent/advice/profilingforsuccess/</a:t>
            </a:r>
            <a:r>
              <a:rPr lang="en-IE" sz="3400" dirty="0">
                <a:latin typeface="+mn-lt"/>
              </a:rPr>
              <a:t>	</a:t>
            </a:r>
          </a:p>
          <a:p>
            <a:pPr marL="0" indent="0">
              <a:buNone/>
            </a:pPr>
            <a:r>
              <a:rPr lang="en-IE" sz="3400" dirty="0">
                <a:latin typeface="+mn-lt"/>
              </a:rPr>
              <a:t>Personality Types indicator ( 16 personalities)  and  Values</a:t>
            </a:r>
          </a:p>
          <a:p>
            <a:pPr marL="0" indent="0">
              <a:buNone/>
            </a:pPr>
            <a:endParaRPr lang="en-IE" sz="3400" dirty="0">
              <a:latin typeface="+mn-lt"/>
            </a:endParaRPr>
          </a:p>
          <a:p>
            <a:endParaRPr lang="en-IE" dirty="0"/>
          </a:p>
        </p:txBody>
      </p:sp>
    </p:spTree>
    <p:extLst>
      <p:ext uri="{BB962C8B-B14F-4D97-AF65-F5344CB8AC3E}">
        <p14:creationId xmlns:p14="http://schemas.microsoft.com/office/powerpoint/2010/main" val="15901044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9959C-A074-414C-ABC9-0E63EC5672AB}"/>
              </a:ext>
            </a:extLst>
          </p:cNvPr>
          <p:cNvSpPr>
            <a:spLocks noGrp="1"/>
          </p:cNvSpPr>
          <p:nvPr>
            <p:ph type="title"/>
          </p:nvPr>
        </p:nvSpPr>
        <p:spPr>
          <a:xfrm>
            <a:off x="8045751" y="629266"/>
            <a:ext cx="3667039" cy="1676603"/>
          </a:xfrm>
        </p:spPr>
        <p:txBody>
          <a:bodyPr>
            <a:normAutofit/>
          </a:bodyPr>
          <a:lstStyle/>
          <a:p>
            <a:r>
              <a:rPr lang="en-IE" sz="4000"/>
              <a:t>PhD Career Stories </a:t>
            </a:r>
          </a:p>
        </p:txBody>
      </p:sp>
      <p:sp>
        <p:nvSpPr>
          <p:cNvPr id="3" name="Content Placeholder 2">
            <a:extLst>
              <a:ext uri="{FF2B5EF4-FFF2-40B4-BE49-F238E27FC236}">
                <a16:creationId xmlns:a16="http://schemas.microsoft.com/office/drawing/2014/main" id="{E6C3BB93-BE92-455E-AA4A-9BACC62F9022}"/>
              </a:ext>
            </a:extLst>
          </p:cNvPr>
          <p:cNvSpPr>
            <a:spLocks noGrp="1"/>
          </p:cNvSpPr>
          <p:nvPr>
            <p:ph idx="1"/>
          </p:nvPr>
        </p:nvSpPr>
        <p:spPr>
          <a:xfrm>
            <a:off x="8045753" y="2438401"/>
            <a:ext cx="3667036" cy="3779520"/>
          </a:xfrm>
        </p:spPr>
        <p:txBody>
          <a:bodyPr>
            <a:normAutofit/>
          </a:bodyPr>
          <a:lstStyle/>
          <a:p>
            <a:r>
              <a:rPr lang="en-IE" sz="1800" dirty="0">
                <a:hlinkClick r:id="rId2"/>
              </a:rPr>
              <a:t>https://www.vitae.ac.uk/researcher-careers/researcher-career-stories/career-stories-planned-happenstance</a:t>
            </a:r>
            <a:endParaRPr lang="en-IE" sz="1800" dirty="0"/>
          </a:p>
        </p:txBody>
      </p:sp>
      <p:pic>
        <p:nvPicPr>
          <p:cNvPr id="4" name="Picture 3">
            <a:extLst>
              <a:ext uri="{FF2B5EF4-FFF2-40B4-BE49-F238E27FC236}">
                <a16:creationId xmlns:a16="http://schemas.microsoft.com/office/drawing/2014/main" id="{A60B3E1A-C364-440E-B0C9-29E9ADD49EC2}"/>
              </a:ext>
            </a:extLst>
          </p:cNvPr>
          <p:cNvPicPr>
            <a:picLocks noChangeAspect="1"/>
          </p:cNvPicPr>
          <p:nvPr/>
        </p:nvPicPr>
        <p:blipFill>
          <a:blip r:embed="rId3"/>
          <a:stretch>
            <a:fillRect/>
          </a:stretch>
        </p:blipFill>
        <p:spPr>
          <a:xfrm>
            <a:off x="1" y="0"/>
            <a:ext cx="7552944" cy="6858000"/>
          </a:xfrm>
          <a:prstGeom prst="rect">
            <a:avLst/>
          </a:prstGeom>
          <a:effectLst/>
        </p:spPr>
      </p:pic>
    </p:spTree>
    <p:extLst>
      <p:ext uri="{BB962C8B-B14F-4D97-AF65-F5344CB8AC3E}">
        <p14:creationId xmlns:p14="http://schemas.microsoft.com/office/powerpoint/2010/main" val="22237612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6B1A0E-C0A6-4526-B2BC-DF1D1A3793C0}"/>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4091566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986DF-D4C1-4BFF-A4C6-DCC430ECE809}"/>
              </a:ext>
            </a:extLst>
          </p:cNvPr>
          <p:cNvSpPr>
            <a:spLocks noGrp="1"/>
          </p:cNvSpPr>
          <p:nvPr>
            <p:ph type="title"/>
          </p:nvPr>
        </p:nvSpPr>
        <p:spPr>
          <a:xfrm>
            <a:off x="8583422" y="4322217"/>
            <a:ext cx="3486657" cy="2120785"/>
          </a:xfrm>
        </p:spPr>
        <p:txBody>
          <a:bodyPr vert="horz" lIns="91440" tIns="45720" rIns="91440" bIns="45720" rtlCol="0" anchor="ctr">
            <a:normAutofit/>
          </a:bodyPr>
          <a:lstStyle/>
          <a:p>
            <a:r>
              <a:rPr lang="en-IE" sz="1400" dirty="0">
                <a:hlinkClick r:id="rId2"/>
              </a:rPr>
              <a:t>https://gradireland.com/gradstories/research</a:t>
            </a:r>
            <a:endParaRPr lang="en-US" sz="1400" dirty="0"/>
          </a:p>
        </p:txBody>
      </p:sp>
      <p:pic>
        <p:nvPicPr>
          <p:cNvPr id="4" name="Content Placeholder 3">
            <a:extLst>
              <a:ext uri="{FF2B5EF4-FFF2-40B4-BE49-F238E27FC236}">
                <a16:creationId xmlns:a16="http://schemas.microsoft.com/office/drawing/2014/main" id="{22B5FFEB-B0E5-41B3-8AEC-4B94B5948F18}"/>
              </a:ext>
            </a:extLst>
          </p:cNvPr>
          <p:cNvPicPr>
            <a:picLocks noGrp="1" noChangeAspect="1"/>
          </p:cNvPicPr>
          <p:nvPr>
            <p:ph idx="1"/>
          </p:nvPr>
        </p:nvPicPr>
        <p:blipFill rotWithShape="1">
          <a:blip r:embed="rId3"/>
          <a:srcRect r="17887"/>
          <a:stretch/>
        </p:blipFill>
        <p:spPr>
          <a:xfrm>
            <a:off x="545238" y="858525"/>
            <a:ext cx="7608304" cy="5211906"/>
          </a:xfrm>
          <a:prstGeom prst="rect">
            <a:avLst/>
          </a:prstGeom>
        </p:spPr>
      </p:pic>
    </p:spTree>
    <p:extLst>
      <p:ext uri="{BB962C8B-B14F-4D97-AF65-F5344CB8AC3E}">
        <p14:creationId xmlns:p14="http://schemas.microsoft.com/office/powerpoint/2010/main" val="1913188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68962-0A3F-BBDA-F506-1712AD0F3BC9}"/>
              </a:ext>
            </a:extLst>
          </p:cNvPr>
          <p:cNvSpPr>
            <a:spLocks noGrp="1"/>
          </p:cNvSpPr>
          <p:nvPr>
            <p:ph type="title"/>
          </p:nvPr>
        </p:nvSpPr>
        <p:spPr/>
        <p:txBody>
          <a:bodyPr>
            <a:normAutofit/>
          </a:bodyPr>
          <a:lstStyle/>
          <a:p>
            <a:r>
              <a:rPr lang="en-IE" sz="2000" dirty="0">
                <a:latin typeface="+mn-lt"/>
              </a:rPr>
              <a:t>https://www.findaphd.com/guides/phd-non-academic-careers</a:t>
            </a:r>
            <a:br>
              <a:rPr lang="en-IE" dirty="0"/>
            </a:br>
            <a:endParaRPr lang="en-IE" dirty="0"/>
          </a:p>
        </p:txBody>
      </p:sp>
      <p:pic>
        <p:nvPicPr>
          <p:cNvPr id="5" name="Content Placeholder 4">
            <a:extLst>
              <a:ext uri="{FF2B5EF4-FFF2-40B4-BE49-F238E27FC236}">
                <a16:creationId xmlns:a16="http://schemas.microsoft.com/office/drawing/2014/main" id="{7977684B-E9B1-A5A1-381F-3CE603ACB165}"/>
              </a:ext>
            </a:extLst>
          </p:cNvPr>
          <p:cNvPicPr>
            <a:picLocks noGrp="1" noChangeAspect="1"/>
          </p:cNvPicPr>
          <p:nvPr>
            <p:ph idx="1"/>
          </p:nvPr>
        </p:nvPicPr>
        <p:blipFill>
          <a:blip r:embed="rId2"/>
          <a:stretch>
            <a:fillRect/>
          </a:stretch>
        </p:blipFill>
        <p:spPr>
          <a:xfrm>
            <a:off x="493986" y="1321785"/>
            <a:ext cx="9606455" cy="5171090"/>
          </a:xfrm>
        </p:spPr>
      </p:pic>
    </p:spTree>
    <p:extLst>
      <p:ext uri="{BB962C8B-B14F-4D97-AF65-F5344CB8AC3E}">
        <p14:creationId xmlns:p14="http://schemas.microsoft.com/office/powerpoint/2010/main" val="18021906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0FDBF-B741-42B6-8335-2C60F09D1B34}"/>
              </a:ext>
            </a:extLst>
          </p:cNvPr>
          <p:cNvSpPr>
            <a:spLocks noGrp="1"/>
          </p:cNvSpPr>
          <p:nvPr>
            <p:ph type="title"/>
          </p:nvPr>
        </p:nvSpPr>
        <p:spPr/>
        <p:txBody>
          <a:bodyPr>
            <a:normAutofit/>
          </a:bodyPr>
          <a:lstStyle/>
          <a:p>
            <a:pPr marL="228600" lvl="0" indent="-228600" algn="ctr">
              <a:spcBef>
                <a:spcPts val="1000"/>
              </a:spcBef>
            </a:pPr>
            <a:r>
              <a:rPr lang="en-IE" sz="2800" dirty="0">
                <a:latin typeface="Calibri" panose="020F0502020204030204"/>
                <a:ea typeface="+mn-ea"/>
                <a:cs typeface="+mn-cs"/>
              </a:rPr>
              <a:t>Where to look – Where are jobs advertised- “unearthing jobs – the hidden market of jobs  </a:t>
            </a:r>
            <a:br>
              <a:rPr lang="en-IE" sz="2800" dirty="0">
                <a:highlight>
                  <a:srgbClr val="FFFF00"/>
                </a:highlight>
                <a:latin typeface="Calibri" panose="020F0502020204030204"/>
                <a:ea typeface="+mn-ea"/>
                <a:cs typeface="+mn-cs"/>
              </a:rPr>
            </a:br>
            <a:endParaRPr lang="en-IE" sz="2800" dirty="0"/>
          </a:p>
        </p:txBody>
      </p:sp>
      <p:graphicFrame>
        <p:nvGraphicFramePr>
          <p:cNvPr id="5" name="Content Placeholder 2">
            <a:extLst>
              <a:ext uri="{FF2B5EF4-FFF2-40B4-BE49-F238E27FC236}">
                <a16:creationId xmlns:a16="http://schemas.microsoft.com/office/drawing/2014/main" id="{FE36D8D0-DD9B-4D2B-9F82-7E376429B161}"/>
              </a:ext>
            </a:extLst>
          </p:cNvPr>
          <p:cNvGraphicFramePr>
            <a:graphicFrameLocks noGrp="1"/>
          </p:cNvGraphicFramePr>
          <p:nvPr>
            <p:ph idx="1"/>
            <p:extLst>
              <p:ext uri="{D42A27DB-BD31-4B8C-83A1-F6EECF244321}">
                <p14:modId xmlns:p14="http://schemas.microsoft.com/office/powerpoint/2010/main" val="360961342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67653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96FF0-F53F-4B8D-BC35-526541074448}"/>
              </a:ext>
            </a:extLst>
          </p:cNvPr>
          <p:cNvSpPr>
            <a:spLocks noGrp="1"/>
          </p:cNvSpPr>
          <p:nvPr>
            <p:ph type="title"/>
          </p:nvPr>
        </p:nvSpPr>
        <p:spPr>
          <a:xfrm>
            <a:off x="2152650" y="203907"/>
            <a:ext cx="7886700" cy="1325563"/>
          </a:xfrm>
        </p:spPr>
        <p:txBody>
          <a:bodyPr/>
          <a:lstStyle/>
          <a:p>
            <a:r>
              <a:rPr lang="en-IE" dirty="0"/>
              <a:t>Creative Job Searching</a:t>
            </a:r>
          </a:p>
        </p:txBody>
      </p:sp>
      <p:sp>
        <p:nvSpPr>
          <p:cNvPr id="4" name="Rectangle 3">
            <a:extLst>
              <a:ext uri="{FF2B5EF4-FFF2-40B4-BE49-F238E27FC236}">
                <a16:creationId xmlns:a16="http://schemas.microsoft.com/office/drawing/2014/main" id="{8F716818-99AC-41CD-A704-6C3BFEBC496D}"/>
              </a:ext>
            </a:extLst>
          </p:cNvPr>
          <p:cNvSpPr txBox="1">
            <a:spLocks noChangeArrowheads="1"/>
          </p:cNvSpPr>
          <p:nvPr/>
        </p:nvSpPr>
        <p:spPr>
          <a:xfrm>
            <a:off x="906308" y="1540353"/>
            <a:ext cx="8925404" cy="468307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1800" dirty="0">
                <a:solidFill>
                  <a:prstClr val="black"/>
                </a:solidFill>
                <a:latin typeface="+mn-lt"/>
              </a:rPr>
              <a:t>Creative Job Searching is systematic approach to finding a job</a:t>
            </a:r>
          </a:p>
          <a:p>
            <a:pPr marL="0" indent="0">
              <a:buNone/>
            </a:pPr>
            <a:r>
              <a:rPr lang="en-IE" altLang="en-US" sz="1800" dirty="0">
                <a:solidFill>
                  <a:prstClr val="black"/>
                </a:solidFill>
                <a:latin typeface="+mn-lt"/>
              </a:rPr>
              <a:t>It’s a </a:t>
            </a:r>
            <a:r>
              <a:rPr lang="en-IE" altLang="en-US" sz="1800" b="1" dirty="0">
                <a:solidFill>
                  <a:prstClr val="black"/>
                </a:solidFill>
                <a:highlight>
                  <a:srgbClr val="FFFF00"/>
                </a:highlight>
                <a:latin typeface="+mn-lt"/>
              </a:rPr>
              <a:t>pro-active</a:t>
            </a:r>
            <a:r>
              <a:rPr lang="en-IE" altLang="en-US" sz="1800" dirty="0">
                <a:solidFill>
                  <a:prstClr val="black"/>
                </a:solidFill>
                <a:highlight>
                  <a:srgbClr val="FFFF00"/>
                </a:highlight>
                <a:latin typeface="+mn-lt"/>
              </a:rPr>
              <a:t> </a:t>
            </a:r>
            <a:r>
              <a:rPr lang="en-IE" altLang="en-US" sz="1800" dirty="0">
                <a:solidFill>
                  <a:prstClr val="black"/>
                </a:solidFill>
                <a:latin typeface="+mn-lt"/>
              </a:rPr>
              <a:t>approach rather than a </a:t>
            </a:r>
            <a:r>
              <a:rPr lang="en-IE" altLang="en-US" sz="1800" b="1" dirty="0">
                <a:solidFill>
                  <a:prstClr val="black"/>
                </a:solidFill>
                <a:latin typeface="+mn-lt"/>
              </a:rPr>
              <a:t>re-active</a:t>
            </a:r>
            <a:r>
              <a:rPr lang="en-IE" altLang="en-US" sz="1800" dirty="0">
                <a:solidFill>
                  <a:prstClr val="black"/>
                </a:solidFill>
                <a:latin typeface="+mn-lt"/>
              </a:rPr>
              <a:t> approach</a:t>
            </a:r>
          </a:p>
          <a:p>
            <a:pPr marL="0" indent="0">
              <a:buNone/>
            </a:pPr>
            <a:endParaRPr lang="en-GB" altLang="en-US" sz="1800" dirty="0">
              <a:solidFill>
                <a:prstClr val="black"/>
              </a:solidFill>
              <a:latin typeface="+mn-lt"/>
            </a:endParaRPr>
          </a:p>
          <a:p>
            <a:pPr marL="0" indent="0">
              <a:buNone/>
            </a:pPr>
            <a:r>
              <a:rPr lang="en-IE" altLang="en-US" sz="1800" dirty="0">
                <a:solidFill>
                  <a:prstClr val="black"/>
                </a:solidFill>
                <a:latin typeface="+mn-lt"/>
              </a:rPr>
              <a:t>Incorporating elements :  </a:t>
            </a:r>
          </a:p>
          <a:p>
            <a:pPr lvl="1"/>
            <a:r>
              <a:rPr lang="en-IE" altLang="en-US" sz="1800" b="1" dirty="0">
                <a:solidFill>
                  <a:prstClr val="black"/>
                </a:solidFill>
                <a:latin typeface="+mn-lt"/>
              </a:rPr>
              <a:t>Researching</a:t>
            </a:r>
            <a:r>
              <a:rPr lang="en-IE" altLang="en-US" sz="1800" dirty="0">
                <a:solidFill>
                  <a:prstClr val="black"/>
                </a:solidFill>
                <a:latin typeface="+mn-lt"/>
              </a:rPr>
              <a:t> information on: occupations/employers/job opportunities</a:t>
            </a:r>
          </a:p>
          <a:p>
            <a:pPr lvl="1"/>
            <a:r>
              <a:rPr lang="en-IE" altLang="en-US" sz="1800" dirty="0">
                <a:solidFill>
                  <a:prstClr val="black"/>
                </a:solidFill>
                <a:latin typeface="+mn-lt"/>
              </a:rPr>
              <a:t>Developing a </a:t>
            </a:r>
            <a:r>
              <a:rPr lang="en-IE" altLang="en-US" sz="1800" b="1" dirty="0">
                <a:solidFill>
                  <a:prstClr val="black"/>
                </a:solidFill>
                <a:latin typeface="+mn-lt"/>
              </a:rPr>
              <a:t>network of contacts</a:t>
            </a:r>
            <a:r>
              <a:rPr lang="en-IE" altLang="en-US" sz="1800" dirty="0">
                <a:solidFill>
                  <a:prstClr val="black"/>
                </a:solidFill>
                <a:latin typeface="+mn-lt"/>
              </a:rPr>
              <a:t>, through work shadowing, volunteering, work experience, networking events, employer engagement events etc.</a:t>
            </a:r>
          </a:p>
          <a:p>
            <a:pPr lvl="1"/>
            <a:r>
              <a:rPr lang="en-IE" altLang="en-US" sz="1800" dirty="0">
                <a:solidFill>
                  <a:prstClr val="black"/>
                </a:solidFill>
                <a:latin typeface="+mn-lt"/>
              </a:rPr>
              <a:t>Maximising your </a:t>
            </a:r>
            <a:r>
              <a:rPr lang="en-IE" altLang="en-US" sz="1800" b="1" dirty="0">
                <a:solidFill>
                  <a:prstClr val="black"/>
                </a:solidFill>
                <a:latin typeface="+mn-lt"/>
              </a:rPr>
              <a:t>online profile </a:t>
            </a:r>
            <a:r>
              <a:rPr lang="en-IE" altLang="en-US" sz="1800" dirty="0">
                <a:solidFill>
                  <a:prstClr val="black"/>
                </a:solidFill>
                <a:latin typeface="+mn-lt"/>
              </a:rPr>
              <a:t>to encourage recruiters and employers to recruit you.</a:t>
            </a:r>
          </a:p>
          <a:p>
            <a:pPr lvl="1"/>
            <a:r>
              <a:rPr lang="en-IE" altLang="en-US" sz="1800" dirty="0">
                <a:solidFill>
                  <a:prstClr val="black"/>
                </a:solidFill>
                <a:latin typeface="+mn-lt"/>
              </a:rPr>
              <a:t>Making focused </a:t>
            </a:r>
            <a:r>
              <a:rPr lang="en-IE" altLang="en-US" sz="1800" b="1" dirty="0">
                <a:solidFill>
                  <a:prstClr val="black"/>
                </a:solidFill>
                <a:latin typeface="+mn-lt"/>
              </a:rPr>
              <a:t>speculative applications </a:t>
            </a:r>
            <a:r>
              <a:rPr lang="en-IE" altLang="en-US" sz="1800" dirty="0">
                <a:solidFill>
                  <a:prstClr val="black"/>
                </a:solidFill>
                <a:latin typeface="+mn-lt"/>
              </a:rPr>
              <a:t>to employers to Access the </a:t>
            </a:r>
            <a:r>
              <a:rPr lang="en-IE" altLang="en-US" sz="1800" b="1" dirty="0">
                <a:solidFill>
                  <a:prstClr val="black"/>
                </a:solidFill>
                <a:latin typeface="+mn-lt"/>
              </a:rPr>
              <a:t>“Hidden Jobs Market”</a:t>
            </a:r>
          </a:p>
          <a:p>
            <a:pPr lvl="1"/>
            <a:endParaRPr lang="en-GB" altLang="en-US" sz="1800" dirty="0">
              <a:solidFill>
                <a:prstClr val="black"/>
              </a:solidFill>
              <a:latin typeface="+mn-lt"/>
            </a:endParaRPr>
          </a:p>
          <a:p>
            <a:pPr lvl="1">
              <a:buNone/>
            </a:pPr>
            <a:endParaRPr lang="en-IE" altLang="en-US" sz="1050" dirty="0">
              <a:solidFill>
                <a:srgbClr val="002060"/>
              </a:solidFill>
            </a:endParaRPr>
          </a:p>
        </p:txBody>
      </p:sp>
    </p:spTree>
    <p:extLst>
      <p:ext uri="{BB962C8B-B14F-4D97-AF65-F5344CB8AC3E}">
        <p14:creationId xmlns:p14="http://schemas.microsoft.com/office/powerpoint/2010/main" val="34987228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5E7A34C-BB2B-438F-8143-2190F1989A96}"/>
              </a:ext>
            </a:extLst>
          </p:cNvPr>
          <p:cNvSpPr>
            <a:spLocks noGrp="1" noChangeArrowheads="1"/>
          </p:cNvSpPr>
          <p:nvPr>
            <p:ph type="title" idx="4294967295"/>
          </p:nvPr>
        </p:nvSpPr>
        <p:spPr>
          <a:xfrm>
            <a:off x="0" y="1041400"/>
            <a:ext cx="5845175" cy="1096963"/>
          </a:xfrm>
        </p:spPr>
        <p:txBody>
          <a:bodyPr>
            <a:normAutofit fontScale="90000"/>
          </a:bodyPr>
          <a:lstStyle/>
          <a:p>
            <a:pPr algn="ctr" eaLnBrk="1" hangingPunct="1"/>
            <a:r>
              <a:rPr lang="en-IE" altLang="en-US" dirty="0"/>
              <a:t>“Hidden Jobs Market”</a:t>
            </a:r>
            <a:endParaRPr lang="en-GB" altLang="en-US" dirty="0"/>
          </a:p>
        </p:txBody>
      </p:sp>
      <p:sp>
        <p:nvSpPr>
          <p:cNvPr id="23555" name="Rectangle 3">
            <a:extLst>
              <a:ext uri="{FF2B5EF4-FFF2-40B4-BE49-F238E27FC236}">
                <a16:creationId xmlns:a16="http://schemas.microsoft.com/office/drawing/2014/main" id="{D88B3776-4568-498D-8FBD-D061BF3E76E2}"/>
              </a:ext>
            </a:extLst>
          </p:cNvPr>
          <p:cNvSpPr>
            <a:spLocks noGrp="1" noChangeArrowheads="1"/>
          </p:cNvSpPr>
          <p:nvPr>
            <p:ph sz="half" idx="4294967295"/>
          </p:nvPr>
        </p:nvSpPr>
        <p:spPr>
          <a:xfrm>
            <a:off x="8877300" y="2057400"/>
            <a:ext cx="3314700" cy="3429000"/>
          </a:xfrm>
        </p:spPr>
        <p:txBody>
          <a:bodyPr/>
          <a:lstStyle/>
          <a:p>
            <a:pPr eaLnBrk="1" hangingPunct="1"/>
            <a:r>
              <a:rPr lang="en-IE" altLang="en-US" sz="1800" dirty="0">
                <a:solidFill>
                  <a:srgbClr val="002060"/>
                </a:solidFill>
              </a:rPr>
              <a:t>Research shows that up to 70% of jobs are </a:t>
            </a:r>
            <a:r>
              <a:rPr lang="en-IE" altLang="en-US" sz="1800" b="1" dirty="0">
                <a:solidFill>
                  <a:srgbClr val="002060"/>
                </a:solidFill>
              </a:rPr>
              <a:t>not</a:t>
            </a:r>
            <a:r>
              <a:rPr lang="en-IE" altLang="en-US" sz="1800" dirty="0">
                <a:solidFill>
                  <a:srgbClr val="002060"/>
                </a:solidFill>
              </a:rPr>
              <a:t> advertised</a:t>
            </a:r>
          </a:p>
          <a:p>
            <a:pPr eaLnBrk="1" hangingPunct="1"/>
            <a:r>
              <a:rPr lang="en-IE" altLang="en-US" sz="1800" dirty="0">
                <a:solidFill>
                  <a:srgbClr val="002060"/>
                </a:solidFill>
              </a:rPr>
              <a:t>Why?</a:t>
            </a:r>
          </a:p>
          <a:p>
            <a:pPr lvl="1" eaLnBrk="1" hangingPunct="1"/>
            <a:r>
              <a:rPr lang="en-IE" altLang="en-US" sz="1600" dirty="0">
                <a:solidFill>
                  <a:srgbClr val="002060"/>
                </a:solidFill>
              </a:rPr>
              <a:t>Costs money</a:t>
            </a:r>
          </a:p>
          <a:p>
            <a:pPr lvl="1" eaLnBrk="1" hangingPunct="1"/>
            <a:r>
              <a:rPr lang="en-IE" altLang="en-US" sz="1600" dirty="0">
                <a:solidFill>
                  <a:srgbClr val="002060"/>
                </a:solidFill>
              </a:rPr>
              <a:t>Attracts too many applications</a:t>
            </a:r>
          </a:p>
          <a:p>
            <a:pPr lvl="1" eaLnBrk="1" hangingPunct="1"/>
            <a:r>
              <a:rPr lang="en-IE" altLang="en-US" sz="1600" dirty="0">
                <a:solidFill>
                  <a:srgbClr val="002060"/>
                </a:solidFill>
              </a:rPr>
              <a:t>CVs on file already</a:t>
            </a:r>
            <a:endParaRPr lang="en-GB" altLang="en-US" sz="1600" dirty="0">
              <a:solidFill>
                <a:srgbClr val="002060"/>
              </a:solidFill>
            </a:endParaRPr>
          </a:p>
        </p:txBody>
      </p:sp>
      <p:sp>
        <p:nvSpPr>
          <p:cNvPr id="23556" name="AutoShape 4">
            <a:extLst>
              <a:ext uri="{FF2B5EF4-FFF2-40B4-BE49-F238E27FC236}">
                <a16:creationId xmlns:a16="http://schemas.microsoft.com/office/drawing/2014/main" id="{51A6094A-4139-4944-A484-CA6EA86C1152}"/>
              </a:ext>
            </a:extLst>
          </p:cNvPr>
          <p:cNvSpPr>
            <a:spLocks noChangeArrowheads="1"/>
          </p:cNvSpPr>
          <p:nvPr/>
        </p:nvSpPr>
        <p:spPr bwMode="auto">
          <a:xfrm>
            <a:off x="3665935" y="2306243"/>
            <a:ext cx="3024188" cy="3012281"/>
          </a:xfrm>
          <a:prstGeom prst="triangle">
            <a:avLst>
              <a:gd name="adj" fmla="val 50000"/>
            </a:avLst>
          </a:prstGeom>
          <a:solidFill>
            <a:srgbClr val="CCECFF"/>
          </a:solidFill>
          <a:ln w="12700">
            <a:solidFill>
              <a:schemeClr val="tx1"/>
            </a:solidFill>
            <a:miter lim="800000"/>
            <a:headEnd type="none" w="sm" len="sm"/>
            <a:tailEnd type="none" w="sm" len="sm"/>
          </a:ln>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None/>
            </a:pPr>
            <a:endParaRPr lang="en-US" altLang="en-US" sz="1350">
              <a:solidFill>
                <a:prstClr val="black"/>
              </a:solidFill>
            </a:endParaRPr>
          </a:p>
        </p:txBody>
      </p:sp>
      <p:sp>
        <p:nvSpPr>
          <p:cNvPr id="23557" name="Line 5">
            <a:extLst>
              <a:ext uri="{FF2B5EF4-FFF2-40B4-BE49-F238E27FC236}">
                <a16:creationId xmlns:a16="http://schemas.microsoft.com/office/drawing/2014/main" id="{3119573E-1FBA-4DB2-9A78-3C81A57FAE03}"/>
              </a:ext>
            </a:extLst>
          </p:cNvPr>
          <p:cNvSpPr>
            <a:spLocks noChangeShapeType="1"/>
          </p:cNvSpPr>
          <p:nvPr/>
        </p:nvSpPr>
        <p:spPr bwMode="auto">
          <a:xfrm>
            <a:off x="3665936" y="3752850"/>
            <a:ext cx="2862263" cy="0"/>
          </a:xfrm>
          <a:prstGeom prst="line">
            <a:avLst/>
          </a:prstGeom>
          <a:noFill/>
          <a:ln w="381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IE" sz="1350">
              <a:solidFill>
                <a:prstClr val="black"/>
              </a:solidFill>
              <a:latin typeface="Calibri" panose="020F0502020204030204"/>
            </a:endParaRPr>
          </a:p>
        </p:txBody>
      </p:sp>
      <p:sp>
        <p:nvSpPr>
          <p:cNvPr id="23558" name="Text Box 6">
            <a:extLst>
              <a:ext uri="{FF2B5EF4-FFF2-40B4-BE49-F238E27FC236}">
                <a16:creationId xmlns:a16="http://schemas.microsoft.com/office/drawing/2014/main" id="{9F8A03DA-7ABA-4450-B573-D5886249A62F}"/>
              </a:ext>
            </a:extLst>
          </p:cNvPr>
          <p:cNvSpPr txBox="1">
            <a:spLocks noChangeArrowheads="1"/>
          </p:cNvSpPr>
          <p:nvPr/>
        </p:nvSpPr>
        <p:spPr bwMode="auto">
          <a:xfrm>
            <a:off x="4583907" y="2943226"/>
            <a:ext cx="113347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None/>
            </a:pPr>
            <a:r>
              <a:rPr lang="en-IE" altLang="en-US" sz="1500" b="1">
                <a:solidFill>
                  <a:srgbClr val="002060"/>
                </a:solidFill>
                <a:latin typeface="Times New Roman" panose="02020603050405020304" pitchFamily="18" charset="0"/>
              </a:rPr>
              <a:t>Open </a:t>
            </a:r>
            <a:br>
              <a:rPr lang="en-IE" altLang="en-US" sz="1500" b="1">
                <a:solidFill>
                  <a:srgbClr val="002060"/>
                </a:solidFill>
                <a:latin typeface="Times New Roman" panose="02020603050405020304" pitchFamily="18" charset="0"/>
              </a:rPr>
            </a:br>
            <a:r>
              <a:rPr lang="en-IE" altLang="en-US" sz="1500" b="1">
                <a:solidFill>
                  <a:srgbClr val="002060"/>
                </a:solidFill>
                <a:latin typeface="Times New Roman" panose="02020603050405020304" pitchFamily="18" charset="0"/>
              </a:rPr>
              <a:t>Jobs Market</a:t>
            </a:r>
            <a:endParaRPr lang="en-GB" altLang="en-US" sz="1500" b="1">
              <a:solidFill>
                <a:srgbClr val="002060"/>
              </a:solidFill>
              <a:latin typeface="Times New Roman" panose="02020603050405020304" pitchFamily="18" charset="0"/>
            </a:endParaRPr>
          </a:p>
        </p:txBody>
      </p:sp>
      <p:sp>
        <p:nvSpPr>
          <p:cNvPr id="23559" name="Text Box 7">
            <a:extLst>
              <a:ext uri="{FF2B5EF4-FFF2-40B4-BE49-F238E27FC236}">
                <a16:creationId xmlns:a16="http://schemas.microsoft.com/office/drawing/2014/main" id="{958C6AE2-6AAA-4D60-972D-C430122A3A64}"/>
              </a:ext>
            </a:extLst>
          </p:cNvPr>
          <p:cNvSpPr txBox="1">
            <a:spLocks noChangeArrowheads="1"/>
          </p:cNvSpPr>
          <p:nvPr/>
        </p:nvSpPr>
        <p:spPr bwMode="auto">
          <a:xfrm>
            <a:off x="4082374" y="4455319"/>
            <a:ext cx="2538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None/>
            </a:pPr>
            <a:r>
              <a:rPr lang="en-IE" altLang="en-US" sz="1800" b="1" dirty="0">
                <a:solidFill>
                  <a:srgbClr val="002060"/>
                </a:solidFill>
                <a:latin typeface="Times New Roman" panose="02020603050405020304" pitchFamily="18" charset="0"/>
              </a:rPr>
              <a:t>Hidden Jobs Market</a:t>
            </a:r>
            <a:endParaRPr lang="en-GB" altLang="en-US" sz="1800" b="1" dirty="0">
              <a:solidFill>
                <a:srgbClr val="002060"/>
              </a:solidFill>
              <a:latin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5963263" y="2252547"/>
            <a:ext cx="2800112" cy="818998"/>
          </a:xfrm>
        </p:spPr>
        <p:txBody>
          <a:bodyPr vert="horz" lIns="38576" tIns="19289" rIns="38576" bIns="19289" numCol="1" rtlCol="0" anchor="ctr" anchorCtr="0" compatLnSpc="1">
            <a:prstTxWarp prst="textNoShape">
              <a:avLst/>
            </a:prstTxWarp>
            <a:normAutofit/>
          </a:bodyPr>
          <a:lstStyle/>
          <a:p>
            <a:pPr>
              <a:defRPr/>
            </a:pPr>
            <a:r>
              <a:rPr lang="en-IE" sz="2000" dirty="0">
                <a:solidFill>
                  <a:srgbClr val="000000"/>
                </a:solidFill>
              </a:rPr>
              <a:t>What is Networking?</a:t>
            </a:r>
          </a:p>
        </p:txBody>
      </p:sp>
      <p:sp>
        <p:nvSpPr>
          <p:cNvPr id="34819" name="Content Placeholder 2"/>
          <p:cNvSpPr>
            <a:spLocks noGrp="1"/>
          </p:cNvSpPr>
          <p:nvPr>
            <p:ph idx="1"/>
          </p:nvPr>
        </p:nvSpPr>
        <p:spPr>
          <a:xfrm>
            <a:off x="5697287" y="2672830"/>
            <a:ext cx="3646741" cy="2047100"/>
          </a:xfrm>
        </p:spPr>
        <p:txBody>
          <a:bodyPr anchor="ctr">
            <a:normAutofit/>
          </a:bodyPr>
          <a:lstStyle/>
          <a:p>
            <a:pPr eaLnBrk="1" hangingPunct="1">
              <a:buFont typeface="Arial" charset="0"/>
              <a:buNone/>
            </a:pPr>
            <a:r>
              <a:rPr lang="en-IE" dirty="0">
                <a:solidFill>
                  <a:srgbClr val="000000"/>
                </a:solidFill>
              </a:rPr>
              <a:t>	</a:t>
            </a:r>
            <a:r>
              <a:rPr lang="en-IE" sz="1800" dirty="0">
                <a:solidFill>
                  <a:srgbClr val="000000"/>
                </a:solidFill>
              </a:rPr>
              <a:t>Networking is the development of mutually beneficial relationships... </a:t>
            </a:r>
            <a:r>
              <a:rPr lang="en-IE" sz="1800" b="1" i="1" dirty="0">
                <a:solidFill>
                  <a:srgbClr val="000000"/>
                </a:solidFill>
              </a:rPr>
              <a:t>before you need them!</a:t>
            </a:r>
            <a:endParaRPr lang="en-IE" dirty="0">
              <a:solidFill>
                <a:srgbClr val="000000"/>
              </a:solidFill>
            </a:endParaRPr>
          </a:p>
        </p:txBody>
      </p:sp>
      <p:pic>
        <p:nvPicPr>
          <p:cNvPr id="34820" name="Picture 2" descr="C:\Users\dparker\AppData\Local\Microsoft\Windows\Temporary Internet Files\Content.IE5\2IYTP9PM\MP900442252[1].jpg"/>
          <p:cNvPicPr>
            <a:picLocks noChangeAspect="1" noChangeArrowheads="1"/>
          </p:cNvPicPr>
          <p:nvPr/>
        </p:nvPicPr>
        <p:blipFill>
          <a:blip r:embed="rId3" cstate="print"/>
          <a:stretch>
            <a:fillRect/>
          </a:stretch>
        </p:blipFill>
        <p:spPr bwMode="auto">
          <a:xfrm>
            <a:off x="3026071" y="2252549"/>
            <a:ext cx="2114497" cy="1406141"/>
          </a:xfrm>
          <a:prstGeom prst="rect">
            <a:avLst/>
          </a:prstGeom>
          <a:noFill/>
        </p:spPr>
      </p:pic>
      <p:sp>
        <p:nvSpPr>
          <p:cNvPr id="5" name="Rectangle 2">
            <a:extLst>
              <a:ext uri="{FF2B5EF4-FFF2-40B4-BE49-F238E27FC236}">
                <a16:creationId xmlns:a16="http://schemas.microsoft.com/office/drawing/2014/main" id="{32493641-9E48-4D3C-ABBB-8D3048B3C46E}"/>
              </a:ext>
            </a:extLst>
          </p:cNvPr>
          <p:cNvSpPr txBox="1">
            <a:spLocks noChangeArrowheads="1"/>
          </p:cNvSpPr>
          <p:nvPr/>
        </p:nvSpPr>
        <p:spPr>
          <a:xfrm>
            <a:off x="2152650" y="1131095"/>
            <a:ext cx="7886700" cy="630617"/>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44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IE" altLang="en-US" sz="3300" dirty="0">
                <a:solidFill>
                  <a:srgbClr val="0563C1"/>
                </a:solidFill>
              </a:rPr>
              <a:t>Networking</a:t>
            </a:r>
            <a:endParaRPr lang="en-GB" altLang="en-US" sz="3300" dirty="0">
              <a:solidFill>
                <a:srgbClr val="0563C1"/>
              </a:solidFill>
            </a:endParaRPr>
          </a:p>
        </p:txBody>
      </p:sp>
    </p:spTree>
    <p:extLst>
      <p:ext uri="{BB962C8B-B14F-4D97-AF65-F5344CB8AC3E}">
        <p14:creationId xmlns:p14="http://schemas.microsoft.com/office/powerpoint/2010/main" val="558469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2849748" y="2152989"/>
            <a:ext cx="5377983" cy="3504861"/>
          </a:xfrm>
        </p:spPr>
        <p:txBody>
          <a:bodyPr vert="horz" lIns="51435" tIns="25718" rIns="51435" bIns="25718" rtlCol="0">
            <a:normAutofit fontScale="85000" lnSpcReduction="10000"/>
          </a:bodyPr>
          <a:lstStyle/>
          <a:p>
            <a:pPr lvl="1">
              <a:buFont typeface="Wingdings" panose="05000000000000000000" pitchFamily="2" charset="2"/>
              <a:buChar char="§"/>
            </a:pPr>
            <a:r>
              <a:rPr lang="en-IE" b="1" dirty="0"/>
              <a:t>Strategic:	</a:t>
            </a:r>
          </a:p>
          <a:p>
            <a:pPr marL="257175" lvl="1" indent="0">
              <a:buNone/>
            </a:pPr>
            <a:r>
              <a:rPr lang="en-IE" dirty="0"/>
              <a:t>WHO needs to be in my network?</a:t>
            </a:r>
            <a:br>
              <a:rPr lang="en-IE" dirty="0"/>
            </a:br>
            <a:endParaRPr lang="en-IE" dirty="0"/>
          </a:p>
          <a:p>
            <a:pPr lvl="1">
              <a:buFont typeface="Wingdings" panose="05000000000000000000" pitchFamily="2" charset="2"/>
              <a:buChar char="§"/>
            </a:pPr>
            <a:endParaRPr lang="en-IE" dirty="0"/>
          </a:p>
          <a:p>
            <a:pPr lvl="1">
              <a:buFont typeface="Wingdings" panose="05000000000000000000" pitchFamily="2" charset="2"/>
              <a:buChar char="§"/>
            </a:pPr>
            <a:r>
              <a:rPr lang="en-IE" b="1" dirty="0"/>
              <a:t>Tactical:</a:t>
            </a:r>
            <a:r>
              <a:rPr lang="en-IE" dirty="0"/>
              <a:t>		</a:t>
            </a:r>
          </a:p>
          <a:p>
            <a:pPr marL="257175" lvl="1" indent="0">
              <a:buNone/>
            </a:pPr>
            <a:r>
              <a:rPr lang="en-IE" dirty="0"/>
              <a:t>HOW will I integrate the right people?</a:t>
            </a:r>
            <a:br>
              <a:rPr lang="en-IE" dirty="0"/>
            </a:br>
            <a:endParaRPr lang="en-IE" dirty="0"/>
          </a:p>
          <a:p>
            <a:pPr lvl="1">
              <a:buFont typeface="Wingdings" panose="05000000000000000000" pitchFamily="2" charset="2"/>
              <a:buChar char="§"/>
            </a:pPr>
            <a:endParaRPr lang="en-IE" dirty="0"/>
          </a:p>
          <a:p>
            <a:pPr lvl="1">
              <a:buFont typeface="Wingdings" panose="05000000000000000000" pitchFamily="2" charset="2"/>
              <a:buChar char="§"/>
            </a:pPr>
            <a:r>
              <a:rPr lang="en-IE" b="1" dirty="0"/>
              <a:t>Online:</a:t>
            </a:r>
            <a:r>
              <a:rPr lang="en-IE" dirty="0"/>
              <a:t>	</a:t>
            </a:r>
          </a:p>
          <a:p>
            <a:pPr marL="257175" lvl="1" indent="0">
              <a:buNone/>
            </a:pPr>
            <a:r>
              <a:rPr lang="en-IE" dirty="0"/>
              <a:t>HOW can I network online?</a:t>
            </a:r>
          </a:p>
          <a:p>
            <a:pPr marL="257175" lvl="1" indent="0">
              <a:buNone/>
            </a:pPr>
            <a:endParaRPr lang="en-IE" sz="1575" dirty="0"/>
          </a:p>
          <a:p>
            <a:pPr marL="257175" lvl="1" indent="0">
              <a:buNone/>
            </a:pPr>
            <a:r>
              <a:rPr lang="en-IE" sz="1575" dirty="0"/>
              <a:t>                                             </a:t>
            </a:r>
          </a:p>
        </p:txBody>
      </p:sp>
      <p:sp>
        <p:nvSpPr>
          <p:cNvPr id="17410" name="Title 1"/>
          <p:cNvSpPr>
            <a:spLocks noGrp="1"/>
          </p:cNvSpPr>
          <p:nvPr>
            <p:ph type="title"/>
          </p:nvPr>
        </p:nvSpPr>
        <p:spPr bwMode="auto">
          <a:xfrm>
            <a:off x="3138489" y="1016794"/>
            <a:ext cx="5902417" cy="792956"/>
          </a:xfrm>
        </p:spPr>
        <p:txBody>
          <a:bodyPr vert="horz" lIns="38576" tIns="19289" rIns="38576" bIns="19289" numCol="1" rtlCol="0" anchor="ctr" anchorCtr="0" compatLnSpc="1">
            <a:prstTxWarp prst="textNoShape">
              <a:avLst/>
            </a:prstTxWarp>
            <a:normAutofit fontScale="90000"/>
          </a:bodyPr>
          <a:lstStyle/>
          <a:p>
            <a:pPr>
              <a:defRPr/>
            </a:pPr>
            <a:r>
              <a:rPr lang="en-IE" i="1" dirty="0"/>
              <a:t>3 Elements of Networking</a:t>
            </a:r>
            <a:endParaRPr lang="en-IE" dirty="0"/>
          </a:p>
        </p:txBody>
      </p:sp>
      <p:pic>
        <p:nvPicPr>
          <p:cNvPr id="4" name="Picture 2" descr="C:\Users\dparker\AppData\Local\Microsoft\Windows\Temporary Internet Files\Content.IE5\2IYTP9PM\MP900442252[1].jpg"/>
          <p:cNvPicPr>
            <a:picLocks noChangeAspect="1" noChangeArrowheads="1"/>
          </p:cNvPicPr>
          <p:nvPr/>
        </p:nvPicPr>
        <p:blipFill rotWithShape="1">
          <a:blip r:embed="rId3" cstate="print"/>
          <a:srcRect l="26072" r="33097" b="-1"/>
          <a:stretch/>
        </p:blipFill>
        <p:spPr bwMode="auto">
          <a:xfrm>
            <a:off x="7795593" y="2152650"/>
            <a:ext cx="1546660" cy="3162300"/>
          </a:xfrm>
          <a:prstGeom prst="rect">
            <a:avLst/>
          </a:prstGeom>
          <a:noFill/>
        </p:spPr>
      </p:pic>
    </p:spTree>
    <p:extLst>
      <p:ext uri="{BB962C8B-B14F-4D97-AF65-F5344CB8AC3E}">
        <p14:creationId xmlns:p14="http://schemas.microsoft.com/office/powerpoint/2010/main" val="22810637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4D40C-103F-4B57-966A-1532D10FB8A6}"/>
              </a:ext>
            </a:extLst>
          </p:cNvPr>
          <p:cNvSpPr>
            <a:spLocks noGrp="1"/>
          </p:cNvSpPr>
          <p:nvPr>
            <p:ph type="title"/>
          </p:nvPr>
        </p:nvSpPr>
        <p:spPr/>
        <p:txBody>
          <a:bodyPr>
            <a:normAutofit/>
          </a:bodyPr>
          <a:lstStyle/>
          <a:p>
            <a:r>
              <a:rPr lang="en-IE" sz="3000" dirty="0"/>
              <a:t>Strategic Networking (Who)</a:t>
            </a:r>
          </a:p>
        </p:txBody>
      </p:sp>
      <p:sp>
        <p:nvSpPr>
          <p:cNvPr id="4" name="Rectangle 3">
            <a:extLst>
              <a:ext uri="{FF2B5EF4-FFF2-40B4-BE49-F238E27FC236}">
                <a16:creationId xmlns:a16="http://schemas.microsoft.com/office/drawing/2014/main" id="{54569217-32AB-4511-8A7E-F94A003193D3}"/>
              </a:ext>
            </a:extLst>
          </p:cNvPr>
          <p:cNvSpPr txBox="1">
            <a:spLocks noChangeArrowheads="1"/>
          </p:cNvSpPr>
          <p:nvPr/>
        </p:nvSpPr>
        <p:spPr>
          <a:xfrm>
            <a:off x="6294987" y="2125266"/>
            <a:ext cx="3744363" cy="322666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prstClr val="black"/>
              </a:buClr>
              <a:buFont typeface="Wingdings" panose="05000000000000000000" pitchFamily="2" charset="2"/>
              <a:buChar char="§"/>
            </a:pPr>
            <a:r>
              <a:rPr lang="en-US" altLang="en-US" sz="1800" dirty="0">
                <a:solidFill>
                  <a:prstClr val="black"/>
                </a:solidFill>
              </a:rPr>
              <a:t>Who needs to be in your network?</a:t>
            </a:r>
          </a:p>
          <a:p>
            <a:pPr marL="0" indent="0">
              <a:buClr>
                <a:prstClr val="black"/>
              </a:buClr>
              <a:buNone/>
            </a:pPr>
            <a:endParaRPr lang="en-US" altLang="en-US" sz="1800" dirty="0">
              <a:solidFill>
                <a:prstClr val="black"/>
              </a:solidFill>
            </a:endParaRPr>
          </a:p>
          <a:p>
            <a:pPr>
              <a:buClr>
                <a:prstClr val="black"/>
              </a:buClr>
              <a:buFont typeface="Wingdings" panose="05000000000000000000" pitchFamily="2" charset="2"/>
              <a:buChar char="§"/>
            </a:pPr>
            <a:r>
              <a:rPr lang="en-US" altLang="en-US" sz="1800" dirty="0">
                <a:solidFill>
                  <a:prstClr val="black"/>
                </a:solidFill>
              </a:rPr>
              <a:t>What does your Networking look like now?</a:t>
            </a:r>
          </a:p>
          <a:p>
            <a:pPr marL="0" indent="0">
              <a:buClr>
                <a:prstClr val="black"/>
              </a:buClr>
              <a:buNone/>
            </a:pPr>
            <a:endParaRPr lang="en-US" altLang="en-US" sz="1800" dirty="0">
              <a:solidFill>
                <a:prstClr val="black"/>
              </a:solidFill>
            </a:endParaRPr>
          </a:p>
          <a:p>
            <a:pPr>
              <a:buClr>
                <a:prstClr val="black"/>
              </a:buClr>
              <a:buFont typeface="Wingdings" panose="05000000000000000000" pitchFamily="2" charset="2"/>
              <a:buChar char="§"/>
            </a:pPr>
            <a:r>
              <a:rPr lang="en-US" altLang="en-US" sz="1800" dirty="0">
                <a:solidFill>
                  <a:prstClr val="black"/>
                </a:solidFill>
              </a:rPr>
              <a:t>How would you like your Network to Look?</a:t>
            </a:r>
            <a:r>
              <a:rPr lang="en-IE" altLang="en-US" sz="2400" dirty="0">
                <a:solidFill>
                  <a:srgbClr val="002060"/>
                </a:solidFill>
              </a:rPr>
              <a:t> </a:t>
            </a:r>
          </a:p>
          <a:p>
            <a:endParaRPr lang="en-GB" altLang="en-US" sz="2100" dirty="0">
              <a:solidFill>
                <a:prstClr val="black"/>
              </a:solidFill>
            </a:endParaRPr>
          </a:p>
        </p:txBody>
      </p:sp>
      <p:pic>
        <p:nvPicPr>
          <p:cNvPr id="5" name="Picture 4">
            <a:extLst>
              <a:ext uri="{FF2B5EF4-FFF2-40B4-BE49-F238E27FC236}">
                <a16:creationId xmlns:a16="http://schemas.microsoft.com/office/drawing/2014/main" id="{3CCEB3DF-1AC2-4A72-A9E8-7CE5895FC132}"/>
              </a:ext>
            </a:extLst>
          </p:cNvPr>
          <p:cNvPicPr>
            <a:picLocks noChangeAspect="1"/>
          </p:cNvPicPr>
          <p:nvPr/>
        </p:nvPicPr>
        <p:blipFill rotWithShape="1">
          <a:blip r:embed="rId3">
            <a:alphaModFix/>
          </a:blip>
          <a:srcRect l="7765" r="5125" b="3"/>
          <a:stretch/>
        </p:blipFill>
        <p:spPr>
          <a:xfrm>
            <a:off x="2557977" y="2235087"/>
            <a:ext cx="3239085" cy="2755824"/>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776461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5950E-05D4-4A81-A142-D853638C3643}"/>
              </a:ext>
            </a:extLst>
          </p:cNvPr>
          <p:cNvSpPr>
            <a:spLocks noGrp="1"/>
          </p:cNvSpPr>
          <p:nvPr>
            <p:ph type="title"/>
          </p:nvPr>
        </p:nvSpPr>
        <p:spPr/>
        <p:txBody>
          <a:bodyPr/>
          <a:lstStyle/>
          <a:p>
            <a:br>
              <a:rPr lang="en-IE" sz="2200" dirty="0">
                <a:solidFill>
                  <a:prstClr val="black"/>
                </a:solidFill>
              </a:rPr>
            </a:br>
            <a:endParaRPr lang="en-US" dirty="0"/>
          </a:p>
        </p:txBody>
      </p:sp>
      <p:sp>
        <p:nvSpPr>
          <p:cNvPr id="3" name="Content Placeholder 2">
            <a:extLst>
              <a:ext uri="{FF2B5EF4-FFF2-40B4-BE49-F238E27FC236}">
                <a16:creationId xmlns:a16="http://schemas.microsoft.com/office/drawing/2014/main" id="{59D305F4-941B-40E9-A502-51F403A81E8D}"/>
              </a:ext>
            </a:extLst>
          </p:cNvPr>
          <p:cNvSpPr>
            <a:spLocks noGrp="1"/>
          </p:cNvSpPr>
          <p:nvPr>
            <p:ph idx="1"/>
          </p:nvPr>
        </p:nvSpPr>
        <p:spPr>
          <a:xfrm>
            <a:off x="684452" y="698387"/>
            <a:ext cx="10515600" cy="5705475"/>
          </a:xfrm>
        </p:spPr>
        <p:txBody>
          <a:bodyPr>
            <a:normAutofit/>
          </a:bodyPr>
          <a:lstStyle/>
          <a:p>
            <a:pPr marL="0" indent="0" algn="ctr">
              <a:buNone/>
            </a:pPr>
            <a:r>
              <a:rPr lang="en-US" sz="1800" b="1" dirty="0">
                <a:latin typeface="+mn-lt"/>
              </a:rPr>
              <a:t>Step 4</a:t>
            </a:r>
          </a:p>
          <a:p>
            <a:pPr>
              <a:buFont typeface="Wingdings" panose="05000000000000000000" pitchFamily="2" charset="2"/>
              <a:buChar char="ü"/>
            </a:pPr>
            <a:r>
              <a:rPr lang="en-US" sz="1800" b="1" dirty="0">
                <a:latin typeface="+mn-lt"/>
              </a:rPr>
              <a:t>Be inspired and informed by PhDs /</a:t>
            </a:r>
            <a:r>
              <a:rPr lang="en-US" sz="1800" b="1" dirty="0" err="1">
                <a:latin typeface="+mn-lt"/>
              </a:rPr>
              <a:t>PosDocs</a:t>
            </a:r>
            <a:r>
              <a:rPr lang="en-US" sz="1800" b="1" dirty="0">
                <a:latin typeface="+mn-lt"/>
              </a:rPr>
              <a:t> who have successfully transitioned to nonacademic careers  who have gone before you</a:t>
            </a:r>
          </a:p>
          <a:p>
            <a:pPr marL="0" indent="0">
              <a:buNone/>
            </a:pPr>
            <a:r>
              <a:rPr lang="en-US" sz="1800" dirty="0">
                <a:latin typeface="+mn-lt"/>
              </a:rPr>
              <a:t>–Make connections and network –</a:t>
            </a:r>
          </a:p>
          <a:p>
            <a:pPr marL="0" indent="0">
              <a:buNone/>
            </a:pPr>
            <a:r>
              <a:rPr lang="en-US" sz="1800" dirty="0">
                <a:latin typeface="+mn-lt"/>
              </a:rPr>
              <a:t>Learn from others about their career journey  ( conduct Informational Interviews)</a:t>
            </a:r>
          </a:p>
          <a:p>
            <a:pPr marL="0" indent="0">
              <a:buNone/>
            </a:pPr>
            <a:r>
              <a:rPr lang="en-US" sz="1800" b="1" dirty="0">
                <a:latin typeface="+mn-lt"/>
              </a:rPr>
              <a:t>Helpful resource</a:t>
            </a:r>
          </a:p>
          <a:p>
            <a:pPr marL="0" indent="0">
              <a:buNone/>
            </a:pPr>
            <a:r>
              <a:rPr lang="en-US" sz="1800" dirty="0">
                <a:latin typeface="+mn-lt"/>
              </a:rPr>
              <a:t>UCC </a:t>
            </a:r>
            <a:r>
              <a:rPr lang="en-US" sz="1800" dirty="0" err="1">
                <a:latin typeface="+mn-lt"/>
              </a:rPr>
              <a:t>Linkedin</a:t>
            </a:r>
            <a:r>
              <a:rPr lang="en-US" sz="1800" dirty="0">
                <a:latin typeface="+mn-lt"/>
              </a:rPr>
              <a:t> Alumni Networking Guide and apply to your search  </a:t>
            </a:r>
          </a:p>
          <a:p>
            <a:pPr marL="0" indent="0" algn="ctr">
              <a:buNone/>
            </a:pPr>
            <a:r>
              <a:rPr lang="en-US" sz="1800" b="1" dirty="0">
                <a:latin typeface="+mn-lt"/>
              </a:rPr>
              <a:t>Step 5</a:t>
            </a:r>
          </a:p>
          <a:p>
            <a:pPr>
              <a:buFont typeface="Wingdings" panose="05000000000000000000" pitchFamily="2" charset="2"/>
              <a:buChar char="ü"/>
            </a:pPr>
            <a:r>
              <a:rPr lang="en-US" sz="1800" dirty="0">
                <a:latin typeface="+mn-lt"/>
              </a:rPr>
              <a:t>Create your PROFILE and BUILD A NETWORK </a:t>
            </a:r>
          </a:p>
          <a:p>
            <a:pPr>
              <a:buFont typeface="Wingdings" panose="05000000000000000000" pitchFamily="2" charset="2"/>
              <a:buChar char="ü"/>
            </a:pPr>
            <a:r>
              <a:rPr lang="en-US" sz="1800" dirty="0">
                <a:latin typeface="+mn-lt"/>
              </a:rPr>
              <a:t>Make your self known to potential employers  and professionals-</a:t>
            </a:r>
          </a:p>
          <a:p>
            <a:pPr>
              <a:buFont typeface="Wingdings" panose="05000000000000000000" pitchFamily="2" charset="2"/>
              <a:buChar char="ü"/>
            </a:pPr>
            <a:r>
              <a:rPr lang="en-US" sz="1800" dirty="0">
                <a:latin typeface="+mn-lt"/>
              </a:rPr>
              <a:t> Develop your online presence –</a:t>
            </a:r>
          </a:p>
          <a:p>
            <a:pPr>
              <a:buFont typeface="Wingdings" panose="05000000000000000000" pitchFamily="2" charset="2"/>
              <a:buChar char="ü"/>
            </a:pPr>
            <a:r>
              <a:rPr lang="en-US" sz="1800" dirty="0">
                <a:latin typeface="+mn-lt"/>
              </a:rPr>
              <a:t> Create, build  and expand your network of contacts  </a:t>
            </a:r>
          </a:p>
          <a:p>
            <a:pPr marL="0" indent="0">
              <a:buNone/>
            </a:pPr>
            <a:r>
              <a:rPr lang="en-US" sz="1800" b="1" dirty="0">
                <a:latin typeface="+mn-lt"/>
              </a:rPr>
              <a:t>Helpful resource</a:t>
            </a:r>
          </a:p>
          <a:p>
            <a:pPr marL="0" indent="0">
              <a:buNone/>
            </a:pPr>
            <a:r>
              <a:rPr lang="en-US" sz="1800" dirty="0">
                <a:latin typeface="+mn-lt"/>
              </a:rPr>
              <a:t> - LinkedIn Profiling workbook</a:t>
            </a:r>
            <a:endParaRPr lang="en-US" sz="1600" dirty="0">
              <a:latin typeface="+mn-lt"/>
            </a:endParaRPr>
          </a:p>
          <a:p>
            <a:pPr marL="0" indent="0">
              <a:buNone/>
            </a:pPr>
            <a:endParaRPr lang="en-US" sz="1600" dirty="0">
              <a:latin typeface="+mn-lt"/>
            </a:endParaRPr>
          </a:p>
          <a:p>
            <a:pPr marL="0" indent="0">
              <a:buNone/>
            </a:pPr>
            <a:endParaRPr lang="en-US" sz="1600" dirty="0"/>
          </a:p>
        </p:txBody>
      </p:sp>
    </p:spTree>
    <p:extLst>
      <p:ext uri="{BB962C8B-B14F-4D97-AF65-F5344CB8AC3E}">
        <p14:creationId xmlns:p14="http://schemas.microsoft.com/office/powerpoint/2010/main" val="32758769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93539-D10F-4279-9935-83760170013C}"/>
              </a:ext>
            </a:extLst>
          </p:cNvPr>
          <p:cNvSpPr>
            <a:spLocks noGrp="1"/>
          </p:cNvSpPr>
          <p:nvPr>
            <p:ph type="title"/>
          </p:nvPr>
        </p:nvSpPr>
        <p:spPr>
          <a:xfrm>
            <a:off x="2152650" y="728197"/>
            <a:ext cx="7886700" cy="1325563"/>
          </a:xfrm>
        </p:spPr>
        <p:txBody>
          <a:bodyPr>
            <a:normAutofit fontScale="90000"/>
          </a:bodyPr>
          <a:lstStyle/>
          <a:p>
            <a:r>
              <a:rPr lang="en-IE" dirty="0">
                <a:solidFill>
                  <a:srgbClr val="0070C0"/>
                </a:solidFill>
              </a:rPr>
              <a:t>Networking</a:t>
            </a:r>
            <a:br>
              <a:rPr lang="en-IE" sz="3000" dirty="0"/>
            </a:br>
            <a:r>
              <a:rPr lang="en-IE" sz="2325" dirty="0"/>
              <a:t>Building Relationships with Potential job relevant contacts</a:t>
            </a:r>
          </a:p>
        </p:txBody>
      </p:sp>
      <p:sp>
        <p:nvSpPr>
          <p:cNvPr id="3" name="TextBox 2">
            <a:extLst>
              <a:ext uri="{FF2B5EF4-FFF2-40B4-BE49-F238E27FC236}">
                <a16:creationId xmlns:a16="http://schemas.microsoft.com/office/drawing/2014/main" id="{25A13746-B558-40B5-8201-85F7C913970C}"/>
              </a:ext>
            </a:extLst>
          </p:cNvPr>
          <p:cNvSpPr txBox="1"/>
          <p:nvPr/>
        </p:nvSpPr>
        <p:spPr>
          <a:xfrm>
            <a:off x="2668242" y="2379992"/>
            <a:ext cx="6574370" cy="2516073"/>
          </a:xfrm>
          <a:prstGeom prst="rect">
            <a:avLst/>
          </a:prstGeom>
          <a:noFill/>
        </p:spPr>
        <p:txBody>
          <a:bodyPr wrap="square" rtlCol="0">
            <a:spAutoFit/>
          </a:bodyPr>
          <a:lstStyle/>
          <a:p>
            <a:r>
              <a:rPr lang="en-IE" b="1" dirty="0">
                <a:solidFill>
                  <a:prstClr val="black"/>
                </a:solidFill>
                <a:latin typeface="Verdana" panose="020B0604030504040204" pitchFamily="34" charset="0"/>
                <a:ea typeface="Verdana" panose="020B0604030504040204" pitchFamily="34" charset="0"/>
              </a:rPr>
              <a:t>Who are Job Relevant Connections?</a:t>
            </a:r>
          </a:p>
          <a:p>
            <a:endParaRPr lang="en-IE" dirty="0">
              <a:solidFill>
                <a:prstClr val="black"/>
              </a:solidFill>
              <a:latin typeface="Verdana" panose="020B0604030504040204" pitchFamily="34" charset="0"/>
              <a:ea typeface="Verdana" panose="020B0604030504040204" pitchFamily="34" charset="0"/>
            </a:endParaRPr>
          </a:p>
          <a:p>
            <a:pPr marL="214313" indent="-214313">
              <a:buFont typeface="Arial" panose="020B0604020202020204" pitchFamily="34" charset="0"/>
              <a:buChar char="•"/>
            </a:pPr>
            <a:r>
              <a:rPr lang="en-IE" dirty="0">
                <a:solidFill>
                  <a:prstClr val="black"/>
                </a:solidFill>
                <a:latin typeface="Verdana" panose="020B0604030504040204" pitchFamily="34" charset="0"/>
                <a:ea typeface="Verdana" panose="020B0604030504040204" pitchFamily="34" charset="0"/>
              </a:rPr>
              <a:t>Referees</a:t>
            </a:r>
          </a:p>
          <a:p>
            <a:pPr marL="214313" indent="-214313">
              <a:buFont typeface="Arial" panose="020B0604020202020204" pitchFamily="34" charset="0"/>
              <a:buChar char="•"/>
            </a:pPr>
            <a:r>
              <a:rPr lang="en-IE" dirty="0">
                <a:solidFill>
                  <a:prstClr val="black"/>
                </a:solidFill>
                <a:latin typeface="Verdana" panose="020B0604030504040204" pitchFamily="34" charset="0"/>
                <a:ea typeface="Verdana" panose="020B0604030504040204" pitchFamily="34" charset="0"/>
              </a:rPr>
              <a:t>Company Representatives</a:t>
            </a:r>
          </a:p>
          <a:p>
            <a:pPr marL="214313" indent="-214313">
              <a:buFont typeface="Arial" panose="020B0604020202020204" pitchFamily="34" charset="0"/>
              <a:buChar char="•"/>
            </a:pPr>
            <a:r>
              <a:rPr lang="en-IE" dirty="0">
                <a:solidFill>
                  <a:prstClr val="black"/>
                </a:solidFill>
                <a:latin typeface="Verdana" panose="020B0604030504040204" pitchFamily="34" charset="0"/>
                <a:ea typeface="Verdana" panose="020B0604030504040204" pitchFamily="34" charset="0"/>
              </a:rPr>
              <a:t>Alumni working in target sectors /roles</a:t>
            </a:r>
          </a:p>
          <a:p>
            <a:pPr marL="214313" indent="-214313">
              <a:buFont typeface="Arial" panose="020B0604020202020204" pitchFamily="34" charset="0"/>
              <a:buChar char="•"/>
            </a:pPr>
            <a:r>
              <a:rPr lang="en-IE" dirty="0">
                <a:solidFill>
                  <a:prstClr val="black"/>
                </a:solidFill>
                <a:latin typeface="Verdana" panose="020B0604030504040204" pitchFamily="34" charset="0"/>
                <a:ea typeface="Verdana" panose="020B0604030504040204" pitchFamily="34" charset="0"/>
              </a:rPr>
              <a:t>Professionals in your field</a:t>
            </a:r>
          </a:p>
          <a:p>
            <a:pPr marL="214313" indent="-214313">
              <a:buFont typeface="Arial" panose="020B0604020202020204" pitchFamily="34" charset="0"/>
              <a:buChar char="•"/>
            </a:pPr>
            <a:r>
              <a:rPr lang="en-IE" dirty="0">
                <a:solidFill>
                  <a:prstClr val="black"/>
                </a:solidFill>
                <a:latin typeface="Verdana" panose="020B0604030504040204" pitchFamily="34" charset="0"/>
                <a:ea typeface="Verdana" panose="020B0604030504040204" pitchFamily="34" charset="0"/>
              </a:rPr>
              <a:t>Recruitment Consultants</a:t>
            </a:r>
          </a:p>
          <a:p>
            <a:pPr marL="214313" indent="-214313">
              <a:buFont typeface="Arial" panose="020B0604020202020204" pitchFamily="34" charset="0"/>
              <a:buChar char="•"/>
            </a:pPr>
            <a:r>
              <a:rPr lang="en-IE" dirty="0">
                <a:solidFill>
                  <a:prstClr val="black"/>
                </a:solidFill>
                <a:latin typeface="Verdana" panose="020B0604030504040204" pitchFamily="34" charset="0"/>
                <a:ea typeface="Verdana" panose="020B0604030504040204" pitchFamily="34" charset="0"/>
              </a:rPr>
              <a:t>Peers, Friends, Family, Colleagues </a:t>
            </a:r>
          </a:p>
          <a:p>
            <a:endParaRPr lang="en-IE" sz="1350" dirty="0">
              <a:solidFill>
                <a:prstClr val="black"/>
              </a:solidFill>
              <a:latin typeface="Calibri" panose="020F0502020204030204"/>
            </a:endParaRPr>
          </a:p>
        </p:txBody>
      </p:sp>
    </p:spTree>
    <p:extLst>
      <p:ext uri="{BB962C8B-B14F-4D97-AF65-F5344CB8AC3E}">
        <p14:creationId xmlns:p14="http://schemas.microsoft.com/office/powerpoint/2010/main" val="26541377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915C8-227E-48C0-9853-DA4388D9B2C1}"/>
              </a:ext>
            </a:extLst>
          </p:cNvPr>
          <p:cNvSpPr>
            <a:spLocks noGrp="1"/>
          </p:cNvSpPr>
          <p:nvPr>
            <p:ph type="title"/>
          </p:nvPr>
        </p:nvSpPr>
        <p:spPr/>
        <p:txBody>
          <a:bodyPr/>
          <a:lstStyle/>
          <a:p>
            <a:r>
              <a:rPr lang="en-IE" dirty="0"/>
              <a:t>Networking Tactics</a:t>
            </a:r>
          </a:p>
        </p:txBody>
      </p:sp>
      <p:sp>
        <p:nvSpPr>
          <p:cNvPr id="4" name="TextBox 3">
            <a:extLst>
              <a:ext uri="{FF2B5EF4-FFF2-40B4-BE49-F238E27FC236}">
                <a16:creationId xmlns:a16="http://schemas.microsoft.com/office/drawing/2014/main" id="{079E8B9E-2669-4285-B7E5-8CA6B6A0E69B}"/>
              </a:ext>
            </a:extLst>
          </p:cNvPr>
          <p:cNvSpPr txBox="1"/>
          <p:nvPr/>
        </p:nvSpPr>
        <p:spPr>
          <a:xfrm>
            <a:off x="2797670" y="1767516"/>
            <a:ext cx="6430617" cy="2031325"/>
          </a:xfrm>
          <a:prstGeom prst="rect">
            <a:avLst/>
          </a:prstGeom>
          <a:noFill/>
        </p:spPr>
        <p:txBody>
          <a:bodyPr wrap="square" rtlCol="0">
            <a:spAutoFit/>
          </a:bodyPr>
          <a:lstStyle/>
          <a:p>
            <a:pPr marL="214313" indent="-214313">
              <a:buFont typeface="Arial" panose="020B0604020202020204" pitchFamily="34" charset="0"/>
              <a:buChar char="•"/>
            </a:pPr>
            <a:r>
              <a:rPr lang="en-IE" dirty="0">
                <a:solidFill>
                  <a:prstClr val="black"/>
                </a:solidFill>
                <a:latin typeface="Calibri" panose="020F0502020204030204"/>
              </a:rPr>
              <a:t>Join groups and networks both online and offline</a:t>
            </a:r>
          </a:p>
          <a:p>
            <a:pPr marL="214313" indent="-214313">
              <a:buFont typeface="Arial" panose="020B0604020202020204" pitchFamily="34" charset="0"/>
              <a:buChar char="•"/>
            </a:pPr>
            <a:r>
              <a:rPr lang="en-IE" dirty="0">
                <a:solidFill>
                  <a:prstClr val="black"/>
                </a:solidFill>
                <a:latin typeface="Calibri" panose="020F0502020204030204"/>
              </a:rPr>
              <a:t>Join or Engage with relevant professional industry and business networks</a:t>
            </a:r>
          </a:p>
          <a:p>
            <a:pPr marL="214313" indent="-214313">
              <a:buFont typeface="Arial" panose="020B0604020202020204" pitchFamily="34" charset="0"/>
              <a:buChar char="•"/>
            </a:pPr>
            <a:r>
              <a:rPr lang="en-IE" dirty="0">
                <a:solidFill>
                  <a:prstClr val="black"/>
                </a:solidFill>
                <a:latin typeface="Calibri" panose="020F0502020204030204"/>
              </a:rPr>
              <a:t>Attend events, participate and be visible</a:t>
            </a:r>
          </a:p>
          <a:p>
            <a:pPr marL="214313" indent="-214313">
              <a:buFont typeface="Arial" panose="020B0604020202020204" pitchFamily="34" charset="0"/>
              <a:buChar char="•"/>
            </a:pPr>
            <a:r>
              <a:rPr lang="en-IE" dirty="0">
                <a:solidFill>
                  <a:prstClr val="black"/>
                </a:solidFill>
                <a:latin typeface="Calibri" panose="020F0502020204030204"/>
              </a:rPr>
              <a:t>Interview people in careers of interest</a:t>
            </a:r>
          </a:p>
          <a:p>
            <a:pPr marL="214313" indent="-214313">
              <a:buFont typeface="Arial" panose="020B0604020202020204" pitchFamily="34" charset="0"/>
              <a:buChar char="•"/>
            </a:pPr>
            <a:r>
              <a:rPr lang="en-IE" b="1" dirty="0">
                <a:solidFill>
                  <a:prstClr val="black"/>
                </a:solidFill>
                <a:latin typeface="Calibri" panose="020F0502020204030204"/>
              </a:rPr>
              <a:t>Research and send speculative applications</a:t>
            </a:r>
          </a:p>
          <a:p>
            <a:pPr marL="214313" indent="-214313">
              <a:buFont typeface="Arial" panose="020B0604020202020204" pitchFamily="34" charset="0"/>
              <a:buChar char="•"/>
            </a:pPr>
            <a:r>
              <a:rPr lang="en-IE" dirty="0">
                <a:solidFill>
                  <a:prstClr val="black"/>
                </a:solidFill>
                <a:latin typeface="Calibri" panose="020F0502020204030204"/>
              </a:rPr>
              <a:t>Create a positive relevant online presence</a:t>
            </a:r>
          </a:p>
        </p:txBody>
      </p:sp>
      <p:sp>
        <p:nvSpPr>
          <p:cNvPr id="5" name="TextBox 4">
            <a:extLst>
              <a:ext uri="{FF2B5EF4-FFF2-40B4-BE49-F238E27FC236}">
                <a16:creationId xmlns:a16="http://schemas.microsoft.com/office/drawing/2014/main" id="{F9AD88A3-AD54-461E-86BE-E8EF6F7837B3}"/>
              </a:ext>
            </a:extLst>
          </p:cNvPr>
          <p:cNvSpPr txBox="1"/>
          <p:nvPr/>
        </p:nvSpPr>
        <p:spPr>
          <a:xfrm>
            <a:off x="2880690" y="3828381"/>
            <a:ext cx="6264575" cy="1477328"/>
          </a:xfrm>
          <a:prstGeom prst="rect">
            <a:avLst/>
          </a:prstGeom>
          <a:noFill/>
        </p:spPr>
        <p:txBody>
          <a:bodyPr wrap="square" rtlCol="0">
            <a:spAutoFit/>
          </a:bodyPr>
          <a:lstStyle/>
          <a:p>
            <a:r>
              <a:rPr lang="en-IE" dirty="0">
                <a:solidFill>
                  <a:prstClr val="black"/>
                </a:solidFill>
                <a:latin typeface="Calibri" panose="020F0502020204030204"/>
              </a:rPr>
              <a:t>At events:</a:t>
            </a:r>
          </a:p>
          <a:p>
            <a:pPr marL="214313" indent="-214313">
              <a:buFont typeface="Arial" panose="020B0604020202020204" pitchFamily="34" charset="0"/>
              <a:buChar char="•"/>
            </a:pPr>
            <a:r>
              <a:rPr lang="en-IE" dirty="0">
                <a:solidFill>
                  <a:prstClr val="black"/>
                </a:solidFill>
                <a:latin typeface="Calibri" panose="020F0502020204030204"/>
              </a:rPr>
              <a:t>Research the speakers and list of attendees</a:t>
            </a:r>
          </a:p>
          <a:p>
            <a:pPr marL="214313" indent="-214313">
              <a:buFont typeface="Arial" panose="020B0604020202020204" pitchFamily="34" charset="0"/>
              <a:buChar char="•"/>
            </a:pPr>
            <a:r>
              <a:rPr lang="en-IE" dirty="0">
                <a:solidFill>
                  <a:prstClr val="black"/>
                </a:solidFill>
                <a:latin typeface="Calibri" panose="020F0502020204030204"/>
              </a:rPr>
              <a:t>Prepare an Elevator Pitch (90 second introduction)</a:t>
            </a:r>
          </a:p>
          <a:p>
            <a:pPr marL="214313" indent="-214313">
              <a:buFont typeface="Arial" panose="020B0604020202020204" pitchFamily="34" charset="0"/>
              <a:buChar char="•"/>
            </a:pPr>
            <a:r>
              <a:rPr lang="en-IE" dirty="0">
                <a:solidFill>
                  <a:prstClr val="black"/>
                </a:solidFill>
                <a:latin typeface="Calibri" panose="020F0502020204030204"/>
              </a:rPr>
              <a:t>Prepare questions to ask</a:t>
            </a:r>
          </a:p>
          <a:p>
            <a:pPr marL="214313" indent="-214313">
              <a:buFont typeface="Arial" panose="020B0604020202020204" pitchFamily="34" charset="0"/>
              <a:buChar char="•"/>
            </a:pPr>
            <a:r>
              <a:rPr lang="en-IE" dirty="0">
                <a:solidFill>
                  <a:prstClr val="black"/>
                </a:solidFill>
                <a:latin typeface="Calibri" panose="020F0502020204030204"/>
              </a:rPr>
              <a:t>Connect online after the event</a:t>
            </a:r>
            <a:endParaRPr lang="en-IE" sz="1350" dirty="0">
              <a:solidFill>
                <a:prstClr val="black"/>
              </a:solidFill>
              <a:latin typeface="Calibri" panose="020F0502020204030204"/>
            </a:endParaRPr>
          </a:p>
        </p:txBody>
      </p:sp>
    </p:spTree>
    <p:extLst>
      <p:ext uri="{BB962C8B-B14F-4D97-AF65-F5344CB8AC3E}">
        <p14:creationId xmlns:p14="http://schemas.microsoft.com/office/powerpoint/2010/main" val="17856236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4FD855-1770-4E7F-B770-493EC3AA8FD6}"/>
              </a:ext>
            </a:extLst>
          </p:cNvPr>
          <p:cNvPicPr>
            <a:picLocks noChangeAspect="1"/>
          </p:cNvPicPr>
          <p:nvPr/>
        </p:nvPicPr>
        <p:blipFill rotWithShape="1">
          <a:blip r:embed="rId2">
            <a:alphaModFix/>
          </a:blip>
          <a:srcRect l="10696" r="32696"/>
          <a:stretch/>
        </p:blipFill>
        <p:spPr>
          <a:xfrm>
            <a:off x="2667012" y="2004825"/>
            <a:ext cx="2721387" cy="2848353"/>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6" name="Content Placeholder 2">
            <a:extLst>
              <a:ext uri="{FF2B5EF4-FFF2-40B4-BE49-F238E27FC236}">
                <a16:creationId xmlns:a16="http://schemas.microsoft.com/office/drawing/2014/main" id="{F5E6D36E-9317-4D1B-A631-8E8416212113}"/>
              </a:ext>
            </a:extLst>
          </p:cNvPr>
          <p:cNvSpPr>
            <a:spLocks noGrp="1"/>
          </p:cNvSpPr>
          <p:nvPr>
            <p:ph idx="1"/>
          </p:nvPr>
        </p:nvSpPr>
        <p:spPr>
          <a:xfrm>
            <a:off x="5954806" y="2226469"/>
            <a:ext cx="3879476" cy="2693194"/>
          </a:xfrm>
        </p:spPr>
        <p:txBody>
          <a:bodyPr anchor="ctr">
            <a:normAutofit/>
          </a:bodyPr>
          <a:lstStyle/>
          <a:p>
            <a:pPr marL="0" indent="0">
              <a:buNone/>
            </a:pPr>
            <a:r>
              <a:rPr lang="en-GB" sz="1800" dirty="0">
                <a:solidFill>
                  <a:srgbClr val="000000"/>
                </a:solidFill>
              </a:rPr>
              <a:t>An informational interview involves talking with people who are currently working in an organisation or career of interest to gain a better understanding of an role or industry — and to build a network of contacts. </a:t>
            </a:r>
          </a:p>
        </p:txBody>
      </p:sp>
      <p:sp>
        <p:nvSpPr>
          <p:cNvPr id="3" name="TextBox 2">
            <a:extLst>
              <a:ext uri="{FF2B5EF4-FFF2-40B4-BE49-F238E27FC236}">
                <a16:creationId xmlns:a16="http://schemas.microsoft.com/office/drawing/2014/main" id="{B7F524D8-0B90-4716-9962-F0186F17CA97}"/>
              </a:ext>
            </a:extLst>
          </p:cNvPr>
          <p:cNvSpPr txBox="1"/>
          <p:nvPr/>
        </p:nvSpPr>
        <p:spPr>
          <a:xfrm>
            <a:off x="2312159" y="1164325"/>
            <a:ext cx="8113795" cy="707886"/>
          </a:xfrm>
          <a:prstGeom prst="rect">
            <a:avLst/>
          </a:prstGeom>
          <a:noFill/>
        </p:spPr>
        <p:txBody>
          <a:bodyPr wrap="square" rtlCol="0">
            <a:spAutoFit/>
          </a:bodyPr>
          <a:lstStyle/>
          <a:p>
            <a:r>
              <a:rPr lang="en-IE" sz="2000" b="1" dirty="0">
                <a:solidFill>
                  <a:srgbClr val="0070C0"/>
                </a:solidFill>
                <a:latin typeface="Verdana" panose="020B0604030504040204" pitchFamily="34" charset="0"/>
                <a:ea typeface="Verdana" panose="020B0604030504040204" pitchFamily="34" charset="0"/>
              </a:rPr>
              <a:t>Networking Tactics</a:t>
            </a:r>
          </a:p>
          <a:p>
            <a:r>
              <a:rPr lang="en-IE" sz="2000" b="1" dirty="0">
                <a:solidFill>
                  <a:prstClr val="black"/>
                </a:solidFill>
                <a:latin typeface="Verdana" panose="020B0604030504040204" pitchFamily="34" charset="0"/>
                <a:ea typeface="Verdana" panose="020B0604030504040204" pitchFamily="34" charset="0"/>
              </a:rPr>
              <a:t>Begin Conducting Regular Informational Interviews</a:t>
            </a:r>
            <a:endParaRPr lang="en-IE" sz="2400" b="1" dirty="0">
              <a:solidFill>
                <a:prstClr val="black"/>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646042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7EFA7-549E-4EF4-800D-6275DD72C1B4}"/>
              </a:ext>
            </a:extLst>
          </p:cNvPr>
          <p:cNvSpPr>
            <a:spLocks noGrp="1"/>
          </p:cNvSpPr>
          <p:nvPr>
            <p:ph type="title"/>
          </p:nvPr>
        </p:nvSpPr>
        <p:spPr/>
        <p:txBody>
          <a:bodyPr>
            <a:normAutofit/>
          </a:bodyPr>
          <a:lstStyle/>
          <a:p>
            <a:r>
              <a:rPr lang="en-IE" sz="2400" dirty="0"/>
              <a:t>Advantages of Informational Interviews</a:t>
            </a:r>
          </a:p>
        </p:txBody>
      </p:sp>
      <p:sp>
        <p:nvSpPr>
          <p:cNvPr id="5" name="Content Placeholder 4">
            <a:extLst>
              <a:ext uri="{FF2B5EF4-FFF2-40B4-BE49-F238E27FC236}">
                <a16:creationId xmlns:a16="http://schemas.microsoft.com/office/drawing/2014/main" id="{0CC1A27B-AD0D-465B-9FCE-62DDF117F7AB}"/>
              </a:ext>
            </a:extLst>
          </p:cNvPr>
          <p:cNvSpPr>
            <a:spLocks noGrp="1"/>
          </p:cNvSpPr>
          <p:nvPr>
            <p:ph idx="1"/>
          </p:nvPr>
        </p:nvSpPr>
        <p:spPr/>
        <p:txBody>
          <a:bodyPr>
            <a:noAutofit/>
          </a:bodyPr>
          <a:lstStyle/>
          <a:p>
            <a:r>
              <a:rPr lang="en-IE" sz="1800" dirty="0"/>
              <a:t>A new professional relationship in a career area of interest</a:t>
            </a:r>
          </a:p>
          <a:p>
            <a:r>
              <a:rPr lang="en-IE" sz="1800" dirty="0"/>
              <a:t>Information on roles and careers you didn’t know existed</a:t>
            </a:r>
          </a:p>
          <a:p>
            <a:r>
              <a:rPr lang="en-IE" sz="1800" dirty="0"/>
              <a:t>An opportunity to meet people who may forward you job leads in the future</a:t>
            </a:r>
          </a:p>
          <a:p>
            <a:r>
              <a:rPr lang="en-IE" sz="1800" dirty="0"/>
              <a:t>First hand relevant information about working in a particular industry, field or profession</a:t>
            </a:r>
          </a:p>
          <a:p>
            <a:r>
              <a:rPr lang="en-IE" sz="1800" dirty="0"/>
              <a:t>The culture and atmosphere in an organisation</a:t>
            </a:r>
          </a:p>
          <a:p>
            <a:r>
              <a:rPr lang="en-IE" sz="1800" dirty="0"/>
              <a:t>Tips and insider knowledge on how to prepare and land your first career position</a:t>
            </a:r>
          </a:p>
        </p:txBody>
      </p:sp>
    </p:spTree>
    <p:extLst>
      <p:ext uri="{BB962C8B-B14F-4D97-AF65-F5344CB8AC3E}">
        <p14:creationId xmlns:p14="http://schemas.microsoft.com/office/powerpoint/2010/main" val="36058250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C074F2-4AE3-493F-8766-FC5EF7ADA533}"/>
              </a:ext>
            </a:extLst>
          </p:cNvPr>
          <p:cNvSpPr>
            <a:spLocks noGrp="1"/>
          </p:cNvSpPr>
          <p:nvPr>
            <p:ph type="title"/>
          </p:nvPr>
        </p:nvSpPr>
        <p:spPr>
          <a:xfrm>
            <a:off x="3138490" y="1016795"/>
            <a:ext cx="6237425" cy="864186"/>
          </a:xfrm>
          <a:solidFill>
            <a:schemeClr val="tx2"/>
          </a:solidFill>
        </p:spPr>
        <p:txBody>
          <a:bodyPr vert="horz" lIns="51435" tIns="25718" rIns="51435" bIns="25718" rtlCol="0" anchor="ctr">
            <a:normAutofit fontScale="90000"/>
          </a:bodyPr>
          <a:lstStyle/>
          <a:p>
            <a:r>
              <a:rPr lang="en-US" kern="1200" dirty="0">
                <a:solidFill>
                  <a:srgbClr val="FFFFFF"/>
                </a:solidFill>
                <a:latin typeface="+mj-lt"/>
                <a:ea typeface="+mj-ea"/>
                <a:cs typeface="+mj-cs"/>
              </a:rPr>
              <a:t>Tactical Networking Checklist 1</a:t>
            </a:r>
          </a:p>
        </p:txBody>
      </p:sp>
      <p:graphicFrame>
        <p:nvGraphicFramePr>
          <p:cNvPr id="51" name="Table 7">
            <a:extLst>
              <a:ext uri="{FF2B5EF4-FFF2-40B4-BE49-F238E27FC236}">
                <a16:creationId xmlns:a16="http://schemas.microsoft.com/office/drawing/2014/main" id="{1AB7F1AD-CEC8-4F59-B401-C147C966950E}"/>
              </a:ext>
            </a:extLst>
          </p:cNvPr>
          <p:cNvGraphicFramePr>
            <a:graphicFrameLocks/>
          </p:cNvGraphicFramePr>
          <p:nvPr/>
        </p:nvGraphicFramePr>
        <p:xfrm>
          <a:off x="3138488" y="2389924"/>
          <a:ext cx="6237426" cy="2076948"/>
        </p:xfrm>
        <a:graphic>
          <a:graphicData uri="http://schemas.openxmlformats.org/drawingml/2006/table">
            <a:tbl>
              <a:tblPr firstRow="1" bandRow="1">
                <a:tableStyleId>{9D7B26C5-4107-4FEC-AEDC-1716B250A1EF}</a:tableStyleId>
              </a:tblPr>
              <a:tblGrid>
                <a:gridCol w="1675366">
                  <a:extLst>
                    <a:ext uri="{9D8B030D-6E8A-4147-A177-3AD203B41FA5}">
                      <a16:colId xmlns:a16="http://schemas.microsoft.com/office/drawing/2014/main" val="884172417"/>
                    </a:ext>
                  </a:extLst>
                </a:gridCol>
                <a:gridCol w="1357451">
                  <a:extLst>
                    <a:ext uri="{9D8B030D-6E8A-4147-A177-3AD203B41FA5}">
                      <a16:colId xmlns:a16="http://schemas.microsoft.com/office/drawing/2014/main" val="1712509270"/>
                    </a:ext>
                  </a:extLst>
                </a:gridCol>
                <a:gridCol w="1047819">
                  <a:extLst>
                    <a:ext uri="{9D8B030D-6E8A-4147-A177-3AD203B41FA5}">
                      <a16:colId xmlns:a16="http://schemas.microsoft.com/office/drawing/2014/main" val="1547147959"/>
                    </a:ext>
                  </a:extLst>
                </a:gridCol>
                <a:gridCol w="2156790">
                  <a:extLst>
                    <a:ext uri="{9D8B030D-6E8A-4147-A177-3AD203B41FA5}">
                      <a16:colId xmlns:a16="http://schemas.microsoft.com/office/drawing/2014/main" val="3324436364"/>
                    </a:ext>
                  </a:extLst>
                </a:gridCol>
              </a:tblGrid>
              <a:tr h="614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100" b="1" kern="1200" dirty="0">
                          <a:solidFill>
                            <a:schemeClr val="tx1">
                              <a:lumMod val="75000"/>
                              <a:lumOff val="25000"/>
                            </a:schemeClr>
                          </a:solidFill>
                          <a:latin typeface="+mn-lt"/>
                          <a:ea typeface="+mn-ea"/>
                          <a:cs typeface="+mn-cs"/>
                        </a:rPr>
                        <a:t>Name of Top 50 Target Connection</a:t>
                      </a:r>
                    </a:p>
                  </a:txBody>
                  <a:tcPr marL="122636" marR="61319" marT="61319" marB="6131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100" dirty="0">
                          <a:solidFill>
                            <a:schemeClr val="tx1">
                              <a:lumMod val="75000"/>
                              <a:lumOff val="25000"/>
                            </a:schemeClr>
                          </a:solidFill>
                        </a:rPr>
                        <a:t>When will you contact them?</a:t>
                      </a:r>
                    </a:p>
                    <a:p>
                      <a:endParaRPr lang="en-IE" sz="1100" b="1" dirty="0">
                        <a:solidFill>
                          <a:schemeClr val="tx1">
                            <a:lumMod val="75000"/>
                            <a:lumOff val="25000"/>
                          </a:schemeClr>
                        </a:solidFill>
                      </a:endParaRPr>
                    </a:p>
                  </a:txBody>
                  <a:tcPr marL="122636" marR="61319" marT="61319" marB="6131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100" dirty="0">
                          <a:solidFill>
                            <a:schemeClr val="tx1">
                              <a:lumMod val="75000"/>
                              <a:lumOff val="25000"/>
                            </a:schemeClr>
                          </a:solidFill>
                        </a:rPr>
                        <a:t>By which method?</a:t>
                      </a:r>
                    </a:p>
                    <a:p>
                      <a:endParaRPr lang="en-IE" sz="1100" b="1" dirty="0">
                        <a:solidFill>
                          <a:schemeClr val="tx1">
                            <a:lumMod val="75000"/>
                            <a:lumOff val="25000"/>
                          </a:schemeClr>
                        </a:solidFill>
                      </a:endParaRPr>
                    </a:p>
                  </a:txBody>
                  <a:tcPr marL="122636" marR="61319" marT="61319" marB="61319"/>
                </a:tc>
                <a:tc>
                  <a:txBody>
                    <a:bodyPr/>
                    <a:lstStyle/>
                    <a:p>
                      <a:r>
                        <a:rPr lang="en-IE" sz="1100" b="1" kern="1200" dirty="0">
                          <a:solidFill>
                            <a:schemeClr val="tx1">
                              <a:lumMod val="75000"/>
                              <a:lumOff val="25000"/>
                            </a:schemeClr>
                          </a:solidFill>
                          <a:latin typeface="+mn-lt"/>
                          <a:ea typeface="+mn-ea"/>
                          <a:cs typeface="+mn-cs"/>
                        </a:rPr>
                        <a:t>What mutual contact will help open the door?</a:t>
                      </a:r>
                    </a:p>
                  </a:txBody>
                  <a:tcPr marL="122636" marR="61319" marT="61319" marB="61319"/>
                </a:tc>
                <a:extLst>
                  <a:ext uri="{0D108BD9-81ED-4DB2-BD59-A6C34878D82A}">
                    <a16:rowId xmlns:a16="http://schemas.microsoft.com/office/drawing/2014/main" val="4198821043"/>
                  </a:ext>
                </a:extLst>
              </a:tr>
              <a:tr h="282657">
                <a:tc>
                  <a:txBody>
                    <a:bodyPr/>
                    <a:lstStyle/>
                    <a:p>
                      <a:r>
                        <a:rPr lang="en-IE" sz="1100" dirty="0">
                          <a:solidFill>
                            <a:schemeClr val="tx1">
                              <a:lumMod val="75000"/>
                              <a:lumOff val="25000"/>
                            </a:schemeClr>
                          </a:solidFill>
                        </a:rPr>
                        <a:t>1. Name/Title</a:t>
                      </a:r>
                    </a:p>
                  </a:txBody>
                  <a:tcPr marL="122636" marR="61319" marT="61319" marB="61319"/>
                </a:tc>
                <a:tc>
                  <a:txBody>
                    <a:bodyPr/>
                    <a:lstStyle/>
                    <a:p>
                      <a:endParaRPr lang="en-IE" sz="1100" dirty="0">
                        <a:solidFill>
                          <a:schemeClr val="tx1">
                            <a:lumMod val="75000"/>
                            <a:lumOff val="25000"/>
                          </a:schemeClr>
                        </a:solidFill>
                      </a:endParaRPr>
                    </a:p>
                  </a:txBody>
                  <a:tcPr marL="122636" marR="61319" marT="61319" marB="61319"/>
                </a:tc>
                <a:tc>
                  <a:txBody>
                    <a:bodyPr/>
                    <a:lstStyle/>
                    <a:p>
                      <a:endParaRPr lang="en-IE" sz="1100" dirty="0">
                        <a:solidFill>
                          <a:schemeClr val="tx1">
                            <a:lumMod val="75000"/>
                            <a:lumOff val="25000"/>
                          </a:schemeClr>
                        </a:solidFill>
                      </a:endParaRPr>
                    </a:p>
                  </a:txBody>
                  <a:tcPr marL="122636" marR="61319" marT="61319" marB="61319"/>
                </a:tc>
                <a:tc>
                  <a:txBody>
                    <a:bodyPr/>
                    <a:lstStyle/>
                    <a:p>
                      <a:endParaRPr lang="en-IE" sz="1100">
                        <a:solidFill>
                          <a:schemeClr val="tx1">
                            <a:lumMod val="75000"/>
                            <a:lumOff val="25000"/>
                          </a:schemeClr>
                        </a:solidFill>
                      </a:endParaRPr>
                    </a:p>
                  </a:txBody>
                  <a:tcPr marL="122636" marR="61319" marT="61319" marB="61319"/>
                </a:tc>
                <a:extLst>
                  <a:ext uri="{0D108BD9-81ED-4DB2-BD59-A6C34878D82A}">
                    <a16:rowId xmlns:a16="http://schemas.microsoft.com/office/drawing/2014/main" val="2768496522"/>
                  </a:ext>
                </a:extLst>
              </a:tr>
              <a:tr h="282657">
                <a:tc>
                  <a:txBody>
                    <a:bodyPr/>
                    <a:lstStyle/>
                    <a:p>
                      <a:r>
                        <a:rPr lang="en-IE" sz="1100" dirty="0">
                          <a:solidFill>
                            <a:schemeClr val="tx1">
                              <a:lumMod val="75000"/>
                              <a:lumOff val="25000"/>
                            </a:schemeClr>
                          </a:solidFill>
                        </a:rPr>
                        <a:t>2. Name/Title</a:t>
                      </a:r>
                    </a:p>
                  </a:txBody>
                  <a:tcPr marL="122636" marR="61319" marT="61319" marB="61319"/>
                </a:tc>
                <a:tc>
                  <a:txBody>
                    <a:bodyPr/>
                    <a:lstStyle/>
                    <a:p>
                      <a:endParaRPr lang="en-IE" sz="1100">
                        <a:solidFill>
                          <a:schemeClr val="tx1">
                            <a:lumMod val="75000"/>
                            <a:lumOff val="25000"/>
                          </a:schemeClr>
                        </a:solidFill>
                      </a:endParaRPr>
                    </a:p>
                  </a:txBody>
                  <a:tcPr marL="122636" marR="61319" marT="61319" marB="61319"/>
                </a:tc>
                <a:tc>
                  <a:txBody>
                    <a:bodyPr/>
                    <a:lstStyle/>
                    <a:p>
                      <a:endParaRPr lang="en-IE" sz="1100">
                        <a:solidFill>
                          <a:schemeClr val="tx1">
                            <a:lumMod val="75000"/>
                            <a:lumOff val="25000"/>
                          </a:schemeClr>
                        </a:solidFill>
                      </a:endParaRPr>
                    </a:p>
                  </a:txBody>
                  <a:tcPr marL="122636" marR="61319" marT="61319" marB="61319"/>
                </a:tc>
                <a:tc>
                  <a:txBody>
                    <a:bodyPr/>
                    <a:lstStyle/>
                    <a:p>
                      <a:endParaRPr lang="en-IE" sz="1100" dirty="0">
                        <a:solidFill>
                          <a:schemeClr val="tx1">
                            <a:lumMod val="75000"/>
                            <a:lumOff val="25000"/>
                          </a:schemeClr>
                        </a:solidFill>
                      </a:endParaRPr>
                    </a:p>
                  </a:txBody>
                  <a:tcPr marL="122636" marR="61319" marT="61319" marB="61319"/>
                </a:tc>
                <a:extLst>
                  <a:ext uri="{0D108BD9-81ED-4DB2-BD59-A6C34878D82A}">
                    <a16:rowId xmlns:a16="http://schemas.microsoft.com/office/drawing/2014/main" val="3168511798"/>
                  </a:ext>
                </a:extLst>
              </a:tr>
              <a:tr h="282657">
                <a:tc>
                  <a:txBody>
                    <a:bodyPr/>
                    <a:lstStyle/>
                    <a:p>
                      <a:r>
                        <a:rPr lang="en-IE" sz="1100" dirty="0">
                          <a:solidFill>
                            <a:schemeClr val="tx1">
                              <a:lumMod val="75000"/>
                              <a:lumOff val="25000"/>
                            </a:schemeClr>
                          </a:solidFill>
                        </a:rPr>
                        <a:t>3. Name/Title</a:t>
                      </a:r>
                    </a:p>
                  </a:txBody>
                  <a:tcPr marL="122636" marR="61319" marT="61319" marB="61319"/>
                </a:tc>
                <a:tc>
                  <a:txBody>
                    <a:bodyPr/>
                    <a:lstStyle/>
                    <a:p>
                      <a:endParaRPr lang="en-IE" sz="1100">
                        <a:solidFill>
                          <a:schemeClr val="tx1">
                            <a:lumMod val="75000"/>
                            <a:lumOff val="25000"/>
                          </a:schemeClr>
                        </a:solidFill>
                      </a:endParaRPr>
                    </a:p>
                  </a:txBody>
                  <a:tcPr marL="122636" marR="61319" marT="61319" marB="61319"/>
                </a:tc>
                <a:tc>
                  <a:txBody>
                    <a:bodyPr/>
                    <a:lstStyle/>
                    <a:p>
                      <a:endParaRPr lang="en-IE" sz="1100" dirty="0">
                        <a:solidFill>
                          <a:schemeClr val="tx1">
                            <a:lumMod val="75000"/>
                            <a:lumOff val="25000"/>
                          </a:schemeClr>
                        </a:solidFill>
                      </a:endParaRPr>
                    </a:p>
                  </a:txBody>
                  <a:tcPr marL="122636" marR="61319" marT="61319" marB="61319"/>
                </a:tc>
                <a:tc>
                  <a:txBody>
                    <a:bodyPr/>
                    <a:lstStyle/>
                    <a:p>
                      <a:endParaRPr lang="en-IE" sz="1100" dirty="0">
                        <a:solidFill>
                          <a:schemeClr val="tx1">
                            <a:lumMod val="75000"/>
                            <a:lumOff val="25000"/>
                          </a:schemeClr>
                        </a:solidFill>
                      </a:endParaRPr>
                    </a:p>
                  </a:txBody>
                  <a:tcPr marL="122636" marR="61319" marT="61319" marB="61319"/>
                </a:tc>
                <a:extLst>
                  <a:ext uri="{0D108BD9-81ED-4DB2-BD59-A6C34878D82A}">
                    <a16:rowId xmlns:a16="http://schemas.microsoft.com/office/drawing/2014/main" val="535530463"/>
                  </a:ext>
                </a:extLst>
              </a:tr>
              <a:tr h="282657">
                <a:tc>
                  <a:txBody>
                    <a:bodyPr/>
                    <a:lstStyle/>
                    <a:p>
                      <a:r>
                        <a:rPr lang="en-IE" sz="1100" dirty="0">
                          <a:solidFill>
                            <a:schemeClr val="tx1">
                              <a:lumMod val="75000"/>
                              <a:lumOff val="25000"/>
                            </a:schemeClr>
                          </a:solidFill>
                        </a:rPr>
                        <a:t>4. Name/Title</a:t>
                      </a:r>
                    </a:p>
                  </a:txBody>
                  <a:tcPr marL="122636" marR="61319" marT="61319" marB="61319"/>
                </a:tc>
                <a:tc>
                  <a:txBody>
                    <a:bodyPr/>
                    <a:lstStyle/>
                    <a:p>
                      <a:endParaRPr lang="en-IE" sz="1100">
                        <a:solidFill>
                          <a:schemeClr val="tx1">
                            <a:lumMod val="75000"/>
                            <a:lumOff val="25000"/>
                          </a:schemeClr>
                        </a:solidFill>
                      </a:endParaRPr>
                    </a:p>
                  </a:txBody>
                  <a:tcPr marL="122636" marR="61319" marT="61319" marB="61319"/>
                </a:tc>
                <a:tc>
                  <a:txBody>
                    <a:bodyPr/>
                    <a:lstStyle/>
                    <a:p>
                      <a:endParaRPr lang="en-IE" sz="1100">
                        <a:solidFill>
                          <a:schemeClr val="tx1">
                            <a:lumMod val="75000"/>
                            <a:lumOff val="25000"/>
                          </a:schemeClr>
                        </a:solidFill>
                      </a:endParaRPr>
                    </a:p>
                  </a:txBody>
                  <a:tcPr marL="122636" marR="61319" marT="61319" marB="61319"/>
                </a:tc>
                <a:tc>
                  <a:txBody>
                    <a:bodyPr/>
                    <a:lstStyle/>
                    <a:p>
                      <a:endParaRPr lang="en-IE" sz="1100">
                        <a:solidFill>
                          <a:schemeClr val="tx1">
                            <a:lumMod val="75000"/>
                            <a:lumOff val="25000"/>
                          </a:schemeClr>
                        </a:solidFill>
                      </a:endParaRPr>
                    </a:p>
                  </a:txBody>
                  <a:tcPr marL="122636" marR="61319" marT="61319" marB="61319"/>
                </a:tc>
                <a:extLst>
                  <a:ext uri="{0D108BD9-81ED-4DB2-BD59-A6C34878D82A}">
                    <a16:rowId xmlns:a16="http://schemas.microsoft.com/office/drawing/2014/main" val="2666835345"/>
                  </a:ext>
                </a:extLst>
              </a:tr>
              <a:tr h="282657">
                <a:tc>
                  <a:txBody>
                    <a:bodyPr/>
                    <a:lstStyle/>
                    <a:p>
                      <a:r>
                        <a:rPr lang="en-IE" sz="1100" dirty="0">
                          <a:solidFill>
                            <a:schemeClr val="tx1">
                              <a:lumMod val="75000"/>
                              <a:lumOff val="25000"/>
                            </a:schemeClr>
                          </a:solidFill>
                        </a:rPr>
                        <a:t>5. Name/Title</a:t>
                      </a:r>
                    </a:p>
                  </a:txBody>
                  <a:tcPr marL="122636" marR="61319" marT="61319" marB="61319"/>
                </a:tc>
                <a:tc>
                  <a:txBody>
                    <a:bodyPr/>
                    <a:lstStyle/>
                    <a:p>
                      <a:endParaRPr lang="en-IE" sz="1100" dirty="0">
                        <a:solidFill>
                          <a:schemeClr val="tx1">
                            <a:lumMod val="75000"/>
                            <a:lumOff val="25000"/>
                          </a:schemeClr>
                        </a:solidFill>
                      </a:endParaRPr>
                    </a:p>
                  </a:txBody>
                  <a:tcPr marL="122636" marR="61319" marT="61319" marB="61319"/>
                </a:tc>
                <a:tc>
                  <a:txBody>
                    <a:bodyPr/>
                    <a:lstStyle/>
                    <a:p>
                      <a:endParaRPr lang="en-IE" sz="1100" dirty="0">
                        <a:solidFill>
                          <a:schemeClr val="tx1">
                            <a:lumMod val="75000"/>
                            <a:lumOff val="25000"/>
                          </a:schemeClr>
                        </a:solidFill>
                      </a:endParaRPr>
                    </a:p>
                  </a:txBody>
                  <a:tcPr marL="122636" marR="61319" marT="61319" marB="61319"/>
                </a:tc>
                <a:tc>
                  <a:txBody>
                    <a:bodyPr/>
                    <a:lstStyle/>
                    <a:p>
                      <a:endParaRPr lang="en-IE" sz="1100" dirty="0">
                        <a:solidFill>
                          <a:schemeClr val="tx1">
                            <a:lumMod val="75000"/>
                            <a:lumOff val="25000"/>
                          </a:schemeClr>
                        </a:solidFill>
                      </a:endParaRPr>
                    </a:p>
                  </a:txBody>
                  <a:tcPr marL="122636" marR="61319" marT="61319" marB="61319"/>
                </a:tc>
                <a:extLst>
                  <a:ext uri="{0D108BD9-81ED-4DB2-BD59-A6C34878D82A}">
                    <a16:rowId xmlns:a16="http://schemas.microsoft.com/office/drawing/2014/main" val="2830666639"/>
                  </a:ext>
                </a:extLst>
              </a:tr>
            </a:tbl>
          </a:graphicData>
        </a:graphic>
      </p:graphicFrame>
    </p:spTree>
    <p:extLst>
      <p:ext uri="{BB962C8B-B14F-4D97-AF65-F5344CB8AC3E}">
        <p14:creationId xmlns:p14="http://schemas.microsoft.com/office/powerpoint/2010/main" val="16929826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C074F2-4AE3-493F-8766-FC5EF7ADA533}"/>
              </a:ext>
            </a:extLst>
          </p:cNvPr>
          <p:cNvSpPr>
            <a:spLocks noGrp="1"/>
          </p:cNvSpPr>
          <p:nvPr>
            <p:ph type="title"/>
          </p:nvPr>
        </p:nvSpPr>
        <p:spPr>
          <a:xfrm>
            <a:off x="3138489" y="1016796"/>
            <a:ext cx="6267243" cy="854247"/>
          </a:xfrm>
          <a:solidFill>
            <a:schemeClr val="tx2"/>
          </a:solidFill>
        </p:spPr>
        <p:txBody>
          <a:bodyPr vert="horz" lIns="51435" tIns="25718" rIns="51435" bIns="25718" rtlCol="0" anchor="ctr">
            <a:normAutofit fontScale="90000"/>
          </a:bodyPr>
          <a:lstStyle/>
          <a:p>
            <a:pPr algn="ctr"/>
            <a:r>
              <a:rPr lang="en-US" kern="1200" dirty="0">
                <a:solidFill>
                  <a:srgbClr val="FFFFFF"/>
                </a:solidFill>
                <a:latin typeface="+mn-lt"/>
                <a:ea typeface="+mj-ea"/>
                <a:cs typeface="+mj-cs"/>
              </a:rPr>
              <a:t>Tactical  Networking Checklist 2</a:t>
            </a:r>
          </a:p>
        </p:txBody>
      </p:sp>
      <p:graphicFrame>
        <p:nvGraphicFramePr>
          <p:cNvPr id="51" name="Table 7">
            <a:extLst>
              <a:ext uri="{FF2B5EF4-FFF2-40B4-BE49-F238E27FC236}">
                <a16:creationId xmlns:a16="http://schemas.microsoft.com/office/drawing/2014/main" id="{1AB7F1AD-CEC8-4F59-B401-C147C966950E}"/>
              </a:ext>
            </a:extLst>
          </p:cNvPr>
          <p:cNvGraphicFramePr>
            <a:graphicFrameLocks/>
          </p:cNvGraphicFramePr>
          <p:nvPr/>
        </p:nvGraphicFramePr>
        <p:xfrm>
          <a:off x="3138487" y="2218550"/>
          <a:ext cx="6267245" cy="3130288"/>
        </p:xfrm>
        <a:graphic>
          <a:graphicData uri="http://schemas.openxmlformats.org/drawingml/2006/table">
            <a:tbl>
              <a:tblPr firstRow="1" bandRow="1">
                <a:noFill/>
                <a:tableStyleId>{9D7B26C5-4107-4FEC-AEDC-1716B250A1EF}</a:tableStyleId>
              </a:tblPr>
              <a:tblGrid>
                <a:gridCol w="1427195">
                  <a:extLst>
                    <a:ext uri="{9D8B030D-6E8A-4147-A177-3AD203B41FA5}">
                      <a16:colId xmlns:a16="http://schemas.microsoft.com/office/drawing/2014/main" val="1712509270"/>
                    </a:ext>
                  </a:extLst>
                </a:gridCol>
                <a:gridCol w="1357386">
                  <a:extLst>
                    <a:ext uri="{9D8B030D-6E8A-4147-A177-3AD203B41FA5}">
                      <a16:colId xmlns:a16="http://schemas.microsoft.com/office/drawing/2014/main" val="1547147959"/>
                    </a:ext>
                  </a:extLst>
                </a:gridCol>
                <a:gridCol w="1636619">
                  <a:extLst>
                    <a:ext uri="{9D8B030D-6E8A-4147-A177-3AD203B41FA5}">
                      <a16:colId xmlns:a16="http://schemas.microsoft.com/office/drawing/2014/main" val="984828539"/>
                    </a:ext>
                  </a:extLst>
                </a:gridCol>
                <a:gridCol w="1846045">
                  <a:extLst>
                    <a:ext uri="{9D8B030D-6E8A-4147-A177-3AD203B41FA5}">
                      <a16:colId xmlns:a16="http://schemas.microsoft.com/office/drawing/2014/main" val="3119612390"/>
                    </a:ext>
                  </a:extLst>
                </a:gridCol>
              </a:tblGrid>
              <a:tr h="940304">
                <a:tc>
                  <a:txBody>
                    <a:bodyPr/>
                    <a:lstStyle/>
                    <a:p>
                      <a:r>
                        <a:rPr lang="en-IE" sz="1100" b="1" dirty="0">
                          <a:solidFill>
                            <a:srgbClr val="FFFFFF"/>
                          </a:solidFill>
                          <a:latin typeface="+mn-lt"/>
                          <a:cs typeface="Arial" panose="020B0604020202020204" pitchFamily="34" charset="0"/>
                        </a:rPr>
                        <a:t>Professional and Industry Networks or Societies or Associations</a:t>
                      </a:r>
                    </a:p>
                    <a:p>
                      <a:endParaRPr lang="en-IE" sz="1100" b="1" dirty="0">
                        <a:solidFill>
                          <a:srgbClr val="FFFFFF"/>
                        </a:solidFill>
                        <a:latin typeface="+mn-lt"/>
                        <a:cs typeface="Arial" panose="020B0604020202020204" pitchFamily="34" charset="0"/>
                      </a:endParaRPr>
                    </a:p>
                  </a:txBody>
                  <a:tcPr marL="116836" marR="70102" marT="70102" marB="70102">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round/>
                      <a:headEnd type="none" w="med" len="med"/>
                      <a:tailEnd type="none" w="med" len="med"/>
                    </a:lnB>
                    <a:solidFill>
                      <a:schemeClr val="tx2">
                        <a:alpha val="6980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100" b="1" dirty="0">
                          <a:solidFill>
                            <a:srgbClr val="FFFFFF"/>
                          </a:solidFill>
                          <a:latin typeface="+mn-lt"/>
                          <a:cs typeface="Arial" panose="020B0604020202020204" pitchFamily="34" charset="0"/>
                        </a:rPr>
                        <a:t>Professional and Industry Events </a:t>
                      </a:r>
                    </a:p>
                    <a:p>
                      <a:endParaRPr lang="en-IE" sz="1100" b="1" dirty="0">
                        <a:solidFill>
                          <a:srgbClr val="FFFFFF"/>
                        </a:solidFill>
                        <a:latin typeface="+mn-lt"/>
                        <a:cs typeface="Arial" panose="020B0604020202020204" pitchFamily="34" charset="0"/>
                      </a:endParaRPr>
                    </a:p>
                  </a:txBody>
                  <a:tcPr marL="116836" marR="70102" marT="70102" marB="70102">
                    <a:lnL w="38100" cap="flat" cmpd="sng" algn="ctr">
                      <a:solidFill>
                        <a:srgbClr val="FFFFFF"/>
                      </a:solidFill>
                      <a:prstDash val="solid"/>
                    </a:lnL>
                    <a:lnR w="38100" cap="flat" cmpd="sng" algn="ctr">
                      <a:solidFill>
                        <a:srgbClr val="FFFFFF"/>
                      </a:solidFill>
                      <a:prstDash val="solid"/>
                      <a:round/>
                      <a:headEnd type="none" w="med" len="med"/>
                      <a:tailEnd type="none" w="med" len="med"/>
                    </a:lnR>
                    <a:lnT w="38100" cap="flat" cmpd="sng" algn="ctr">
                      <a:noFill/>
                      <a:prstDash val="solid"/>
                    </a:lnT>
                    <a:lnB w="38100" cap="flat" cmpd="sng" algn="ctr">
                      <a:solidFill>
                        <a:srgbClr val="FFFFFF"/>
                      </a:solidFill>
                      <a:prstDash val="solid"/>
                    </a:lnB>
                    <a:solidFill>
                      <a:schemeClr val="tx2">
                        <a:alpha val="69804"/>
                      </a:schemeClr>
                    </a:solidFill>
                  </a:tcPr>
                </a:tc>
                <a:tc>
                  <a:txBody>
                    <a:bodyPr/>
                    <a:lstStyle/>
                    <a:p>
                      <a:r>
                        <a:rPr lang="en-IE" sz="1100" b="1" dirty="0">
                          <a:solidFill>
                            <a:srgbClr val="FFFFFF"/>
                          </a:solidFill>
                          <a:latin typeface="+mn-lt"/>
                          <a:cs typeface="Arial" panose="020B0604020202020204" pitchFamily="34" charset="0"/>
                        </a:rPr>
                        <a:t>Voluntary Roles in Charities, Clubs or Professional Societies</a:t>
                      </a:r>
                    </a:p>
                  </a:txBody>
                  <a:tcPr marL="116836" marR="70102" marT="70102" marB="70102">
                    <a:lnL w="38100" cap="flat" cmpd="sng" algn="ctr">
                      <a:solidFill>
                        <a:srgbClr val="FFFFFF"/>
                      </a:solidFill>
                      <a:prstDash val="solid"/>
                    </a:lnL>
                    <a:lnR w="38100" cap="flat" cmpd="sng" algn="ctr">
                      <a:solidFill>
                        <a:srgbClr val="FFFFFF"/>
                      </a:solidFill>
                      <a:prstDash val="solid"/>
                      <a:round/>
                      <a:headEnd type="none" w="med" len="med"/>
                      <a:tailEnd type="none" w="med" len="med"/>
                    </a:lnR>
                    <a:lnT w="38100" cap="flat" cmpd="sng" algn="ctr">
                      <a:noFill/>
                      <a:prstDash val="solid"/>
                    </a:lnT>
                    <a:lnB w="38100" cap="flat" cmpd="sng" algn="ctr">
                      <a:solidFill>
                        <a:srgbClr val="FFFFFF"/>
                      </a:solidFill>
                      <a:prstDash val="solid"/>
                      <a:round/>
                      <a:headEnd type="none" w="med" len="med"/>
                      <a:tailEnd type="none" w="med" len="med"/>
                    </a:lnB>
                    <a:solidFill>
                      <a:schemeClr val="tx2">
                        <a:alpha val="6980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100" b="1" dirty="0">
                          <a:solidFill>
                            <a:srgbClr val="FFFFFF"/>
                          </a:solidFill>
                          <a:latin typeface="+mn-lt"/>
                          <a:cs typeface="Arial" panose="020B0604020202020204" pitchFamily="34" charset="0"/>
                        </a:rPr>
                        <a:t>Professional Working in Your Dream Role, Company or Sector </a:t>
                      </a:r>
                    </a:p>
                    <a:p>
                      <a:endParaRPr lang="en-IE" sz="1100" b="1" dirty="0">
                        <a:solidFill>
                          <a:srgbClr val="FFFFFF"/>
                        </a:solidFill>
                        <a:latin typeface="+mn-lt"/>
                        <a:cs typeface="Arial" panose="020B0604020202020204" pitchFamily="34" charset="0"/>
                      </a:endParaRPr>
                    </a:p>
                  </a:txBody>
                  <a:tcPr marL="116836" marR="70102" marT="70102" marB="70102">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round/>
                      <a:headEnd type="none" w="med" len="med"/>
                      <a:tailEnd type="none" w="med" len="med"/>
                    </a:lnB>
                    <a:solidFill>
                      <a:schemeClr val="tx2">
                        <a:alpha val="69804"/>
                      </a:schemeClr>
                    </a:solidFill>
                  </a:tcPr>
                </a:tc>
                <a:extLst>
                  <a:ext uri="{0D108BD9-81ED-4DB2-BD59-A6C34878D82A}">
                    <a16:rowId xmlns:a16="http://schemas.microsoft.com/office/drawing/2014/main" val="4198821043"/>
                  </a:ext>
                </a:extLst>
              </a:tr>
              <a:tr h="2060444">
                <a:tc>
                  <a:txBody>
                    <a:bodyPr/>
                    <a:lstStyle/>
                    <a:p>
                      <a:r>
                        <a:rPr lang="en-IE" sz="1100" dirty="0">
                          <a:solidFill>
                            <a:schemeClr val="tx1">
                              <a:lumMod val="85000"/>
                              <a:lumOff val="15000"/>
                            </a:schemeClr>
                          </a:solidFill>
                          <a:latin typeface="+mn-lt"/>
                          <a:cs typeface="Arial" panose="020B0604020202020204" pitchFamily="34" charset="0"/>
                        </a:rPr>
                        <a:t>Name 3 networks you will join:</a:t>
                      </a:r>
                    </a:p>
                    <a:p>
                      <a:endParaRPr lang="en-IE" sz="1100" dirty="0">
                        <a:solidFill>
                          <a:schemeClr val="tx1">
                            <a:lumMod val="85000"/>
                            <a:lumOff val="15000"/>
                          </a:schemeClr>
                        </a:solidFill>
                        <a:latin typeface="+mn-lt"/>
                        <a:cs typeface="Arial" panose="020B0604020202020204" pitchFamily="34" charset="0"/>
                      </a:endParaRPr>
                    </a:p>
                    <a:p>
                      <a:endParaRPr lang="en-IE" sz="1100" dirty="0">
                        <a:solidFill>
                          <a:schemeClr val="tx1">
                            <a:lumMod val="85000"/>
                            <a:lumOff val="15000"/>
                          </a:schemeClr>
                        </a:solidFill>
                        <a:latin typeface="+mn-lt"/>
                        <a:cs typeface="Arial" panose="020B0604020202020204" pitchFamily="34" charset="0"/>
                      </a:endParaRPr>
                    </a:p>
                    <a:p>
                      <a:r>
                        <a:rPr lang="en-IE" sz="1100" dirty="0">
                          <a:solidFill>
                            <a:schemeClr val="tx1">
                              <a:lumMod val="85000"/>
                              <a:lumOff val="15000"/>
                            </a:schemeClr>
                          </a:solidFill>
                          <a:latin typeface="+mn-lt"/>
                          <a:cs typeface="Arial" panose="020B0604020202020204" pitchFamily="34" charset="0"/>
                        </a:rPr>
                        <a:t>1.</a:t>
                      </a:r>
                    </a:p>
                    <a:p>
                      <a:endParaRPr lang="en-IE" sz="1100" dirty="0">
                        <a:solidFill>
                          <a:schemeClr val="tx1">
                            <a:lumMod val="85000"/>
                            <a:lumOff val="15000"/>
                          </a:schemeClr>
                        </a:solidFill>
                        <a:latin typeface="+mn-lt"/>
                        <a:cs typeface="Arial" panose="020B0604020202020204" pitchFamily="34" charset="0"/>
                      </a:endParaRPr>
                    </a:p>
                    <a:p>
                      <a:r>
                        <a:rPr lang="en-IE" sz="1100" dirty="0">
                          <a:solidFill>
                            <a:schemeClr val="tx1">
                              <a:lumMod val="85000"/>
                              <a:lumOff val="15000"/>
                            </a:schemeClr>
                          </a:solidFill>
                          <a:latin typeface="+mn-lt"/>
                          <a:cs typeface="Arial" panose="020B0604020202020204" pitchFamily="34" charset="0"/>
                        </a:rPr>
                        <a:t>2.</a:t>
                      </a:r>
                    </a:p>
                    <a:p>
                      <a:endParaRPr lang="en-IE" sz="1100" dirty="0">
                        <a:solidFill>
                          <a:schemeClr val="tx1">
                            <a:lumMod val="85000"/>
                            <a:lumOff val="15000"/>
                          </a:schemeClr>
                        </a:solidFill>
                        <a:latin typeface="+mn-lt"/>
                        <a:cs typeface="Arial" panose="020B0604020202020204" pitchFamily="34" charset="0"/>
                      </a:endParaRPr>
                    </a:p>
                    <a:p>
                      <a:r>
                        <a:rPr lang="en-IE" sz="1100" dirty="0">
                          <a:solidFill>
                            <a:schemeClr val="tx1">
                              <a:lumMod val="85000"/>
                              <a:lumOff val="15000"/>
                            </a:schemeClr>
                          </a:solidFill>
                          <a:latin typeface="+mn-lt"/>
                          <a:cs typeface="Arial" panose="020B0604020202020204" pitchFamily="34" charset="0"/>
                        </a:rPr>
                        <a:t>3.</a:t>
                      </a:r>
                    </a:p>
                    <a:p>
                      <a:endParaRPr lang="en-IE" sz="1100" dirty="0">
                        <a:solidFill>
                          <a:schemeClr val="tx1">
                            <a:lumMod val="85000"/>
                            <a:lumOff val="15000"/>
                          </a:schemeClr>
                        </a:solidFill>
                        <a:latin typeface="+mn-lt"/>
                        <a:cs typeface="Arial" panose="020B0604020202020204" pitchFamily="34" charset="0"/>
                      </a:endParaRPr>
                    </a:p>
                    <a:p>
                      <a:endParaRPr lang="en-IE" sz="1100" dirty="0">
                        <a:solidFill>
                          <a:schemeClr val="tx1">
                            <a:lumMod val="85000"/>
                            <a:lumOff val="15000"/>
                          </a:schemeClr>
                        </a:solidFill>
                        <a:latin typeface="+mn-lt"/>
                        <a:cs typeface="Arial" panose="020B0604020202020204" pitchFamily="34" charset="0"/>
                      </a:endParaRPr>
                    </a:p>
                    <a:p>
                      <a:endParaRPr lang="en-IE" sz="1100" dirty="0">
                        <a:solidFill>
                          <a:schemeClr val="tx1">
                            <a:lumMod val="85000"/>
                            <a:lumOff val="15000"/>
                          </a:schemeClr>
                        </a:solidFill>
                        <a:latin typeface="+mn-lt"/>
                        <a:cs typeface="Arial" panose="020B0604020202020204" pitchFamily="34" charset="0"/>
                      </a:endParaRPr>
                    </a:p>
                  </a:txBody>
                  <a:tcPr marL="116836" marR="70102" marT="70102" marB="70102">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14902"/>
                      </a:srgbClr>
                    </a:solidFill>
                  </a:tcPr>
                </a:tc>
                <a:tc>
                  <a:txBody>
                    <a:bodyPr/>
                    <a:lstStyle/>
                    <a:p>
                      <a:r>
                        <a:rPr lang="en-IE" sz="1100" dirty="0">
                          <a:solidFill>
                            <a:schemeClr val="tx1">
                              <a:lumMod val="85000"/>
                              <a:lumOff val="15000"/>
                            </a:schemeClr>
                          </a:solidFill>
                          <a:latin typeface="+mn-lt"/>
                          <a:cs typeface="Arial" panose="020B0604020202020204" pitchFamily="34" charset="0"/>
                        </a:rPr>
                        <a:t>Name 3 events you will attend:</a:t>
                      </a:r>
                    </a:p>
                    <a:p>
                      <a:endParaRPr lang="en-IE" sz="1100" dirty="0">
                        <a:solidFill>
                          <a:schemeClr val="tx1">
                            <a:lumMod val="85000"/>
                            <a:lumOff val="15000"/>
                          </a:schemeClr>
                        </a:solidFill>
                        <a:latin typeface="+mn-lt"/>
                        <a:cs typeface="Arial" panose="020B0604020202020204" pitchFamily="34" charset="0"/>
                      </a:endParaRPr>
                    </a:p>
                    <a:p>
                      <a:endParaRPr lang="en-IE" sz="1100" dirty="0">
                        <a:solidFill>
                          <a:schemeClr val="tx1">
                            <a:lumMod val="85000"/>
                            <a:lumOff val="15000"/>
                          </a:schemeClr>
                        </a:solidFill>
                        <a:latin typeface="+mn-lt"/>
                        <a:cs typeface="Arial" panose="020B0604020202020204" pitchFamily="34" charset="0"/>
                      </a:endParaRPr>
                    </a:p>
                    <a:p>
                      <a:r>
                        <a:rPr lang="en-IE" sz="1100" dirty="0">
                          <a:solidFill>
                            <a:schemeClr val="tx1">
                              <a:lumMod val="85000"/>
                              <a:lumOff val="15000"/>
                            </a:schemeClr>
                          </a:solidFill>
                          <a:latin typeface="+mn-lt"/>
                          <a:cs typeface="Arial" panose="020B0604020202020204" pitchFamily="34" charset="0"/>
                        </a:rPr>
                        <a:t>1.</a:t>
                      </a:r>
                    </a:p>
                    <a:p>
                      <a:endParaRPr lang="en-IE" sz="1100" dirty="0">
                        <a:solidFill>
                          <a:schemeClr val="tx1">
                            <a:lumMod val="85000"/>
                            <a:lumOff val="15000"/>
                          </a:schemeClr>
                        </a:solidFill>
                        <a:latin typeface="+mn-lt"/>
                        <a:cs typeface="Arial" panose="020B0604020202020204" pitchFamily="34" charset="0"/>
                      </a:endParaRPr>
                    </a:p>
                    <a:p>
                      <a:r>
                        <a:rPr lang="en-IE" sz="1100" dirty="0">
                          <a:solidFill>
                            <a:schemeClr val="tx1">
                              <a:lumMod val="85000"/>
                              <a:lumOff val="15000"/>
                            </a:schemeClr>
                          </a:solidFill>
                          <a:latin typeface="+mn-lt"/>
                          <a:cs typeface="Arial" panose="020B0604020202020204" pitchFamily="34" charset="0"/>
                        </a:rPr>
                        <a:t>2.</a:t>
                      </a:r>
                    </a:p>
                    <a:p>
                      <a:endParaRPr lang="en-IE" sz="1100" dirty="0">
                        <a:solidFill>
                          <a:schemeClr val="tx1">
                            <a:lumMod val="85000"/>
                            <a:lumOff val="15000"/>
                          </a:schemeClr>
                        </a:solidFill>
                        <a:latin typeface="+mn-lt"/>
                        <a:cs typeface="Arial" panose="020B0604020202020204" pitchFamily="34" charset="0"/>
                      </a:endParaRPr>
                    </a:p>
                    <a:p>
                      <a:r>
                        <a:rPr lang="en-IE" sz="1100" dirty="0">
                          <a:solidFill>
                            <a:schemeClr val="tx1">
                              <a:lumMod val="85000"/>
                              <a:lumOff val="15000"/>
                            </a:schemeClr>
                          </a:solidFill>
                          <a:latin typeface="+mn-lt"/>
                          <a:cs typeface="Arial" panose="020B0604020202020204" pitchFamily="34" charset="0"/>
                        </a:rPr>
                        <a:t>3.</a:t>
                      </a:r>
                    </a:p>
                    <a:p>
                      <a:endParaRPr lang="en-IE" sz="1100" dirty="0">
                        <a:solidFill>
                          <a:schemeClr val="tx1">
                            <a:lumMod val="85000"/>
                            <a:lumOff val="15000"/>
                          </a:schemeClr>
                        </a:solidFill>
                        <a:latin typeface="+mn-lt"/>
                        <a:cs typeface="Arial" panose="020B0604020202020204" pitchFamily="34" charset="0"/>
                      </a:endParaRPr>
                    </a:p>
                  </a:txBody>
                  <a:tcPr marL="116836" marR="70102" marT="70102" marB="70102">
                    <a:lnL w="38100" cap="flat" cmpd="sng" algn="ctr">
                      <a:solidFill>
                        <a:srgbClr val="FFFFFF"/>
                      </a:solid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IE" sz="1100" dirty="0">
                          <a:solidFill>
                            <a:schemeClr val="tx1">
                              <a:lumMod val="85000"/>
                              <a:lumOff val="15000"/>
                            </a:schemeClr>
                          </a:solidFill>
                          <a:latin typeface="+mn-lt"/>
                          <a:cs typeface="Arial" panose="020B0604020202020204" pitchFamily="34" charset="0"/>
                        </a:rPr>
                        <a:t>Name 3 voluntary roles you will apply for:</a:t>
                      </a:r>
                    </a:p>
                    <a:p>
                      <a:endParaRPr lang="en-IE" sz="1100" dirty="0">
                        <a:solidFill>
                          <a:schemeClr val="tx1">
                            <a:lumMod val="85000"/>
                            <a:lumOff val="15000"/>
                          </a:schemeClr>
                        </a:solidFill>
                        <a:latin typeface="+mn-lt"/>
                        <a:cs typeface="Arial" panose="020B0604020202020204" pitchFamily="34" charset="0"/>
                      </a:endParaRPr>
                    </a:p>
                    <a:p>
                      <a:r>
                        <a:rPr lang="en-IE" sz="1100" dirty="0">
                          <a:solidFill>
                            <a:schemeClr val="tx1">
                              <a:lumMod val="85000"/>
                              <a:lumOff val="15000"/>
                            </a:schemeClr>
                          </a:solidFill>
                          <a:latin typeface="+mn-lt"/>
                          <a:cs typeface="Arial" panose="020B0604020202020204" pitchFamily="34" charset="0"/>
                        </a:rPr>
                        <a:t>1.</a:t>
                      </a:r>
                    </a:p>
                    <a:p>
                      <a:endParaRPr lang="en-IE" sz="1100" dirty="0">
                        <a:solidFill>
                          <a:schemeClr val="tx1">
                            <a:lumMod val="85000"/>
                            <a:lumOff val="15000"/>
                          </a:schemeClr>
                        </a:solidFill>
                        <a:latin typeface="+mn-lt"/>
                        <a:cs typeface="Arial" panose="020B0604020202020204" pitchFamily="34" charset="0"/>
                      </a:endParaRPr>
                    </a:p>
                    <a:p>
                      <a:r>
                        <a:rPr lang="en-IE" sz="1100" dirty="0">
                          <a:solidFill>
                            <a:schemeClr val="tx1">
                              <a:lumMod val="85000"/>
                              <a:lumOff val="15000"/>
                            </a:schemeClr>
                          </a:solidFill>
                          <a:latin typeface="+mn-lt"/>
                          <a:cs typeface="Arial" panose="020B0604020202020204" pitchFamily="34" charset="0"/>
                        </a:rPr>
                        <a:t>2.</a:t>
                      </a:r>
                    </a:p>
                    <a:p>
                      <a:endParaRPr lang="en-IE" sz="1100" dirty="0">
                        <a:solidFill>
                          <a:schemeClr val="tx1">
                            <a:lumMod val="85000"/>
                            <a:lumOff val="15000"/>
                          </a:schemeClr>
                        </a:solidFill>
                        <a:latin typeface="+mn-lt"/>
                        <a:cs typeface="Arial" panose="020B0604020202020204" pitchFamily="34" charset="0"/>
                      </a:endParaRPr>
                    </a:p>
                    <a:p>
                      <a:r>
                        <a:rPr lang="en-IE" sz="1100" dirty="0">
                          <a:solidFill>
                            <a:schemeClr val="tx1">
                              <a:lumMod val="85000"/>
                              <a:lumOff val="15000"/>
                            </a:schemeClr>
                          </a:solidFill>
                          <a:latin typeface="+mn-lt"/>
                          <a:cs typeface="Arial" panose="020B0604020202020204" pitchFamily="34" charset="0"/>
                        </a:rPr>
                        <a:t>3.</a:t>
                      </a:r>
                    </a:p>
                    <a:p>
                      <a:endParaRPr lang="en-IE" sz="1100" dirty="0">
                        <a:solidFill>
                          <a:schemeClr val="tx1">
                            <a:lumMod val="85000"/>
                            <a:lumOff val="15000"/>
                          </a:schemeClr>
                        </a:solidFill>
                        <a:latin typeface="+mn-lt"/>
                        <a:cs typeface="Arial" panose="020B0604020202020204" pitchFamily="34" charset="0"/>
                      </a:endParaRPr>
                    </a:p>
                  </a:txBody>
                  <a:tcPr marL="116836" marR="70102" marT="70102" marB="70102">
                    <a:lnL w="38100" cap="flat" cmpd="sng" algn="ctr">
                      <a:solidFill>
                        <a:srgbClr val="FFFFFF"/>
                      </a:solid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14902"/>
                      </a:srgbClr>
                    </a:solidFill>
                  </a:tcPr>
                </a:tc>
                <a:tc>
                  <a:txBody>
                    <a:bodyPr/>
                    <a:lstStyle/>
                    <a:p>
                      <a:r>
                        <a:rPr lang="en-IE" sz="1100" dirty="0">
                          <a:solidFill>
                            <a:schemeClr val="tx1">
                              <a:lumMod val="85000"/>
                              <a:lumOff val="15000"/>
                            </a:schemeClr>
                          </a:solidFill>
                          <a:latin typeface="+mn-lt"/>
                          <a:cs typeface="Arial" panose="020B0604020202020204" pitchFamily="34" charset="0"/>
                        </a:rPr>
                        <a:t>Name 3 people that you will contact for an informational interview:</a:t>
                      </a:r>
                    </a:p>
                    <a:p>
                      <a:endParaRPr lang="en-IE" sz="1100" dirty="0">
                        <a:solidFill>
                          <a:schemeClr val="tx1">
                            <a:lumMod val="85000"/>
                            <a:lumOff val="15000"/>
                          </a:schemeClr>
                        </a:solidFill>
                        <a:latin typeface="+mn-lt"/>
                        <a:cs typeface="Arial" panose="020B0604020202020204" pitchFamily="34" charset="0"/>
                      </a:endParaRPr>
                    </a:p>
                    <a:p>
                      <a:r>
                        <a:rPr lang="en-IE" sz="1100" dirty="0">
                          <a:solidFill>
                            <a:schemeClr val="tx1">
                              <a:lumMod val="85000"/>
                              <a:lumOff val="15000"/>
                            </a:schemeClr>
                          </a:solidFill>
                          <a:latin typeface="+mn-lt"/>
                          <a:cs typeface="Arial" panose="020B0604020202020204" pitchFamily="34" charset="0"/>
                        </a:rPr>
                        <a:t>1.</a:t>
                      </a:r>
                    </a:p>
                    <a:p>
                      <a:endParaRPr lang="en-IE" sz="1100" dirty="0">
                        <a:solidFill>
                          <a:schemeClr val="tx1">
                            <a:lumMod val="85000"/>
                            <a:lumOff val="15000"/>
                          </a:schemeClr>
                        </a:solidFill>
                        <a:latin typeface="+mn-lt"/>
                        <a:cs typeface="Arial" panose="020B0604020202020204" pitchFamily="34" charset="0"/>
                      </a:endParaRPr>
                    </a:p>
                    <a:p>
                      <a:r>
                        <a:rPr lang="en-IE" sz="1100" dirty="0">
                          <a:solidFill>
                            <a:schemeClr val="tx1">
                              <a:lumMod val="85000"/>
                              <a:lumOff val="15000"/>
                            </a:schemeClr>
                          </a:solidFill>
                          <a:latin typeface="+mn-lt"/>
                          <a:cs typeface="Arial" panose="020B0604020202020204" pitchFamily="34" charset="0"/>
                        </a:rPr>
                        <a:t>2.</a:t>
                      </a:r>
                    </a:p>
                    <a:p>
                      <a:endParaRPr lang="en-IE" sz="1100" dirty="0">
                        <a:solidFill>
                          <a:schemeClr val="tx1">
                            <a:lumMod val="85000"/>
                            <a:lumOff val="15000"/>
                          </a:schemeClr>
                        </a:solidFill>
                        <a:latin typeface="+mn-lt"/>
                        <a:cs typeface="Arial" panose="020B0604020202020204" pitchFamily="34" charset="0"/>
                      </a:endParaRPr>
                    </a:p>
                    <a:p>
                      <a:r>
                        <a:rPr lang="en-IE" sz="1100" dirty="0">
                          <a:solidFill>
                            <a:schemeClr val="tx1">
                              <a:lumMod val="85000"/>
                              <a:lumOff val="15000"/>
                            </a:schemeClr>
                          </a:solidFill>
                          <a:latin typeface="+mn-lt"/>
                          <a:cs typeface="Arial" panose="020B0604020202020204" pitchFamily="34" charset="0"/>
                        </a:rPr>
                        <a:t>3.</a:t>
                      </a:r>
                    </a:p>
                    <a:p>
                      <a:endParaRPr lang="en-IE" sz="1100" dirty="0">
                        <a:solidFill>
                          <a:schemeClr val="tx1">
                            <a:lumMod val="85000"/>
                            <a:lumOff val="15000"/>
                          </a:schemeClr>
                        </a:solidFill>
                        <a:latin typeface="+mn-lt"/>
                        <a:cs typeface="Arial" panose="020B0604020202020204" pitchFamily="34" charset="0"/>
                      </a:endParaRPr>
                    </a:p>
                    <a:p>
                      <a:endParaRPr lang="en-IE" sz="1100" dirty="0">
                        <a:solidFill>
                          <a:schemeClr val="tx1">
                            <a:lumMod val="85000"/>
                            <a:lumOff val="15000"/>
                          </a:schemeClr>
                        </a:solidFill>
                        <a:latin typeface="+mn-lt"/>
                        <a:cs typeface="Arial" panose="020B0604020202020204" pitchFamily="34" charset="0"/>
                      </a:endParaRPr>
                    </a:p>
                    <a:p>
                      <a:endParaRPr lang="en-IE" sz="1100" dirty="0">
                        <a:solidFill>
                          <a:schemeClr val="tx1">
                            <a:lumMod val="85000"/>
                            <a:lumOff val="15000"/>
                          </a:schemeClr>
                        </a:solidFill>
                        <a:latin typeface="+mn-lt"/>
                        <a:cs typeface="Arial" panose="020B0604020202020204" pitchFamily="34" charset="0"/>
                      </a:endParaRPr>
                    </a:p>
                  </a:txBody>
                  <a:tcPr marL="116836" marR="70102" marT="70102" marB="70102">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14902"/>
                      </a:srgbClr>
                    </a:solidFill>
                  </a:tcPr>
                </a:tc>
                <a:extLst>
                  <a:ext uri="{0D108BD9-81ED-4DB2-BD59-A6C34878D82A}">
                    <a16:rowId xmlns:a16="http://schemas.microsoft.com/office/drawing/2014/main" val="2768496522"/>
                  </a:ext>
                </a:extLst>
              </a:tr>
            </a:tbl>
          </a:graphicData>
        </a:graphic>
      </p:graphicFrame>
    </p:spTree>
    <p:extLst>
      <p:ext uri="{BB962C8B-B14F-4D97-AF65-F5344CB8AC3E}">
        <p14:creationId xmlns:p14="http://schemas.microsoft.com/office/powerpoint/2010/main" val="41086276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7A0E3C-2FE3-4EFD-9284-2C33459152FB}"/>
              </a:ext>
            </a:extLst>
          </p:cNvPr>
          <p:cNvSpPr txBox="1"/>
          <p:nvPr/>
        </p:nvSpPr>
        <p:spPr>
          <a:xfrm>
            <a:off x="2718956" y="2057401"/>
            <a:ext cx="6754091" cy="2862322"/>
          </a:xfrm>
          <a:prstGeom prst="rect">
            <a:avLst/>
          </a:prstGeom>
          <a:noFill/>
        </p:spPr>
        <p:txBody>
          <a:bodyPr wrap="square" rtlCol="0">
            <a:spAutoFit/>
          </a:bodyPr>
          <a:lstStyle/>
          <a:p>
            <a:pPr marL="214313" indent="-214313">
              <a:buFont typeface="Arial" panose="020B0604020202020204" pitchFamily="34" charset="0"/>
              <a:buChar char="•"/>
            </a:pPr>
            <a:r>
              <a:rPr lang="en-IE" b="1" dirty="0">
                <a:solidFill>
                  <a:prstClr val="black"/>
                </a:solidFill>
                <a:latin typeface="Calibri" panose="020F0502020204030204"/>
              </a:rPr>
              <a:t>Develop your profile </a:t>
            </a:r>
            <a:r>
              <a:rPr lang="en-IE" dirty="0">
                <a:solidFill>
                  <a:prstClr val="black"/>
                </a:solidFill>
                <a:latin typeface="Calibri" panose="020F0502020204030204"/>
              </a:rPr>
              <a:t>– essential before you start networking</a:t>
            </a:r>
          </a:p>
          <a:p>
            <a:pPr marL="214313" indent="-214313">
              <a:buFont typeface="Arial" panose="020B0604020202020204" pitchFamily="34" charset="0"/>
              <a:buChar char="•"/>
            </a:pPr>
            <a:endParaRPr lang="en-IE" dirty="0">
              <a:solidFill>
                <a:prstClr val="black"/>
              </a:solidFill>
              <a:latin typeface="Calibri" panose="020F0502020204030204"/>
            </a:endParaRPr>
          </a:p>
          <a:p>
            <a:pPr marL="214313" indent="-214313">
              <a:buFont typeface="Arial" panose="020B0604020202020204" pitchFamily="34" charset="0"/>
              <a:buChar char="•"/>
            </a:pPr>
            <a:r>
              <a:rPr lang="en-IE" b="1" dirty="0">
                <a:solidFill>
                  <a:prstClr val="black"/>
                </a:solidFill>
                <a:latin typeface="Calibri" panose="020F0502020204030204"/>
              </a:rPr>
              <a:t>Understand the platforms </a:t>
            </a:r>
            <a:r>
              <a:rPr lang="en-IE" dirty="0">
                <a:solidFill>
                  <a:prstClr val="black"/>
                </a:solidFill>
                <a:latin typeface="Calibri" panose="020F0502020204030204"/>
              </a:rPr>
              <a:t>– the audience, tone, etiquette of</a:t>
            </a:r>
          </a:p>
          <a:p>
            <a:endParaRPr lang="en-IE" dirty="0">
              <a:solidFill>
                <a:prstClr val="black"/>
              </a:solidFill>
              <a:latin typeface="Calibri" panose="020F0502020204030204"/>
            </a:endParaRPr>
          </a:p>
          <a:p>
            <a:pPr marL="214313" indent="-214313">
              <a:buFont typeface="Arial" panose="020B0604020202020204" pitchFamily="34" charset="0"/>
              <a:buChar char="•"/>
            </a:pPr>
            <a:r>
              <a:rPr lang="en-IE" b="1" dirty="0">
                <a:solidFill>
                  <a:prstClr val="black"/>
                </a:solidFill>
                <a:latin typeface="Calibri" panose="020F0502020204030204"/>
              </a:rPr>
              <a:t>Grow your connections </a:t>
            </a:r>
            <a:r>
              <a:rPr lang="en-IE" dirty="0">
                <a:solidFill>
                  <a:prstClr val="black"/>
                </a:solidFill>
                <a:latin typeface="Calibri" panose="020F0502020204030204"/>
              </a:rPr>
              <a:t>– your access to other connections depends on this.</a:t>
            </a:r>
          </a:p>
          <a:p>
            <a:pPr marL="214313" indent="-214313">
              <a:buFont typeface="Arial" panose="020B0604020202020204" pitchFamily="34" charset="0"/>
              <a:buChar char="•"/>
            </a:pPr>
            <a:endParaRPr lang="en-IE" dirty="0">
              <a:solidFill>
                <a:prstClr val="black"/>
              </a:solidFill>
              <a:latin typeface="Calibri" panose="020F0502020204030204"/>
            </a:endParaRPr>
          </a:p>
          <a:p>
            <a:pPr marL="214313" indent="-214313">
              <a:buFont typeface="Arial" panose="020B0604020202020204" pitchFamily="34" charset="0"/>
              <a:buChar char="•"/>
            </a:pPr>
            <a:r>
              <a:rPr lang="en-IE" b="1" dirty="0">
                <a:solidFill>
                  <a:prstClr val="black"/>
                </a:solidFill>
                <a:latin typeface="Calibri" panose="020F0502020204030204"/>
              </a:rPr>
              <a:t>Join an online community/group </a:t>
            </a:r>
            <a:r>
              <a:rPr lang="en-IE" dirty="0">
                <a:solidFill>
                  <a:prstClr val="black"/>
                </a:solidFill>
                <a:latin typeface="Calibri" panose="020F0502020204030204"/>
              </a:rPr>
              <a:t>– great way to interact with people in a specialist area.</a:t>
            </a:r>
          </a:p>
          <a:p>
            <a:pPr marL="214313" indent="-214313">
              <a:buFont typeface="Arial" panose="020B0604020202020204" pitchFamily="34" charset="0"/>
              <a:buChar char="•"/>
            </a:pPr>
            <a:endParaRPr lang="en-IE"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04860580-BAAE-4C28-A730-FA1C5018326C}"/>
              </a:ext>
            </a:extLst>
          </p:cNvPr>
          <p:cNvSpPr txBox="1"/>
          <p:nvPr/>
        </p:nvSpPr>
        <p:spPr>
          <a:xfrm>
            <a:off x="2963141" y="1262495"/>
            <a:ext cx="6265718" cy="553998"/>
          </a:xfrm>
          <a:prstGeom prst="rect">
            <a:avLst/>
          </a:prstGeom>
          <a:noFill/>
        </p:spPr>
        <p:txBody>
          <a:bodyPr wrap="square" rtlCol="0">
            <a:spAutoFit/>
          </a:bodyPr>
          <a:lstStyle/>
          <a:p>
            <a:r>
              <a:rPr lang="en-IE" sz="3000">
                <a:solidFill>
                  <a:prstClr val="black"/>
                </a:solidFill>
                <a:latin typeface="Calibri Light" panose="020F0302020204030204"/>
              </a:rPr>
              <a:t>Optimise Your Online Networking</a:t>
            </a:r>
          </a:p>
        </p:txBody>
      </p:sp>
      <p:pic>
        <p:nvPicPr>
          <p:cNvPr id="7" name="Graphic 6" descr="Target">
            <a:extLst>
              <a:ext uri="{FF2B5EF4-FFF2-40B4-BE49-F238E27FC236}">
                <a16:creationId xmlns:a16="http://schemas.microsoft.com/office/drawing/2014/main" id="{69616EED-7C50-4D7E-B2DF-2786F97E83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33820" y="1241151"/>
            <a:ext cx="1368511" cy="1368511"/>
          </a:xfrm>
          <a:prstGeom prst="rect">
            <a:avLst/>
          </a:prstGeom>
        </p:spPr>
      </p:pic>
    </p:spTree>
    <p:extLst>
      <p:ext uri="{BB962C8B-B14F-4D97-AF65-F5344CB8AC3E}">
        <p14:creationId xmlns:p14="http://schemas.microsoft.com/office/powerpoint/2010/main" val="11624303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7A0E3C-2FE3-4EFD-9284-2C33459152FB}"/>
              </a:ext>
            </a:extLst>
          </p:cNvPr>
          <p:cNvSpPr txBox="1"/>
          <p:nvPr/>
        </p:nvSpPr>
        <p:spPr>
          <a:xfrm>
            <a:off x="2718956" y="2057400"/>
            <a:ext cx="6754091" cy="1962076"/>
          </a:xfrm>
          <a:prstGeom prst="rect">
            <a:avLst/>
          </a:prstGeom>
          <a:noFill/>
        </p:spPr>
        <p:txBody>
          <a:bodyPr wrap="square" rtlCol="0">
            <a:spAutoFit/>
          </a:bodyPr>
          <a:lstStyle/>
          <a:p>
            <a:pPr marL="214313" indent="-214313">
              <a:buFont typeface="Arial" panose="020B0604020202020204" pitchFamily="34" charset="0"/>
              <a:buChar char="•"/>
            </a:pPr>
            <a:r>
              <a:rPr lang="en-IE" b="1">
                <a:solidFill>
                  <a:prstClr val="black"/>
                </a:solidFill>
                <a:latin typeface="Calibri" panose="020F0502020204030204"/>
              </a:rPr>
              <a:t>Be active </a:t>
            </a:r>
            <a:r>
              <a:rPr lang="en-IE">
                <a:solidFill>
                  <a:prstClr val="black"/>
                </a:solidFill>
                <a:latin typeface="Calibri" panose="020F0502020204030204"/>
              </a:rPr>
              <a:t>- comment, like, interact and contribute.</a:t>
            </a:r>
          </a:p>
          <a:p>
            <a:pPr marL="214313" indent="-214313">
              <a:buFont typeface="Arial" panose="020B0604020202020204" pitchFamily="34" charset="0"/>
              <a:buChar char="•"/>
            </a:pPr>
            <a:endParaRPr lang="en-IE">
              <a:solidFill>
                <a:prstClr val="black"/>
              </a:solidFill>
              <a:latin typeface="Calibri" panose="020F0502020204030204"/>
            </a:endParaRPr>
          </a:p>
          <a:p>
            <a:pPr marL="214313" indent="-214313">
              <a:buFont typeface="Arial" panose="020B0604020202020204" pitchFamily="34" charset="0"/>
              <a:buChar char="•"/>
            </a:pPr>
            <a:r>
              <a:rPr lang="en-IE" b="1">
                <a:solidFill>
                  <a:prstClr val="black"/>
                </a:solidFill>
                <a:latin typeface="Calibri" panose="020F0502020204030204"/>
              </a:rPr>
              <a:t>It’s not all one-way </a:t>
            </a:r>
            <a:r>
              <a:rPr lang="en-IE">
                <a:solidFill>
                  <a:prstClr val="black"/>
                </a:solidFill>
                <a:latin typeface="Calibri" panose="020F0502020204030204"/>
              </a:rPr>
              <a:t>- give more than you receive, share an article.</a:t>
            </a:r>
          </a:p>
          <a:p>
            <a:pPr marL="214313" indent="-214313">
              <a:buFont typeface="Arial" panose="020B0604020202020204" pitchFamily="34" charset="0"/>
              <a:buChar char="•"/>
            </a:pPr>
            <a:endParaRPr lang="en-IE">
              <a:solidFill>
                <a:prstClr val="black"/>
              </a:solidFill>
              <a:latin typeface="Calibri" panose="020F0502020204030204"/>
            </a:endParaRPr>
          </a:p>
          <a:p>
            <a:pPr marL="214313" indent="-214313">
              <a:buFont typeface="Arial" panose="020B0604020202020204" pitchFamily="34" charset="0"/>
              <a:buChar char="•"/>
            </a:pPr>
            <a:r>
              <a:rPr lang="en-IE" b="1">
                <a:solidFill>
                  <a:prstClr val="black"/>
                </a:solidFill>
                <a:latin typeface="Calibri" panose="020F0502020204030204"/>
              </a:rPr>
              <a:t>Be professional </a:t>
            </a:r>
            <a:r>
              <a:rPr lang="en-IE">
                <a:solidFill>
                  <a:prstClr val="black"/>
                </a:solidFill>
                <a:latin typeface="Calibri" panose="020F0502020204030204"/>
              </a:rPr>
              <a:t>– you’re not interacting with your friends on Facebook, it’s professional interaction not personal.</a:t>
            </a:r>
          </a:p>
          <a:p>
            <a:pPr marL="214313" indent="-214313">
              <a:buFont typeface="Arial" panose="020B0604020202020204" pitchFamily="34" charset="0"/>
              <a:buChar char="•"/>
            </a:pPr>
            <a:endParaRPr lang="en-IE" sz="1350">
              <a:solidFill>
                <a:prstClr val="black"/>
              </a:solidFill>
              <a:latin typeface="Calibri" panose="020F0502020204030204"/>
            </a:endParaRPr>
          </a:p>
        </p:txBody>
      </p:sp>
      <p:sp>
        <p:nvSpPr>
          <p:cNvPr id="3" name="TextBox 2">
            <a:extLst>
              <a:ext uri="{FF2B5EF4-FFF2-40B4-BE49-F238E27FC236}">
                <a16:creationId xmlns:a16="http://schemas.microsoft.com/office/drawing/2014/main" id="{04860580-BAAE-4C28-A730-FA1C5018326C}"/>
              </a:ext>
            </a:extLst>
          </p:cNvPr>
          <p:cNvSpPr txBox="1"/>
          <p:nvPr/>
        </p:nvSpPr>
        <p:spPr>
          <a:xfrm>
            <a:off x="2216191" y="1362472"/>
            <a:ext cx="7320395" cy="553998"/>
          </a:xfrm>
          <a:prstGeom prst="rect">
            <a:avLst/>
          </a:prstGeom>
          <a:noFill/>
        </p:spPr>
        <p:txBody>
          <a:bodyPr wrap="square" rtlCol="0">
            <a:spAutoFit/>
          </a:bodyPr>
          <a:lstStyle/>
          <a:p>
            <a:r>
              <a:rPr lang="en-IE" sz="3000">
                <a:solidFill>
                  <a:prstClr val="black"/>
                </a:solidFill>
                <a:latin typeface="Calibri Light" panose="020F0302020204030204"/>
              </a:rPr>
              <a:t>Optimise Your Online Networking contd. </a:t>
            </a:r>
          </a:p>
        </p:txBody>
      </p:sp>
      <p:pic>
        <p:nvPicPr>
          <p:cNvPr id="7" name="Graphic 6" descr="Target">
            <a:extLst>
              <a:ext uri="{FF2B5EF4-FFF2-40B4-BE49-F238E27FC236}">
                <a16:creationId xmlns:a16="http://schemas.microsoft.com/office/drawing/2014/main" id="{CD2B08A8-1AE7-4691-8A8C-F6E1CE57A8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33820" y="1241151"/>
            <a:ext cx="1368511" cy="1368511"/>
          </a:xfrm>
          <a:prstGeom prst="rect">
            <a:avLst/>
          </a:prstGeom>
        </p:spPr>
      </p:pic>
    </p:spTree>
    <p:extLst>
      <p:ext uri="{BB962C8B-B14F-4D97-AF65-F5344CB8AC3E}">
        <p14:creationId xmlns:p14="http://schemas.microsoft.com/office/powerpoint/2010/main" val="10441289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83DF-D5E3-435C-8922-2650949E76ED}"/>
              </a:ext>
            </a:extLst>
          </p:cNvPr>
          <p:cNvSpPr>
            <a:spLocks noGrp="1"/>
          </p:cNvSpPr>
          <p:nvPr>
            <p:ph type="title"/>
          </p:nvPr>
        </p:nvSpPr>
        <p:spPr>
          <a:xfrm>
            <a:off x="2354503" y="1207928"/>
            <a:ext cx="6525038" cy="544429"/>
          </a:xfrm>
        </p:spPr>
        <p:txBody>
          <a:bodyPr anchor="b">
            <a:noAutofit/>
          </a:bodyPr>
          <a:lstStyle/>
          <a:p>
            <a:r>
              <a:rPr lang="en-GB" sz="3300" dirty="0">
                <a:solidFill>
                  <a:srgbClr val="0070C0"/>
                </a:solidFill>
              </a:rPr>
              <a:t>Research &amp; Networking </a:t>
            </a:r>
            <a:r>
              <a:rPr lang="en-GB" sz="3300" dirty="0"/>
              <a:t>Using LinkedIn </a:t>
            </a:r>
            <a:endParaRPr lang="en-GB" sz="3300" dirty="0">
              <a:solidFill>
                <a:srgbClr val="0070C0"/>
              </a:solidFill>
            </a:endParaRPr>
          </a:p>
        </p:txBody>
      </p:sp>
      <p:sp>
        <p:nvSpPr>
          <p:cNvPr id="4" name="TextBox 3">
            <a:extLst>
              <a:ext uri="{FF2B5EF4-FFF2-40B4-BE49-F238E27FC236}">
                <a16:creationId xmlns:a16="http://schemas.microsoft.com/office/drawing/2014/main" id="{7AF891C8-A07C-4847-A35B-32EC7A2F5CF3}"/>
              </a:ext>
            </a:extLst>
          </p:cNvPr>
          <p:cNvSpPr txBox="1"/>
          <p:nvPr/>
        </p:nvSpPr>
        <p:spPr>
          <a:xfrm>
            <a:off x="2498505" y="2147880"/>
            <a:ext cx="7016262" cy="3093154"/>
          </a:xfrm>
          <a:prstGeom prst="rect">
            <a:avLst/>
          </a:prstGeom>
          <a:noFill/>
        </p:spPr>
        <p:txBody>
          <a:bodyPr wrap="square" rtlCol="0">
            <a:spAutoFit/>
          </a:bodyPr>
          <a:lstStyle/>
          <a:p>
            <a:pPr marL="214313" indent="-214313">
              <a:buFont typeface="Arial" panose="020B0604020202020204" pitchFamily="34" charset="0"/>
              <a:buChar char="•"/>
            </a:pPr>
            <a:r>
              <a:rPr lang="en-IE" sz="1500" dirty="0">
                <a:solidFill>
                  <a:prstClr val="black"/>
                </a:solidFill>
                <a:latin typeface="Verdana" panose="020B0604030504040204" pitchFamily="34" charset="0"/>
                <a:ea typeface="Verdana" panose="020B0604030504040204" pitchFamily="34" charset="0"/>
              </a:rPr>
              <a:t>Research an industry or a particular company</a:t>
            </a:r>
          </a:p>
          <a:p>
            <a:pPr marL="214313" indent="-214313">
              <a:buFont typeface="Arial" panose="020B0604020202020204" pitchFamily="34" charset="0"/>
              <a:buChar char="•"/>
            </a:pPr>
            <a:endParaRPr lang="en-IE" sz="1500" dirty="0">
              <a:solidFill>
                <a:prstClr val="black"/>
              </a:solidFill>
              <a:latin typeface="Verdana" panose="020B0604030504040204" pitchFamily="34" charset="0"/>
              <a:ea typeface="Verdana" panose="020B0604030504040204" pitchFamily="34" charset="0"/>
            </a:endParaRPr>
          </a:p>
          <a:p>
            <a:pPr marL="214313" indent="-214313">
              <a:buFont typeface="Arial" panose="020B0604020202020204" pitchFamily="34" charset="0"/>
              <a:buChar char="•"/>
            </a:pPr>
            <a:r>
              <a:rPr lang="en-IE" sz="1500" dirty="0">
                <a:solidFill>
                  <a:prstClr val="black"/>
                </a:solidFill>
                <a:latin typeface="Verdana" panose="020B0604030504040204" pitchFamily="34" charset="0"/>
                <a:ea typeface="Verdana" panose="020B0604030504040204" pitchFamily="34" charset="0"/>
              </a:rPr>
              <a:t>Get career advice from experienced professionals in the industry, possible mentorship opportunities</a:t>
            </a:r>
          </a:p>
          <a:p>
            <a:pPr marL="214313" indent="-214313">
              <a:buFont typeface="Arial" panose="020B0604020202020204" pitchFamily="34" charset="0"/>
              <a:buChar char="•"/>
            </a:pPr>
            <a:endParaRPr lang="en-IE" sz="1500" dirty="0">
              <a:solidFill>
                <a:prstClr val="black"/>
              </a:solidFill>
              <a:latin typeface="Verdana" panose="020B0604030504040204" pitchFamily="34" charset="0"/>
              <a:ea typeface="Verdana" panose="020B0604030504040204" pitchFamily="34" charset="0"/>
            </a:endParaRPr>
          </a:p>
          <a:p>
            <a:pPr marL="214313" indent="-214313">
              <a:buFont typeface="Arial" panose="020B0604020202020204" pitchFamily="34" charset="0"/>
              <a:buChar char="•"/>
            </a:pPr>
            <a:r>
              <a:rPr lang="en-IE" sz="1500" dirty="0">
                <a:solidFill>
                  <a:prstClr val="black"/>
                </a:solidFill>
                <a:latin typeface="Verdana" panose="020B0604030504040204" pitchFamily="34" charset="0"/>
                <a:ea typeface="Verdana" panose="020B0604030504040204" pitchFamily="34" charset="0"/>
              </a:rPr>
              <a:t>Talk to recently employed graduates in an industry or specific company</a:t>
            </a:r>
          </a:p>
          <a:p>
            <a:pPr marL="214313" indent="-214313">
              <a:buFont typeface="Arial" panose="020B0604020202020204" pitchFamily="34" charset="0"/>
              <a:buChar char="•"/>
            </a:pPr>
            <a:endParaRPr lang="en-IE" sz="1500" dirty="0">
              <a:solidFill>
                <a:prstClr val="black"/>
              </a:solidFill>
              <a:latin typeface="Verdana" panose="020B0604030504040204" pitchFamily="34" charset="0"/>
              <a:ea typeface="Verdana" panose="020B0604030504040204" pitchFamily="34" charset="0"/>
            </a:endParaRPr>
          </a:p>
          <a:p>
            <a:pPr marL="214313" indent="-214313">
              <a:buFont typeface="Arial" panose="020B0604020202020204" pitchFamily="34" charset="0"/>
              <a:buChar char="•"/>
            </a:pPr>
            <a:r>
              <a:rPr lang="en-IE" sz="1500" dirty="0">
                <a:solidFill>
                  <a:prstClr val="black"/>
                </a:solidFill>
                <a:latin typeface="Verdana" panose="020B0604030504040204" pitchFamily="34" charset="0"/>
                <a:ea typeface="Verdana" panose="020B0604030504040204" pitchFamily="34" charset="0"/>
              </a:rPr>
              <a:t>Get advice from students who graduated with your degree</a:t>
            </a:r>
          </a:p>
          <a:p>
            <a:pPr marL="214313" indent="-214313">
              <a:buFont typeface="Arial" panose="020B0604020202020204" pitchFamily="34" charset="0"/>
              <a:buChar char="•"/>
            </a:pPr>
            <a:endParaRPr lang="en-IE" sz="1500" dirty="0">
              <a:solidFill>
                <a:prstClr val="black"/>
              </a:solidFill>
              <a:latin typeface="Verdana" panose="020B0604030504040204" pitchFamily="34" charset="0"/>
              <a:ea typeface="Verdana" panose="020B0604030504040204" pitchFamily="34" charset="0"/>
            </a:endParaRPr>
          </a:p>
          <a:p>
            <a:pPr marL="214313" indent="-214313">
              <a:buFont typeface="Arial" panose="020B0604020202020204" pitchFamily="34" charset="0"/>
              <a:buChar char="•"/>
            </a:pPr>
            <a:r>
              <a:rPr lang="en-IE" sz="1500" dirty="0">
                <a:solidFill>
                  <a:prstClr val="black"/>
                </a:solidFill>
                <a:latin typeface="Verdana" panose="020B0604030504040204" pitchFamily="34" charset="0"/>
                <a:ea typeface="Verdana" panose="020B0604030504040204" pitchFamily="34" charset="0"/>
              </a:rPr>
              <a:t>Get advice from a graduate who found a job during a challenging job market</a:t>
            </a:r>
          </a:p>
          <a:p>
            <a:pPr marL="214313" indent="-214313">
              <a:buFont typeface="Arial" panose="020B0604020202020204" pitchFamily="34" charset="0"/>
              <a:buChar char="•"/>
            </a:pPr>
            <a:endParaRPr lang="en-IE" sz="1500" dirty="0">
              <a:solidFill>
                <a:prstClr val="black"/>
              </a:solidFill>
              <a:latin typeface="Calibri" panose="020F0502020204030204"/>
            </a:endParaRPr>
          </a:p>
        </p:txBody>
      </p:sp>
      <p:pic>
        <p:nvPicPr>
          <p:cNvPr id="5" name="Picture 4">
            <a:extLst>
              <a:ext uri="{FF2B5EF4-FFF2-40B4-BE49-F238E27FC236}">
                <a16:creationId xmlns:a16="http://schemas.microsoft.com/office/drawing/2014/main" id="{BE99DBDD-FA8A-493C-90A9-3C87777A0D2D}"/>
              </a:ext>
            </a:extLst>
          </p:cNvPr>
          <p:cNvPicPr>
            <a:picLocks noChangeAspect="1"/>
          </p:cNvPicPr>
          <p:nvPr/>
        </p:nvPicPr>
        <p:blipFill>
          <a:blip r:embed="rId3"/>
          <a:stretch>
            <a:fillRect/>
          </a:stretch>
        </p:blipFill>
        <p:spPr>
          <a:xfrm>
            <a:off x="8527129" y="1207927"/>
            <a:ext cx="987638" cy="983066"/>
          </a:xfrm>
          <a:prstGeom prst="rect">
            <a:avLst/>
          </a:prstGeom>
        </p:spPr>
      </p:pic>
    </p:spTree>
    <p:extLst>
      <p:ext uri="{BB962C8B-B14F-4D97-AF65-F5344CB8AC3E}">
        <p14:creationId xmlns:p14="http://schemas.microsoft.com/office/powerpoint/2010/main" val="9798458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7A25F-3487-4925-AE15-0AE8DB8A63B5}"/>
              </a:ext>
            </a:extLst>
          </p:cNvPr>
          <p:cNvSpPr>
            <a:spLocks noGrp="1"/>
          </p:cNvSpPr>
          <p:nvPr>
            <p:ph type="title"/>
          </p:nvPr>
        </p:nvSpPr>
        <p:spPr/>
        <p:txBody>
          <a:bodyPr/>
          <a:lstStyle/>
          <a:p>
            <a:r>
              <a:rPr lang="en-IE" dirty="0">
                <a:solidFill>
                  <a:srgbClr val="0070C0"/>
                </a:solidFill>
              </a:rPr>
              <a:t>Demo</a:t>
            </a:r>
            <a:r>
              <a:rPr lang="en-IE" dirty="0"/>
              <a:t> – LinkedIn Alumni Tool</a:t>
            </a:r>
          </a:p>
        </p:txBody>
      </p:sp>
      <p:pic>
        <p:nvPicPr>
          <p:cNvPr id="4" name="Picture 3">
            <a:extLst>
              <a:ext uri="{FF2B5EF4-FFF2-40B4-BE49-F238E27FC236}">
                <a16:creationId xmlns:a16="http://schemas.microsoft.com/office/drawing/2014/main" id="{C8517D99-42CA-4967-80FE-987BAB7749F8}"/>
              </a:ext>
            </a:extLst>
          </p:cNvPr>
          <p:cNvPicPr>
            <a:picLocks noChangeAspect="1"/>
          </p:cNvPicPr>
          <p:nvPr/>
        </p:nvPicPr>
        <p:blipFill rotWithShape="1">
          <a:blip r:embed="rId2"/>
          <a:srcRect l="6875" t="27374" r="33676" b="-1"/>
          <a:stretch/>
        </p:blipFill>
        <p:spPr>
          <a:xfrm>
            <a:off x="3053603" y="1659363"/>
            <a:ext cx="5435974" cy="35392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0670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66282-7A21-482B-943B-05208B1B9FCF}"/>
              </a:ext>
            </a:extLst>
          </p:cNvPr>
          <p:cNvSpPr>
            <a:spLocks noGrp="1"/>
          </p:cNvSpPr>
          <p:nvPr>
            <p:ph type="title"/>
          </p:nvPr>
        </p:nvSpPr>
        <p:spPr>
          <a:xfrm>
            <a:off x="838200" y="365125"/>
            <a:ext cx="10515600" cy="524999"/>
          </a:xfrm>
        </p:spPr>
        <p:txBody>
          <a:bodyPr>
            <a:normAutofit fontScale="90000"/>
          </a:bodyPr>
          <a:lstStyle/>
          <a:p>
            <a:r>
              <a:rPr lang="en-IE" dirty="0">
                <a:solidFill>
                  <a:schemeClr val="bg1"/>
                </a:solidFill>
              </a:rPr>
              <a:t>..</a:t>
            </a:r>
          </a:p>
        </p:txBody>
      </p:sp>
      <p:sp>
        <p:nvSpPr>
          <p:cNvPr id="3" name="Content Placeholder 2">
            <a:extLst>
              <a:ext uri="{FF2B5EF4-FFF2-40B4-BE49-F238E27FC236}">
                <a16:creationId xmlns:a16="http://schemas.microsoft.com/office/drawing/2014/main" id="{39778E34-5605-4385-B9C0-89911D27D72D}"/>
              </a:ext>
            </a:extLst>
          </p:cNvPr>
          <p:cNvSpPr>
            <a:spLocks noGrp="1"/>
          </p:cNvSpPr>
          <p:nvPr>
            <p:ph idx="1"/>
          </p:nvPr>
        </p:nvSpPr>
        <p:spPr>
          <a:xfrm>
            <a:off x="838200" y="793019"/>
            <a:ext cx="10515600" cy="4623807"/>
          </a:xfrm>
        </p:spPr>
        <p:txBody>
          <a:bodyPr>
            <a:normAutofit fontScale="77500" lnSpcReduction="20000"/>
          </a:bodyPr>
          <a:lstStyle/>
          <a:p>
            <a:pPr marL="0" indent="0" algn="ctr">
              <a:buNone/>
            </a:pPr>
            <a:r>
              <a:rPr lang="en-US" sz="2000" b="1" dirty="0">
                <a:latin typeface="+mn-lt"/>
              </a:rPr>
              <a:t>Step 6</a:t>
            </a:r>
          </a:p>
          <a:p>
            <a:pPr>
              <a:buFont typeface="Wingdings" panose="05000000000000000000" pitchFamily="2" charset="2"/>
              <a:buChar char="ü"/>
            </a:pPr>
            <a:r>
              <a:rPr lang="en-US" sz="2000" b="1" dirty="0">
                <a:latin typeface="+mn-lt"/>
              </a:rPr>
              <a:t> </a:t>
            </a:r>
            <a:r>
              <a:rPr lang="en-US" sz="2000" dirty="0">
                <a:latin typeface="+mn-lt"/>
              </a:rPr>
              <a:t>Be Aware of current growth sectors</a:t>
            </a:r>
          </a:p>
          <a:p>
            <a:pPr>
              <a:buFont typeface="Wingdings" panose="05000000000000000000" pitchFamily="2" charset="2"/>
              <a:buChar char="ü"/>
            </a:pPr>
            <a:r>
              <a:rPr lang="en-US" sz="2000" b="1" dirty="0">
                <a:latin typeface="+mn-lt"/>
              </a:rPr>
              <a:t>Helpful resources</a:t>
            </a:r>
          </a:p>
          <a:p>
            <a:pPr marL="0" indent="0">
              <a:buNone/>
            </a:pPr>
            <a:r>
              <a:rPr lang="en-US" sz="2000" dirty="0">
                <a:latin typeface="+mn-lt"/>
                <a:hlinkClick r:id="rId2"/>
              </a:rPr>
              <a:t>http://www.skillsireland.ie/</a:t>
            </a:r>
            <a:endParaRPr lang="en-US" sz="2000" dirty="0">
              <a:latin typeface="+mn-lt"/>
            </a:endParaRPr>
          </a:p>
          <a:p>
            <a:pPr marL="0" indent="0">
              <a:buNone/>
            </a:pPr>
            <a:r>
              <a:rPr lang="en-US" sz="2000" b="1" dirty="0" err="1">
                <a:latin typeface="+mn-lt"/>
              </a:rPr>
              <a:t>Labour</a:t>
            </a:r>
            <a:r>
              <a:rPr lang="en-US" sz="2000" b="1" dirty="0">
                <a:latin typeface="+mn-lt"/>
              </a:rPr>
              <a:t> Market trends links attached </a:t>
            </a:r>
          </a:p>
          <a:p>
            <a:pPr marL="0" indent="0" algn="ctr">
              <a:buNone/>
            </a:pPr>
            <a:r>
              <a:rPr lang="en-US" sz="2000" b="1" dirty="0">
                <a:latin typeface="+mn-lt"/>
              </a:rPr>
              <a:t>Step 7</a:t>
            </a:r>
          </a:p>
          <a:p>
            <a:pPr>
              <a:buFont typeface="Wingdings" panose="05000000000000000000" pitchFamily="2" charset="2"/>
              <a:buChar char="ü"/>
            </a:pPr>
            <a:r>
              <a:rPr lang="en-US" sz="2000" dirty="0">
                <a:latin typeface="+mn-lt"/>
              </a:rPr>
              <a:t>Be Interview Ready – Have an Elevator Speech prepared- Know your Competencies and Skills- Be Able to demonstrate them with STAR Technique </a:t>
            </a:r>
          </a:p>
          <a:p>
            <a:pPr>
              <a:buFont typeface="Wingdings" panose="05000000000000000000" pitchFamily="2" charset="2"/>
              <a:buChar char="ü"/>
            </a:pPr>
            <a:r>
              <a:rPr lang="en-US" sz="2000" b="1" dirty="0">
                <a:latin typeface="+mn-lt"/>
              </a:rPr>
              <a:t>Helpful resource</a:t>
            </a:r>
          </a:p>
          <a:p>
            <a:pPr>
              <a:buFont typeface="Wingdings" panose="05000000000000000000" pitchFamily="2" charset="2"/>
              <a:buChar char="ü"/>
            </a:pPr>
            <a:r>
              <a:rPr lang="en-US" sz="2000" b="1" dirty="0" err="1">
                <a:latin typeface="+mn-lt"/>
              </a:rPr>
              <a:t>Shortlistme</a:t>
            </a:r>
            <a:endParaRPr lang="en-US" sz="2000" b="1" dirty="0">
              <a:latin typeface="+mn-lt"/>
            </a:endParaRPr>
          </a:p>
          <a:p>
            <a:pPr>
              <a:buFont typeface="Wingdings" panose="05000000000000000000" pitchFamily="2" charset="2"/>
              <a:buChar char="ü"/>
            </a:pPr>
            <a:r>
              <a:rPr lang="en-US" sz="2000" dirty="0">
                <a:latin typeface="+mn-lt"/>
                <a:hlinkClick r:id="rId3"/>
              </a:rPr>
              <a:t>https://www.ucc.ie/en/careers/areyouacurrentstudent/applicationstoolkit/prepareforyourinterview/shortlistmetool/</a:t>
            </a:r>
            <a:endParaRPr lang="en-US" sz="2000" dirty="0">
              <a:latin typeface="+mn-lt"/>
            </a:endParaRPr>
          </a:p>
          <a:p>
            <a:pPr>
              <a:buFont typeface="Wingdings" panose="05000000000000000000" pitchFamily="2" charset="2"/>
              <a:buChar char="ü"/>
            </a:pPr>
            <a:endParaRPr lang="en-US" sz="2000" dirty="0">
              <a:latin typeface="+mn-lt"/>
            </a:endParaRPr>
          </a:p>
          <a:p>
            <a:pPr marL="0" indent="0" algn="ctr">
              <a:buNone/>
            </a:pPr>
            <a:r>
              <a:rPr lang="en-US" sz="2000" b="1" dirty="0">
                <a:latin typeface="+mn-lt"/>
              </a:rPr>
              <a:t>Step 8</a:t>
            </a:r>
          </a:p>
          <a:p>
            <a:pPr>
              <a:buFont typeface="Wingdings" panose="05000000000000000000" pitchFamily="2" charset="2"/>
              <a:buChar char="ü"/>
            </a:pPr>
            <a:r>
              <a:rPr lang="en-US" sz="2000" dirty="0">
                <a:latin typeface="+mn-lt"/>
              </a:rPr>
              <a:t> Contact Recruitment agencies ,register / job posts/ opportunities ,conduct weekly online jobs research . Identify </a:t>
            </a:r>
            <a:r>
              <a:rPr lang="en-US" sz="2000" dirty="0" err="1">
                <a:latin typeface="+mn-lt"/>
              </a:rPr>
              <a:t>organisations</a:t>
            </a:r>
            <a:r>
              <a:rPr lang="en-US" sz="2000" dirty="0">
                <a:latin typeface="+mn-lt"/>
              </a:rPr>
              <a:t>/companies of  interest and relevance </a:t>
            </a:r>
          </a:p>
          <a:p>
            <a:pPr>
              <a:buFont typeface="Wingdings" panose="05000000000000000000" pitchFamily="2" charset="2"/>
              <a:buChar char="ü"/>
            </a:pPr>
            <a:r>
              <a:rPr lang="en-US" sz="2000" b="1" dirty="0">
                <a:latin typeface="+mn-lt"/>
              </a:rPr>
              <a:t>Helpful resource</a:t>
            </a:r>
          </a:p>
          <a:p>
            <a:endParaRPr lang="en-IE" dirty="0"/>
          </a:p>
        </p:txBody>
      </p:sp>
    </p:spTree>
    <p:extLst>
      <p:ext uri="{BB962C8B-B14F-4D97-AF65-F5344CB8AC3E}">
        <p14:creationId xmlns:p14="http://schemas.microsoft.com/office/powerpoint/2010/main" val="33559993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26B19C-5BF9-4FD1-B814-50440FEC6A58}"/>
              </a:ext>
            </a:extLst>
          </p:cNvPr>
          <p:cNvSpPr txBox="1"/>
          <p:nvPr/>
        </p:nvSpPr>
        <p:spPr>
          <a:xfrm>
            <a:off x="2152650" y="365127"/>
            <a:ext cx="7886700" cy="1325563"/>
          </a:xfrm>
          <a:prstGeom prst="rect">
            <a:avLst/>
          </a:prstGeom>
        </p:spPr>
        <p:txBody>
          <a:bodyPr vert="horz" lIns="91440" tIns="45720" rIns="91440" bIns="45720" rtlCol="0" anchor="ctr">
            <a:normAutofit/>
          </a:bodyPr>
          <a:lstStyle/>
          <a:p>
            <a:pPr defTabSz="685800">
              <a:lnSpc>
                <a:spcPct val="90000"/>
              </a:lnSpc>
              <a:spcBef>
                <a:spcPct val="0"/>
              </a:spcBef>
              <a:spcAft>
                <a:spcPts val="600"/>
              </a:spcAft>
            </a:pPr>
            <a:r>
              <a:rPr lang="en-IE" sz="3300" b="1" dirty="0">
                <a:solidFill>
                  <a:srgbClr val="0070C0"/>
                </a:solidFill>
                <a:latin typeface="Verdana" panose="020B0604030504040204" pitchFamily="34" charset="0"/>
                <a:ea typeface="Verdana" panose="020B0604030504040204" pitchFamily="34" charset="0"/>
              </a:rPr>
              <a:t>Optimise Your LinkedIn Profile </a:t>
            </a:r>
            <a:r>
              <a:rPr lang="en-IE" sz="2400" b="1" dirty="0">
                <a:solidFill>
                  <a:prstClr val="black"/>
                </a:solidFill>
                <a:latin typeface="Verdana" panose="020B0604030504040204" pitchFamily="34" charset="0"/>
                <a:ea typeface="Verdana" panose="020B0604030504040204" pitchFamily="34" charset="0"/>
              </a:rPr>
              <a:t>– for Recruiters </a:t>
            </a:r>
            <a:endParaRPr lang="en-IE" sz="3300" b="1" dirty="0">
              <a:solidFill>
                <a:prstClr val="black"/>
              </a:solidFill>
              <a:latin typeface="Verdana" panose="020B0604030504040204" pitchFamily="34" charset="0"/>
              <a:ea typeface="Verdana" panose="020B0604030504040204" pitchFamily="34" charset="0"/>
            </a:endParaRPr>
          </a:p>
        </p:txBody>
      </p:sp>
      <p:sp>
        <p:nvSpPr>
          <p:cNvPr id="9" name="TextBox 2">
            <a:extLst>
              <a:ext uri="{FF2B5EF4-FFF2-40B4-BE49-F238E27FC236}">
                <a16:creationId xmlns:a16="http://schemas.microsoft.com/office/drawing/2014/main" id="{032FF33A-5220-4444-80DD-782E88A66245}"/>
              </a:ext>
            </a:extLst>
          </p:cNvPr>
          <p:cNvSpPr txBox="1"/>
          <p:nvPr/>
        </p:nvSpPr>
        <p:spPr>
          <a:xfrm>
            <a:off x="2443043" y="1899681"/>
            <a:ext cx="6734676" cy="3058638"/>
          </a:xfrm>
          <a:prstGeom prst="rect">
            <a:avLst/>
          </a:prstGeom>
        </p:spPr>
        <p:txBody>
          <a:bodyPr vert="horz" lIns="91440" tIns="45720" rIns="91440" bIns="45720" rtlCol="0">
            <a:normAutofit/>
          </a:bodyPr>
          <a:lstStyle/>
          <a:p>
            <a:pPr marL="285750" indent="-171450" defTabSz="685800">
              <a:lnSpc>
                <a:spcPct val="90000"/>
              </a:lnSpc>
              <a:spcAft>
                <a:spcPts val="600"/>
              </a:spcAft>
              <a:buFont typeface="Arial" panose="020B0604020202020204" pitchFamily="34" charset="0"/>
              <a:buChar char="•"/>
            </a:pPr>
            <a:r>
              <a:rPr lang="en-IE" sz="2000" dirty="0">
                <a:solidFill>
                  <a:prstClr val="black"/>
                </a:solidFill>
                <a:latin typeface="Verdana" panose="020B0604030504040204" pitchFamily="34" charset="0"/>
                <a:ea typeface="Verdana" panose="020B0604030504040204" pitchFamily="34" charset="0"/>
              </a:rPr>
              <a:t>Photo, background banner, headline</a:t>
            </a:r>
          </a:p>
          <a:p>
            <a:pPr marL="285750" indent="-171450" defTabSz="685800">
              <a:lnSpc>
                <a:spcPct val="90000"/>
              </a:lnSpc>
              <a:spcAft>
                <a:spcPts val="600"/>
              </a:spcAft>
              <a:buFont typeface="Arial" panose="020B0604020202020204" pitchFamily="34" charset="0"/>
              <a:buChar char="•"/>
            </a:pPr>
            <a:r>
              <a:rPr lang="en-IE" sz="2000" dirty="0">
                <a:solidFill>
                  <a:prstClr val="black"/>
                </a:solidFill>
                <a:latin typeface="Verdana" panose="020B0604030504040204" pitchFamily="34" charset="0"/>
                <a:ea typeface="Verdana" panose="020B0604030504040204" pitchFamily="34" charset="0"/>
              </a:rPr>
              <a:t>Open to work – photo filter and recruiter section</a:t>
            </a:r>
          </a:p>
          <a:p>
            <a:pPr marL="285750" indent="-171450" defTabSz="685800">
              <a:lnSpc>
                <a:spcPct val="90000"/>
              </a:lnSpc>
              <a:spcAft>
                <a:spcPts val="600"/>
              </a:spcAft>
              <a:buFont typeface="Arial" panose="020B0604020202020204" pitchFamily="34" charset="0"/>
              <a:buChar char="•"/>
            </a:pPr>
            <a:r>
              <a:rPr lang="en-IE" sz="2000" dirty="0">
                <a:solidFill>
                  <a:prstClr val="black"/>
                </a:solidFill>
                <a:latin typeface="Verdana" panose="020B0604030504040204" pitchFamily="34" charset="0"/>
                <a:ea typeface="Verdana" panose="020B0604030504040204" pitchFamily="34" charset="0"/>
              </a:rPr>
              <a:t>Summary/About section – keywords</a:t>
            </a:r>
          </a:p>
          <a:p>
            <a:pPr marL="285750" indent="-171450" defTabSz="685800">
              <a:lnSpc>
                <a:spcPct val="90000"/>
              </a:lnSpc>
              <a:spcAft>
                <a:spcPts val="600"/>
              </a:spcAft>
              <a:buFont typeface="Arial" panose="020B0604020202020204" pitchFamily="34" charset="0"/>
              <a:buChar char="•"/>
            </a:pPr>
            <a:r>
              <a:rPr lang="en-IE" sz="2000" dirty="0">
                <a:solidFill>
                  <a:prstClr val="black"/>
                </a:solidFill>
                <a:latin typeface="Verdana" panose="020B0604030504040204" pitchFamily="34" charset="0"/>
                <a:ea typeface="Verdana" panose="020B0604030504040204" pitchFamily="34" charset="0"/>
              </a:rPr>
              <a:t>Look at others in the industry</a:t>
            </a:r>
          </a:p>
          <a:p>
            <a:pPr marL="285750" indent="-171450" defTabSz="685800">
              <a:lnSpc>
                <a:spcPct val="90000"/>
              </a:lnSpc>
              <a:spcAft>
                <a:spcPts val="600"/>
              </a:spcAft>
              <a:buFont typeface="Arial" panose="020B0604020202020204" pitchFamily="34" charset="0"/>
              <a:buChar char="•"/>
            </a:pPr>
            <a:r>
              <a:rPr lang="en-IE" sz="2000" dirty="0">
                <a:solidFill>
                  <a:prstClr val="black"/>
                </a:solidFill>
                <a:latin typeface="Verdana" panose="020B0604030504040204" pitchFamily="34" charset="0"/>
                <a:ea typeface="Verdana" panose="020B0604030504040204" pitchFamily="34" charset="0"/>
              </a:rPr>
              <a:t>Connect</a:t>
            </a:r>
          </a:p>
          <a:p>
            <a:pPr marL="285750" indent="-171450" defTabSz="685800">
              <a:lnSpc>
                <a:spcPct val="90000"/>
              </a:lnSpc>
              <a:spcAft>
                <a:spcPts val="600"/>
              </a:spcAft>
              <a:buFont typeface="Arial" panose="020B0604020202020204" pitchFamily="34" charset="0"/>
              <a:buChar char="•"/>
            </a:pPr>
            <a:r>
              <a:rPr lang="en-IE" sz="2000" dirty="0">
                <a:solidFill>
                  <a:prstClr val="black"/>
                </a:solidFill>
                <a:latin typeface="Verdana" panose="020B0604030504040204" pitchFamily="34" charset="0"/>
                <a:ea typeface="Verdana" panose="020B0604030504040204" pitchFamily="34" charset="0"/>
              </a:rPr>
              <a:t>Engage</a:t>
            </a:r>
          </a:p>
          <a:p>
            <a:pPr marL="285750" indent="-171450" defTabSz="685800">
              <a:lnSpc>
                <a:spcPct val="90000"/>
              </a:lnSpc>
              <a:spcAft>
                <a:spcPts val="600"/>
              </a:spcAft>
              <a:buFont typeface="Arial" panose="020B0604020202020204" pitchFamily="34" charset="0"/>
              <a:buChar char="•"/>
            </a:pPr>
            <a:r>
              <a:rPr lang="en-IE" sz="2000" dirty="0">
                <a:solidFill>
                  <a:prstClr val="black"/>
                </a:solidFill>
                <a:latin typeface="Verdana" panose="020B0604030504040204" pitchFamily="34" charset="0"/>
                <a:ea typeface="Verdana" panose="020B0604030504040204" pitchFamily="34" charset="0"/>
              </a:rPr>
              <a:t>Publish</a:t>
            </a:r>
          </a:p>
          <a:p>
            <a:pPr marL="285750" indent="-171450" defTabSz="685800">
              <a:lnSpc>
                <a:spcPct val="90000"/>
              </a:lnSpc>
              <a:spcAft>
                <a:spcPts val="600"/>
              </a:spcAft>
              <a:buFont typeface="Arial" panose="020B0604020202020204" pitchFamily="34" charset="0"/>
              <a:buChar char="•"/>
            </a:pPr>
            <a:r>
              <a:rPr lang="en-IE" sz="2000" dirty="0">
                <a:solidFill>
                  <a:prstClr val="black"/>
                </a:solidFill>
                <a:latin typeface="Verdana" panose="020B0604030504040204" pitchFamily="34" charset="0"/>
                <a:ea typeface="Verdana" panose="020B0604030504040204" pitchFamily="34" charset="0"/>
              </a:rPr>
              <a:t>Perfect your profile</a:t>
            </a:r>
          </a:p>
          <a:p>
            <a:pPr indent="-171450" defTabSz="685800">
              <a:lnSpc>
                <a:spcPct val="90000"/>
              </a:lnSpc>
              <a:spcAft>
                <a:spcPts val="600"/>
              </a:spcAft>
              <a:buFont typeface="Arial" panose="020B0604020202020204" pitchFamily="34" charset="0"/>
              <a:buChar char="•"/>
            </a:pPr>
            <a:endParaRPr lang="en-IE" sz="2100" dirty="0">
              <a:solidFill>
                <a:prstClr val="black"/>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D69A9D93-47A0-4406-B3BC-20579BD7D3AC}"/>
              </a:ext>
            </a:extLst>
          </p:cNvPr>
          <p:cNvPicPr>
            <a:picLocks noChangeAspect="1"/>
          </p:cNvPicPr>
          <p:nvPr/>
        </p:nvPicPr>
        <p:blipFill rotWithShape="1">
          <a:blip r:embed="rId2"/>
          <a:srcRect l="6875" t="22430" r="34562"/>
          <a:stretch/>
        </p:blipFill>
        <p:spPr>
          <a:xfrm>
            <a:off x="5810382" y="3429000"/>
            <a:ext cx="4857619" cy="3429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02741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3347-89EE-4771-908B-7627D48CB38D}"/>
              </a:ext>
            </a:extLst>
          </p:cNvPr>
          <p:cNvSpPr>
            <a:spLocks noGrp="1"/>
          </p:cNvSpPr>
          <p:nvPr>
            <p:ph type="title"/>
          </p:nvPr>
        </p:nvSpPr>
        <p:spPr>
          <a:xfrm>
            <a:off x="1969771" y="1335094"/>
            <a:ext cx="3429469" cy="3942278"/>
          </a:xfrm>
        </p:spPr>
        <p:txBody>
          <a:bodyPr>
            <a:normAutofit/>
          </a:bodyPr>
          <a:lstStyle/>
          <a:p>
            <a:r>
              <a:rPr lang="en-IE" sz="3600"/>
              <a:t>Your online professional presence </a:t>
            </a:r>
          </a:p>
        </p:txBody>
      </p:sp>
      <p:graphicFrame>
        <p:nvGraphicFramePr>
          <p:cNvPr id="5" name="Content Placeholder 2">
            <a:extLst>
              <a:ext uri="{FF2B5EF4-FFF2-40B4-BE49-F238E27FC236}">
                <a16:creationId xmlns:a16="http://schemas.microsoft.com/office/drawing/2014/main" id="{61E758B3-4FE3-4038-BF4A-6F090E4CD657}"/>
              </a:ext>
            </a:extLst>
          </p:cNvPr>
          <p:cNvGraphicFramePr>
            <a:graphicFrameLocks noGrp="1"/>
          </p:cNvGraphicFramePr>
          <p:nvPr>
            <p:ph idx="1"/>
          </p:nvPr>
        </p:nvGraphicFramePr>
        <p:xfrm>
          <a:off x="5399239" y="1084945"/>
          <a:ext cx="4941518" cy="4422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0691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2744970" y="472416"/>
            <a:ext cx="7839251" cy="868362"/>
          </a:xfrm>
        </p:spPr>
        <p:txBody>
          <a:bodyPr vert="horz" wrap="square" lIns="91440" tIns="45720" rIns="91440" bIns="45720" numCol="1" rtlCol="0" anchor="t" anchorCtr="0" compatLnSpc="1">
            <a:prstTxWarp prst="textNoShape">
              <a:avLst/>
            </a:prstTxWarp>
            <a:normAutofit/>
          </a:bodyPr>
          <a:lstStyle/>
          <a:p>
            <a:pPr>
              <a:defRPr/>
            </a:pPr>
            <a:r>
              <a:rPr lang="en-IE" sz="4000" dirty="0">
                <a:latin typeface="+mn-lt"/>
              </a:rPr>
              <a:t>Tips for Job Searching</a:t>
            </a:r>
          </a:p>
        </p:txBody>
      </p:sp>
      <p:sp>
        <p:nvSpPr>
          <p:cNvPr id="3" name="Content Placeholder 2"/>
          <p:cNvSpPr>
            <a:spLocks noGrp="1"/>
          </p:cNvSpPr>
          <p:nvPr>
            <p:ph sz="half" idx="1"/>
          </p:nvPr>
        </p:nvSpPr>
        <p:spPr>
          <a:xfrm>
            <a:off x="857893" y="1825625"/>
            <a:ext cx="5181600" cy="3999822"/>
          </a:xfrm>
        </p:spPr>
        <p:txBody>
          <a:bodyPr vert="horz" wrap="square" lIns="91440" tIns="45720" rIns="91440" bIns="45720" numCol="1" rtlCol="0" anchor="t" anchorCtr="0" compatLnSpc="1">
            <a:prstTxWarp prst="textNoShape">
              <a:avLst/>
            </a:prstTxWarp>
            <a:normAutofit fontScale="25000" lnSpcReduction="20000"/>
          </a:bodyPr>
          <a:lstStyle/>
          <a:p>
            <a:pPr marL="365125" indent="-255588" algn="just">
              <a:buClr>
                <a:srgbClr val="9BBB59"/>
              </a:buClr>
              <a:buFont typeface="Georgia" charset="0"/>
              <a:buChar char="•"/>
            </a:pPr>
            <a:endParaRPr lang="en-IE" sz="5600" dirty="0">
              <a:latin typeface="Calibri" charset="0"/>
            </a:endParaRPr>
          </a:p>
          <a:p>
            <a:pPr marL="365125" indent="-255588" algn="just">
              <a:buClr>
                <a:srgbClr val="9BBB59"/>
              </a:buClr>
              <a:buFont typeface="Georgia" charset="0"/>
              <a:buChar char="•"/>
            </a:pPr>
            <a:r>
              <a:rPr lang="en-IE" sz="5600" dirty="0">
                <a:latin typeface="Calibri" charset="0"/>
              </a:rPr>
              <a:t>Share links with what you read concerning your industry or profession</a:t>
            </a:r>
          </a:p>
          <a:p>
            <a:pPr marL="365125" indent="-255588" algn="just">
              <a:buClr>
                <a:srgbClr val="9BBB59"/>
              </a:buClr>
              <a:buFont typeface="Georgia" charset="0"/>
              <a:buChar char="•"/>
            </a:pPr>
            <a:endParaRPr lang="en-IE" sz="5600" dirty="0">
              <a:latin typeface="Calibri" charset="0"/>
            </a:endParaRPr>
          </a:p>
          <a:p>
            <a:pPr marL="365125" indent="-255588" algn="just">
              <a:buClr>
                <a:srgbClr val="9BBB59"/>
              </a:buClr>
              <a:buFont typeface="Georgia" charset="0"/>
              <a:buChar char="•"/>
            </a:pPr>
            <a:r>
              <a:rPr lang="en-IE" sz="5600" dirty="0">
                <a:latin typeface="Calibri" charset="0"/>
              </a:rPr>
              <a:t>Comment on the current affairs or hot topics of your industry or profession</a:t>
            </a:r>
          </a:p>
          <a:p>
            <a:pPr marL="365125" indent="-255588" algn="just">
              <a:buClr>
                <a:srgbClr val="9BBB59"/>
              </a:buClr>
              <a:buFont typeface="Georgia" charset="0"/>
              <a:buChar char="•"/>
            </a:pPr>
            <a:endParaRPr lang="en-IE" sz="5600" dirty="0">
              <a:latin typeface="Calibri" charset="0"/>
            </a:endParaRPr>
          </a:p>
          <a:p>
            <a:pPr marL="365125" indent="-255588" algn="just">
              <a:buClr>
                <a:srgbClr val="9BBB59"/>
              </a:buClr>
              <a:buFont typeface="Georgia" charset="0"/>
              <a:buChar char="•"/>
            </a:pPr>
            <a:r>
              <a:rPr lang="en-IE" sz="5600" dirty="0">
                <a:latin typeface="Calibri" charset="0"/>
              </a:rPr>
              <a:t>Re-tweet either of the above from people that you follow</a:t>
            </a:r>
          </a:p>
          <a:p>
            <a:pPr marL="365125" indent="-255588" algn="just">
              <a:buClr>
                <a:srgbClr val="9BBB59"/>
              </a:buClr>
              <a:buFont typeface="Georgia" charset="0"/>
              <a:buChar char="•"/>
            </a:pPr>
            <a:endParaRPr lang="en-IE" sz="5600" dirty="0">
              <a:latin typeface="Calibri" charset="0"/>
            </a:endParaRPr>
          </a:p>
          <a:p>
            <a:pPr marL="365125" indent="-255588" algn="just">
              <a:buClr>
                <a:srgbClr val="9BBB59"/>
              </a:buClr>
              <a:buFont typeface="Georgia" charset="0"/>
              <a:buChar char="•"/>
            </a:pPr>
            <a:r>
              <a:rPr lang="en-IE" sz="5600" dirty="0">
                <a:latin typeface="Calibri" charset="0"/>
              </a:rPr>
              <a:t>Let the world know if you are attending a professional event…and share the link!</a:t>
            </a:r>
          </a:p>
          <a:p>
            <a:pPr marL="365125" indent="-255588" algn="just">
              <a:buClr>
                <a:srgbClr val="9BBB59"/>
              </a:buClr>
              <a:buFont typeface="Georgia" charset="0"/>
              <a:buChar char="•"/>
            </a:pPr>
            <a:endParaRPr lang="en-IE" sz="5600" dirty="0">
              <a:latin typeface="Calibri" charset="0"/>
            </a:endParaRPr>
          </a:p>
        </p:txBody>
      </p:sp>
      <p:sp>
        <p:nvSpPr>
          <p:cNvPr id="2" name="Content Placeholder 1"/>
          <p:cNvSpPr>
            <a:spLocks noGrp="1"/>
          </p:cNvSpPr>
          <p:nvPr>
            <p:ph sz="half" idx="2"/>
          </p:nvPr>
        </p:nvSpPr>
        <p:spPr/>
        <p:txBody>
          <a:bodyPr>
            <a:normAutofit fontScale="25000" lnSpcReduction="20000"/>
          </a:bodyPr>
          <a:lstStyle/>
          <a:p>
            <a:pPr marL="365125" indent="-255588" algn="just">
              <a:buClr>
                <a:srgbClr val="9BBB59"/>
              </a:buClr>
              <a:buFont typeface="Georgia" charset="0"/>
              <a:buChar char="•"/>
            </a:pPr>
            <a:r>
              <a:rPr lang="en-IE" sz="5600" dirty="0">
                <a:latin typeface="Calibri" charset="0"/>
              </a:rPr>
              <a:t>Reach out to your industry peers, potential mentors, and thought leaders…you will be surprised how easy it is to communicate with and potentially develop relationships with people that you’ve never met on Twitter</a:t>
            </a:r>
          </a:p>
          <a:p>
            <a:pPr marL="365125" indent="-255588" algn="just">
              <a:buClr>
                <a:srgbClr val="9BBB59"/>
              </a:buClr>
              <a:buFont typeface="Georgia" charset="0"/>
              <a:buChar char="•"/>
            </a:pPr>
            <a:endParaRPr lang="en-IE" sz="5600" dirty="0">
              <a:latin typeface="Calibri" charset="0"/>
            </a:endParaRPr>
          </a:p>
          <a:p>
            <a:pPr marL="365125" indent="-255588" algn="just">
              <a:buClr>
                <a:srgbClr val="9BBB59"/>
              </a:buClr>
              <a:buFont typeface="Georgia" charset="0"/>
              <a:buChar char="•"/>
            </a:pPr>
            <a:r>
              <a:rPr lang="en-IE" sz="5600" dirty="0">
                <a:latin typeface="Calibri" charset="0"/>
              </a:rPr>
              <a:t>Search for hash tags and keywords relevant to your chosen career area, read up and share as much content as you can. Basically, if you want a career in a certain field, you'll need to prove that you know your stuff and that you're constantly learning. </a:t>
            </a:r>
          </a:p>
          <a:p>
            <a:pPr marL="365125" indent="-255588" algn="just">
              <a:buClr>
                <a:srgbClr val="9BBB59"/>
              </a:buClr>
              <a:buNone/>
            </a:pPr>
            <a:endParaRPr lang="en-IE" sz="5600" dirty="0">
              <a:latin typeface="Calibri" charset="0"/>
            </a:endParaRPr>
          </a:p>
          <a:p>
            <a:pPr marL="365125" indent="-255588" algn="just">
              <a:buClr>
                <a:srgbClr val="9BBB59"/>
              </a:buClr>
              <a:buFont typeface="Georgia" charset="0"/>
              <a:buChar char="•"/>
            </a:pPr>
            <a:r>
              <a:rPr lang="en-US" sz="5600" dirty="0">
                <a:latin typeface="Calibri" charset="0"/>
              </a:rPr>
              <a:t>Once you have identified some key people, Twitter makes it easy for you to find more people to follow. Click on the </a:t>
            </a:r>
            <a:r>
              <a:rPr lang="ja-JP" altLang="en-US" sz="5600" dirty="0">
                <a:latin typeface="Calibri" charset="0"/>
              </a:rPr>
              <a:t>“</a:t>
            </a:r>
            <a:r>
              <a:rPr lang="en-US" sz="5600" dirty="0">
                <a:latin typeface="Calibri" charset="0"/>
              </a:rPr>
              <a:t>who to follow</a:t>
            </a:r>
            <a:r>
              <a:rPr lang="ja-JP" altLang="en-US" sz="5600" dirty="0">
                <a:latin typeface="Calibri" charset="0"/>
              </a:rPr>
              <a:t>”</a:t>
            </a:r>
            <a:r>
              <a:rPr lang="en-US" sz="5600" dirty="0">
                <a:latin typeface="Calibri" charset="0"/>
              </a:rPr>
              <a:t> tab and you will get a list of people and institutions followed by the people you already follow.</a:t>
            </a:r>
            <a:endParaRPr lang="en-GB" sz="5600" dirty="0">
              <a:latin typeface="Calibri" charset="0"/>
              <a:sym typeface="Webdings" charset="0"/>
            </a:endParaRPr>
          </a:p>
          <a:p>
            <a:pPr marL="365125" indent="-255588" algn="just">
              <a:buClr>
                <a:srgbClr val="9BBB59"/>
              </a:buClr>
              <a:buFont typeface="Georgia" charset="0"/>
              <a:buChar char="•"/>
            </a:pPr>
            <a:endParaRPr lang="en-IE" sz="5600" dirty="0">
              <a:latin typeface="Calibri" charset="0"/>
            </a:endParaRPr>
          </a:p>
          <a:p>
            <a:pPr marL="365125" indent="-255588" algn="just">
              <a:buClr>
                <a:srgbClr val="9BBB59"/>
              </a:buClr>
              <a:buFont typeface="Georgia" charset="0"/>
              <a:buChar char="•"/>
            </a:pPr>
            <a:endParaRPr lang="en-IE" sz="5600" dirty="0">
              <a:latin typeface="Calibri" charset="0"/>
            </a:endParaRPr>
          </a:p>
          <a:p>
            <a:pPr algn="just"/>
            <a:endParaRPr lang="en-US" dirty="0"/>
          </a:p>
        </p:txBody>
      </p:sp>
    </p:spTree>
    <p:extLst>
      <p:ext uri="{BB962C8B-B14F-4D97-AF65-F5344CB8AC3E}">
        <p14:creationId xmlns:p14="http://schemas.microsoft.com/office/powerpoint/2010/main" val="12664810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711" y="503238"/>
            <a:ext cx="9964263" cy="868362"/>
          </a:xfrm>
        </p:spPr>
        <p:txBody>
          <a:bodyPr>
            <a:normAutofit/>
          </a:bodyPr>
          <a:lstStyle/>
          <a:p>
            <a:pPr>
              <a:defRPr/>
            </a:pPr>
            <a:r>
              <a:rPr lang="en-IE" sz="4400" dirty="0">
                <a:latin typeface="+mn-lt"/>
              </a:rPr>
              <a:t>Tips for Job Searching</a:t>
            </a:r>
            <a:endParaRPr lang="en-IE" dirty="0">
              <a:ea typeface="+mj-ea"/>
            </a:endParaRPr>
          </a:p>
        </p:txBody>
      </p:sp>
      <p:sp>
        <p:nvSpPr>
          <p:cNvPr id="40963" name="Content Placeholder 2"/>
          <p:cNvSpPr>
            <a:spLocks noGrp="1"/>
          </p:cNvSpPr>
          <p:nvPr>
            <p:ph sz="half" idx="1"/>
          </p:nvPr>
        </p:nvSpPr>
        <p:spPr bwMode="auto">
          <a:xfrm>
            <a:off x="1886844" y="1735139"/>
            <a:ext cx="4117716" cy="4056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just"/>
            <a:r>
              <a:rPr lang="en-IE" sz="1400" dirty="0">
                <a:latin typeface="Calibri" charset="0"/>
              </a:rPr>
              <a:t>Desperate to work for a certain company? Follow them on Twitter. Many companies use Twitter as a first port of call to advertise their vacancies. </a:t>
            </a:r>
          </a:p>
          <a:p>
            <a:pPr algn="just"/>
            <a:endParaRPr lang="en-IE" sz="1400" dirty="0">
              <a:latin typeface="Calibri" charset="0"/>
            </a:endParaRPr>
          </a:p>
          <a:p>
            <a:pPr algn="just"/>
            <a:r>
              <a:rPr lang="en-IE" sz="1400" dirty="0">
                <a:latin typeface="Calibri" charset="0"/>
              </a:rPr>
              <a:t>Use that Twitter bio to sell yourself. That little space should be your sales pitch, and its often the deciding factor for whether people will follow you or not. Give them a reason to follow you. </a:t>
            </a:r>
          </a:p>
          <a:p>
            <a:pPr algn="just"/>
            <a:endParaRPr lang="en-IE" sz="1400" dirty="0">
              <a:latin typeface="Calibri" charset="0"/>
            </a:endParaRPr>
          </a:p>
          <a:p>
            <a:pPr algn="just"/>
            <a:r>
              <a:rPr lang="en-IE" sz="1400" dirty="0">
                <a:latin typeface="Calibri" charset="0"/>
              </a:rPr>
              <a:t>Communicate! Chat to other people, use it as a networking tool and share other peoples content. You never know what opportunities you could pick up from these new contacts. </a:t>
            </a:r>
          </a:p>
          <a:p>
            <a:pPr algn="just"/>
            <a:endParaRPr lang="en-IE" sz="1400" dirty="0">
              <a:latin typeface="Calibri" charset="0"/>
            </a:endParaRPr>
          </a:p>
        </p:txBody>
      </p:sp>
      <p:sp>
        <p:nvSpPr>
          <p:cNvPr id="3" name="Content Placeholder 2"/>
          <p:cNvSpPr>
            <a:spLocks noGrp="1"/>
          </p:cNvSpPr>
          <p:nvPr>
            <p:ph sz="half" idx="2"/>
          </p:nvPr>
        </p:nvSpPr>
        <p:spPr>
          <a:xfrm>
            <a:off x="6172200" y="1735139"/>
            <a:ext cx="4319588" cy="4056062"/>
          </a:xfrm>
        </p:spPr>
        <p:txBody>
          <a:bodyPr>
            <a:noAutofit/>
          </a:bodyPr>
          <a:lstStyle/>
          <a:p>
            <a:r>
              <a:rPr lang="en-IE" sz="1400" dirty="0">
                <a:latin typeface="Calibri" charset="0"/>
              </a:rPr>
              <a:t>Got a blog or website? Tweet your latest posts (2-3 times a day to catch different time zones). Your followers can then easily access your About Me and Hire Me pages. </a:t>
            </a:r>
          </a:p>
          <a:p>
            <a:endParaRPr lang="en-IE" sz="1400" dirty="0">
              <a:latin typeface="Calibri" charset="0"/>
            </a:endParaRPr>
          </a:p>
          <a:p>
            <a:r>
              <a:rPr lang="en-IE" sz="1400" dirty="0">
                <a:latin typeface="Calibri" charset="0"/>
              </a:rPr>
              <a:t>Don't over share. Twitter is social, but a potential employer can see what you're saying, and many employers now do a social media search before inviting candidates to interview. Try to keep your hangover/relationship/bored statuses to Facebook when possible. </a:t>
            </a:r>
          </a:p>
          <a:p>
            <a:endParaRPr lang="en-IE" sz="1400" dirty="0">
              <a:latin typeface="Calibri" charset="0"/>
            </a:endParaRPr>
          </a:p>
          <a:p>
            <a:r>
              <a:rPr lang="en-IE" sz="1400" dirty="0">
                <a:latin typeface="Calibri" charset="0"/>
              </a:rPr>
              <a:t>Try a Twitter job search engine, like TwitJobSearch.com, which can help you find the latest jobs that agencies and employers have tweeted about.</a:t>
            </a:r>
          </a:p>
          <a:p>
            <a:endParaRPr lang="en-US" sz="1400" dirty="0"/>
          </a:p>
        </p:txBody>
      </p:sp>
    </p:spTree>
    <p:extLst>
      <p:ext uri="{BB962C8B-B14F-4D97-AF65-F5344CB8AC3E}">
        <p14:creationId xmlns:p14="http://schemas.microsoft.com/office/powerpoint/2010/main" val="26154813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E50E5-F3DA-46E7-9937-525CAEC2E7F6}"/>
              </a:ext>
            </a:extLst>
          </p:cNvPr>
          <p:cNvSpPr>
            <a:spLocks noGrp="1"/>
          </p:cNvSpPr>
          <p:nvPr>
            <p:ph type="title"/>
          </p:nvPr>
        </p:nvSpPr>
        <p:spPr/>
        <p:txBody>
          <a:bodyPr anchor="ctr">
            <a:normAutofit/>
          </a:bodyPr>
          <a:lstStyle/>
          <a:p>
            <a:r>
              <a:rPr lang="en-IE" sz="2400" dirty="0">
                <a:solidFill>
                  <a:srgbClr val="0070C0"/>
                </a:solidFill>
              </a:rPr>
              <a:t>Online Networking: </a:t>
            </a:r>
            <a:r>
              <a:rPr lang="en-IE" sz="2400" dirty="0"/>
              <a:t>Panopto Presentation</a:t>
            </a:r>
          </a:p>
        </p:txBody>
      </p:sp>
      <p:pic>
        <p:nvPicPr>
          <p:cNvPr id="3" name="Picture 2">
            <a:extLst>
              <a:ext uri="{FF2B5EF4-FFF2-40B4-BE49-F238E27FC236}">
                <a16:creationId xmlns:a16="http://schemas.microsoft.com/office/drawing/2014/main" id="{2937DADC-1212-479C-827E-C574B4D21A2D}"/>
              </a:ext>
            </a:extLst>
          </p:cNvPr>
          <p:cNvPicPr>
            <a:picLocks noChangeAspect="1"/>
          </p:cNvPicPr>
          <p:nvPr/>
        </p:nvPicPr>
        <p:blipFill rotWithShape="1">
          <a:blip r:embed="rId2"/>
          <a:srcRect l="35441" t="14329" r="6875" b="24614"/>
          <a:stretch/>
        </p:blipFill>
        <p:spPr>
          <a:xfrm>
            <a:off x="1047965" y="1690690"/>
            <a:ext cx="5142166" cy="2277567"/>
          </a:xfrm>
          <a:prstGeom prst="rect">
            <a:avLst/>
          </a:prstGeom>
        </p:spPr>
      </p:pic>
      <p:sp>
        <p:nvSpPr>
          <p:cNvPr id="6" name="TextBox 5">
            <a:extLst>
              <a:ext uri="{FF2B5EF4-FFF2-40B4-BE49-F238E27FC236}">
                <a16:creationId xmlns:a16="http://schemas.microsoft.com/office/drawing/2014/main" id="{A20923E6-8AFD-49CB-8144-9FA14859D4FD}"/>
              </a:ext>
            </a:extLst>
          </p:cNvPr>
          <p:cNvSpPr txBox="1"/>
          <p:nvPr/>
        </p:nvSpPr>
        <p:spPr>
          <a:xfrm>
            <a:off x="6674222" y="1687049"/>
            <a:ext cx="3365129" cy="1477328"/>
          </a:xfrm>
          <a:prstGeom prst="rect">
            <a:avLst/>
          </a:prstGeom>
          <a:noFill/>
        </p:spPr>
        <p:txBody>
          <a:bodyPr wrap="square" rtlCol="0">
            <a:spAutoFit/>
          </a:bodyPr>
          <a:lstStyle/>
          <a:p>
            <a:r>
              <a:rPr lang="en-IE" dirty="0">
                <a:solidFill>
                  <a:prstClr val="black"/>
                </a:solidFill>
                <a:latin typeface="Calibri" panose="020F0502020204030204"/>
                <a:hlinkClick r:id="rId3"/>
              </a:rPr>
              <a:t>https://ucc.cloud.panopto.eu/Panopto/Pages/Viewer.aspx?id=1688badf-ee62-462e-90c0-ac7f01290104</a:t>
            </a:r>
            <a:endParaRPr lang="en-IE" dirty="0">
              <a:solidFill>
                <a:prstClr val="black"/>
              </a:solidFill>
              <a:latin typeface="Calibri" panose="020F0502020204030204"/>
            </a:endParaRPr>
          </a:p>
          <a:p>
            <a:endParaRPr lang="en-IE" dirty="0">
              <a:solidFill>
                <a:prstClr val="black"/>
              </a:solidFill>
              <a:latin typeface="Calibri" panose="020F0502020204030204"/>
            </a:endParaRPr>
          </a:p>
        </p:txBody>
      </p:sp>
      <p:sp>
        <p:nvSpPr>
          <p:cNvPr id="4" name="TextBox 3">
            <a:extLst>
              <a:ext uri="{FF2B5EF4-FFF2-40B4-BE49-F238E27FC236}">
                <a16:creationId xmlns:a16="http://schemas.microsoft.com/office/drawing/2014/main" id="{6536A81B-9A19-425D-B102-5E75BD8DAB28}"/>
              </a:ext>
            </a:extLst>
          </p:cNvPr>
          <p:cNvSpPr txBox="1"/>
          <p:nvPr/>
        </p:nvSpPr>
        <p:spPr>
          <a:xfrm>
            <a:off x="2124074" y="4339713"/>
            <a:ext cx="5446058" cy="830997"/>
          </a:xfrm>
          <a:prstGeom prst="rect">
            <a:avLst/>
          </a:prstGeom>
          <a:noFill/>
        </p:spPr>
        <p:txBody>
          <a:bodyPr wrap="square" rtlCol="0">
            <a:spAutoFit/>
          </a:bodyPr>
          <a:lstStyle/>
          <a:p>
            <a:r>
              <a:rPr lang="en-IE" sz="2400" b="1" dirty="0">
                <a:solidFill>
                  <a:prstClr val="black"/>
                </a:solidFill>
                <a:latin typeface="Verdana" panose="020B0604030504040204" pitchFamily="34" charset="0"/>
                <a:ea typeface="Verdana" panose="020B0604030504040204" pitchFamily="34" charset="0"/>
              </a:rPr>
              <a:t>Guide to the </a:t>
            </a:r>
            <a:r>
              <a:rPr lang="en-IE" sz="2400" b="1" dirty="0">
                <a:solidFill>
                  <a:srgbClr val="0070C0"/>
                </a:solidFill>
                <a:latin typeface="Verdana" panose="020B0604030504040204" pitchFamily="34" charset="0"/>
                <a:ea typeface="Verdana" panose="020B0604030504040204" pitchFamily="34" charset="0"/>
              </a:rPr>
              <a:t>LinkedIn </a:t>
            </a:r>
          </a:p>
          <a:p>
            <a:r>
              <a:rPr lang="en-IE" sz="2400" b="1" dirty="0">
                <a:solidFill>
                  <a:srgbClr val="0070C0"/>
                </a:solidFill>
                <a:latin typeface="Verdana" panose="020B0604030504040204" pitchFamily="34" charset="0"/>
                <a:ea typeface="Verdana" panose="020B0604030504040204" pitchFamily="34" charset="0"/>
              </a:rPr>
              <a:t>Alumni Tool </a:t>
            </a:r>
          </a:p>
        </p:txBody>
      </p:sp>
      <p:sp>
        <p:nvSpPr>
          <p:cNvPr id="5" name="TextBox 4">
            <a:extLst>
              <a:ext uri="{FF2B5EF4-FFF2-40B4-BE49-F238E27FC236}">
                <a16:creationId xmlns:a16="http://schemas.microsoft.com/office/drawing/2014/main" id="{2D8CC32B-7F58-4960-97B2-31AC40519FDB}"/>
              </a:ext>
            </a:extLst>
          </p:cNvPr>
          <p:cNvSpPr txBox="1"/>
          <p:nvPr/>
        </p:nvSpPr>
        <p:spPr>
          <a:xfrm>
            <a:off x="6785162" y="4333836"/>
            <a:ext cx="3254189" cy="1200329"/>
          </a:xfrm>
          <a:prstGeom prst="rect">
            <a:avLst/>
          </a:prstGeom>
          <a:noFill/>
        </p:spPr>
        <p:txBody>
          <a:bodyPr wrap="square" rtlCol="0">
            <a:spAutoFit/>
          </a:bodyPr>
          <a:lstStyle/>
          <a:p>
            <a:r>
              <a:rPr lang="en-IE" dirty="0">
                <a:solidFill>
                  <a:prstClr val="black"/>
                </a:solidFill>
                <a:latin typeface="Calibri" panose="020F0502020204030204"/>
                <a:hlinkClick r:id="rId4"/>
              </a:rPr>
              <a:t>https://www.ucc.ie/en/media/support/careers/UCCAlumniLinkedinforCareerResearch(1).pdf</a:t>
            </a:r>
            <a:endParaRPr lang="en-IE" dirty="0">
              <a:solidFill>
                <a:prstClr val="black"/>
              </a:solidFill>
              <a:latin typeface="Calibri" panose="020F0502020204030204"/>
            </a:endParaRPr>
          </a:p>
          <a:p>
            <a:endParaRPr lang="en-IE" dirty="0">
              <a:solidFill>
                <a:prstClr val="black"/>
              </a:solidFill>
              <a:latin typeface="Calibri" panose="020F0502020204030204"/>
            </a:endParaRPr>
          </a:p>
        </p:txBody>
      </p:sp>
    </p:spTree>
    <p:extLst>
      <p:ext uri="{BB962C8B-B14F-4D97-AF65-F5344CB8AC3E}">
        <p14:creationId xmlns:p14="http://schemas.microsoft.com/office/powerpoint/2010/main" val="42809052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E50E5-F3DA-46E7-9937-525CAEC2E7F6}"/>
              </a:ext>
            </a:extLst>
          </p:cNvPr>
          <p:cNvSpPr>
            <a:spLocks noGrp="1"/>
          </p:cNvSpPr>
          <p:nvPr>
            <p:ph type="title"/>
          </p:nvPr>
        </p:nvSpPr>
        <p:spPr/>
        <p:txBody>
          <a:bodyPr anchor="ctr">
            <a:normAutofit/>
          </a:bodyPr>
          <a:lstStyle/>
          <a:p>
            <a:r>
              <a:rPr lang="en-IE" dirty="0">
                <a:solidFill>
                  <a:srgbClr val="0070C0"/>
                </a:solidFill>
              </a:rPr>
              <a:t>Perfect Your LinkedIn Profile</a:t>
            </a:r>
            <a:r>
              <a:rPr lang="en-IE" dirty="0"/>
              <a:t>: Panopto Presentation</a:t>
            </a:r>
          </a:p>
        </p:txBody>
      </p:sp>
      <p:sp>
        <p:nvSpPr>
          <p:cNvPr id="6" name="TextBox 5">
            <a:extLst>
              <a:ext uri="{FF2B5EF4-FFF2-40B4-BE49-F238E27FC236}">
                <a16:creationId xmlns:a16="http://schemas.microsoft.com/office/drawing/2014/main" id="{A20923E6-8AFD-49CB-8144-9FA14859D4FD}"/>
              </a:ext>
            </a:extLst>
          </p:cNvPr>
          <p:cNvSpPr txBox="1"/>
          <p:nvPr/>
        </p:nvSpPr>
        <p:spPr>
          <a:xfrm>
            <a:off x="2411507" y="4961965"/>
            <a:ext cx="5274610" cy="923330"/>
          </a:xfrm>
          <a:prstGeom prst="rect">
            <a:avLst/>
          </a:prstGeom>
          <a:noFill/>
        </p:spPr>
        <p:txBody>
          <a:bodyPr wrap="square" rtlCol="0">
            <a:spAutoFit/>
          </a:bodyPr>
          <a:lstStyle/>
          <a:p>
            <a:r>
              <a:rPr lang="en-IE" dirty="0">
                <a:solidFill>
                  <a:prstClr val="black"/>
                </a:solidFill>
                <a:latin typeface="Calibri" panose="020F0502020204030204"/>
                <a:hlinkClick r:id="rId2"/>
              </a:rPr>
              <a:t>https://ucc.cloud.panopto.eu/Panopto/Pages/Viewer.aspx?id=8c6f69c6-b2c0-415d-a36a-ac5c01386dc6</a:t>
            </a:r>
            <a:endParaRPr lang="en-IE" dirty="0">
              <a:solidFill>
                <a:prstClr val="black"/>
              </a:solidFill>
              <a:latin typeface="Calibri" panose="020F0502020204030204"/>
            </a:endParaRPr>
          </a:p>
          <a:p>
            <a:endParaRPr lang="en-IE" dirty="0">
              <a:solidFill>
                <a:prstClr val="black"/>
              </a:solidFill>
              <a:latin typeface="Calibri" panose="020F0502020204030204"/>
            </a:endParaRPr>
          </a:p>
        </p:txBody>
      </p:sp>
      <p:pic>
        <p:nvPicPr>
          <p:cNvPr id="4" name="Picture 3">
            <a:extLst>
              <a:ext uri="{FF2B5EF4-FFF2-40B4-BE49-F238E27FC236}">
                <a16:creationId xmlns:a16="http://schemas.microsoft.com/office/drawing/2014/main" id="{6941D567-01F7-43FE-9A7F-1670281B71D8}"/>
              </a:ext>
            </a:extLst>
          </p:cNvPr>
          <p:cNvPicPr>
            <a:picLocks noChangeAspect="1"/>
          </p:cNvPicPr>
          <p:nvPr/>
        </p:nvPicPr>
        <p:blipFill rotWithShape="1">
          <a:blip r:embed="rId3"/>
          <a:srcRect l="41324" t="14329" r="6875" b="24614"/>
          <a:stretch/>
        </p:blipFill>
        <p:spPr>
          <a:xfrm>
            <a:off x="2277035" y="1569666"/>
            <a:ext cx="4736726" cy="2975440"/>
          </a:xfrm>
          <a:prstGeom prst="rect">
            <a:avLst/>
          </a:prstGeom>
        </p:spPr>
      </p:pic>
    </p:spTree>
    <p:extLst>
      <p:ext uri="{BB962C8B-B14F-4D97-AF65-F5344CB8AC3E}">
        <p14:creationId xmlns:p14="http://schemas.microsoft.com/office/powerpoint/2010/main" val="3367388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1CEBA-8758-4607-832D-4ADE59E1CC6C}"/>
              </a:ext>
            </a:extLst>
          </p:cNvPr>
          <p:cNvSpPr>
            <a:spLocks noGrp="1"/>
          </p:cNvSpPr>
          <p:nvPr>
            <p:ph type="title"/>
          </p:nvPr>
        </p:nvSpPr>
        <p:spPr/>
        <p:txBody>
          <a:bodyPr/>
          <a:lstStyle/>
          <a:p>
            <a:r>
              <a:rPr lang="en-IE" dirty="0"/>
              <a:t>PhD Jobs - a week in the life at a glance</a:t>
            </a:r>
          </a:p>
        </p:txBody>
      </p:sp>
      <p:graphicFrame>
        <p:nvGraphicFramePr>
          <p:cNvPr id="8" name="Content Placeholder 5">
            <a:extLst>
              <a:ext uri="{FF2B5EF4-FFF2-40B4-BE49-F238E27FC236}">
                <a16:creationId xmlns:a16="http://schemas.microsoft.com/office/drawing/2014/main" id="{59759776-DF5A-4D3D-B42B-8731995FF994}"/>
              </a:ext>
            </a:extLst>
          </p:cNvPr>
          <p:cNvGraphicFramePr>
            <a:graphicFrameLocks noGrp="1"/>
          </p:cNvGraphicFramePr>
          <p:nvPr>
            <p:ph idx="1"/>
            <p:extLst>
              <p:ext uri="{D42A27DB-BD31-4B8C-83A1-F6EECF244321}">
                <p14:modId xmlns:p14="http://schemas.microsoft.com/office/powerpoint/2010/main" val="3198124018"/>
              </p:ext>
            </p:extLst>
          </p:nvPr>
        </p:nvGraphicFramePr>
        <p:xfrm>
          <a:off x="1737360" y="2468879"/>
          <a:ext cx="9616440" cy="3708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79247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BD6D-A966-497C-A936-25192720373F}"/>
              </a:ext>
            </a:extLst>
          </p:cNvPr>
          <p:cNvSpPr>
            <a:spLocks noGrp="1"/>
          </p:cNvSpPr>
          <p:nvPr>
            <p:ph type="title"/>
          </p:nvPr>
        </p:nvSpPr>
        <p:spPr/>
        <p:txBody>
          <a:bodyPr/>
          <a:lstStyle/>
          <a:p>
            <a:r>
              <a:rPr lang="en-IE" dirty="0"/>
              <a:t>..</a:t>
            </a:r>
          </a:p>
        </p:txBody>
      </p:sp>
      <p:sp>
        <p:nvSpPr>
          <p:cNvPr id="3" name="Content Placeholder 2">
            <a:extLst>
              <a:ext uri="{FF2B5EF4-FFF2-40B4-BE49-F238E27FC236}">
                <a16:creationId xmlns:a16="http://schemas.microsoft.com/office/drawing/2014/main" id="{9483F500-5D49-4C32-8677-DFB0B12639B3}"/>
              </a:ext>
            </a:extLst>
          </p:cNvPr>
          <p:cNvSpPr>
            <a:spLocks noGrp="1"/>
          </p:cNvSpPr>
          <p:nvPr>
            <p:ph idx="1"/>
          </p:nvPr>
        </p:nvSpPr>
        <p:spPr/>
        <p:txBody>
          <a:bodyPr/>
          <a:lstStyle/>
          <a:p>
            <a:r>
              <a:rPr lang="en-IE" dirty="0">
                <a:hlinkClick r:id="rId2"/>
              </a:rPr>
              <a:t>https://www.universityvacancies.com/</a:t>
            </a:r>
            <a:endParaRPr lang="en-IE" dirty="0"/>
          </a:p>
          <a:p>
            <a:r>
              <a:rPr lang="en-IE" dirty="0">
                <a:hlinkClick r:id="rId3"/>
              </a:rPr>
              <a:t>https://www.nijobs.com/Phd-Jobs</a:t>
            </a:r>
            <a:endParaRPr lang="en-IE" dirty="0"/>
          </a:p>
          <a:p>
            <a:r>
              <a:rPr lang="en-IE" dirty="0">
                <a:hlinkClick r:id="rId4"/>
              </a:rPr>
              <a:t>https://www.publicjobs.ie/en/graduate-opportunities</a:t>
            </a:r>
            <a:endParaRPr lang="en-IE" dirty="0"/>
          </a:p>
          <a:p>
            <a:r>
              <a:rPr lang="en-IE" dirty="0">
                <a:hlinkClick r:id="rId5"/>
              </a:rPr>
              <a:t>https://www.irishjobs.ie/</a:t>
            </a:r>
            <a:endParaRPr lang="en-IE" dirty="0"/>
          </a:p>
          <a:p>
            <a:r>
              <a:rPr lang="en-IE" dirty="0">
                <a:hlinkClick r:id="rId6"/>
              </a:rPr>
              <a:t>https://ie.indeed.com/PhD-Ireland-</a:t>
            </a:r>
            <a:endParaRPr lang="en-IE" dirty="0"/>
          </a:p>
          <a:p>
            <a:r>
              <a:rPr lang="en-IE" dirty="0">
                <a:hlinkClick r:id="rId7"/>
              </a:rPr>
              <a:t>https://www.careerjet.ie/phd-graduate-jobs.html</a:t>
            </a:r>
            <a:endParaRPr lang="en-IE" dirty="0"/>
          </a:p>
          <a:p>
            <a:endParaRPr lang="en-IE" dirty="0"/>
          </a:p>
        </p:txBody>
      </p:sp>
    </p:spTree>
    <p:extLst>
      <p:ext uri="{BB962C8B-B14F-4D97-AF65-F5344CB8AC3E}">
        <p14:creationId xmlns:p14="http://schemas.microsoft.com/office/powerpoint/2010/main" val="26554444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1981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a:latin typeface="Calibri" charset="0"/>
              </a:rPr>
              <a:t>LinkedIn Groups</a:t>
            </a:r>
          </a:p>
        </p:txBody>
      </p:sp>
      <p:sp>
        <p:nvSpPr>
          <p:cNvPr id="37891" name="Content Placeholder 2"/>
          <p:cNvSpPr>
            <a:spLocks noGrp="1"/>
          </p:cNvSpPr>
          <p:nvPr>
            <p:ph idx="1"/>
          </p:nvPr>
        </p:nvSpPr>
        <p:spPr bwMode="auto">
          <a:xfrm>
            <a:off x="1981200" y="1600201"/>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charset="0"/>
              <a:buNone/>
            </a:pPr>
            <a:r>
              <a:rPr lang="en-GB">
                <a:solidFill>
                  <a:schemeClr val="accent2"/>
                </a:solidFill>
                <a:latin typeface="Calibri" charset="0"/>
              </a:rPr>
              <a:t>	</a:t>
            </a:r>
            <a:r>
              <a:rPr lang="en-GB" sz="1600">
                <a:solidFill>
                  <a:srgbClr val="FF0000"/>
                </a:solidFill>
                <a:latin typeface="Calibri" charset="0"/>
              </a:rPr>
              <a:t>Each Group has:</a:t>
            </a:r>
          </a:p>
          <a:p>
            <a:pPr lvl="1">
              <a:buFont typeface="Arial" charset="0"/>
              <a:buChar char="•"/>
            </a:pPr>
            <a:r>
              <a:rPr lang="en-GB" sz="1600">
                <a:latin typeface="Calibri" charset="0"/>
              </a:rPr>
              <a:t>Members – i.e. potential contacts for YOU</a:t>
            </a:r>
          </a:p>
          <a:p>
            <a:pPr lvl="1">
              <a:buFont typeface="Arial" charset="0"/>
              <a:buChar char="•"/>
            </a:pPr>
            <a:r>
              <a:rPr lang="en-GB" sz="1600">
                <a:latin typeface="Calibri" charset="0"/>
              </a:rPr>
              <a:t>Discussion Board</a:t>
            </a:r>
          </a:p>
          <a:p>
            <a:pPr lvl="1">
              <a:buFont typeface="Arial" charset="0"/>
              <a:buChar char="•"/>
            </a:pPr>
            <a:r>
              <a:rPr lang="en-GB" sz="1600">
                <a:latin typeface="Calibri" charset="0"/>
              </a:rPr>
              <a:t>Promotions</a:t>
            </a:r>
          </a:p>
          <a:p>
            <a:pPr lvl="1">
              <a:buFont typeface="Arial" charset="0"/>
              <a:buChar char="•"/>
            </a:pPr>
            <a:r>
              <a:rPr lang="en-GB" sz="1600">
                <a:latin typeface="Calibri" charset="0"/>
              </a:rPr>
              <a:t>Job Vacancies</a:t>
            </a:r>
          </a:p>
          <a:p>
            <a:pPr>
              <a:buFont typeface="Arial" charset="0"/>
              <a:buNone/>
            </a:pPr>
            <a:endParaRPr lang="en-GB" sz="1600">
              <a:solidFill>
                <a:schemeClr val="accent2"/>
              </a:solidFill>
              <a:latin typeface="Calibri" charset="0"/>
            </a:endParaRPr>
          </a:p>
          <a:p>
            <a:r>
              <a:rPr lang="en-GB" sz="1600">
                <a:latin typeface="Calibri" charset="0"/>
              </a:rPr>
              <a:t>Contribute to Discussions – be SEEN online by industry players</a:t>
            </a:r>
          </a:p>
          <a:p>
            <a:r>
              <a:rPr lang="en-GB" sz="1600">
                <a:latin typeface="Calibri" charset="0"/>
              </a:rPr>
              <a:t>Ask for advice</a:t>
            </a:r>
          </a:p>
          <a:p>
            <a:pPr>
              <a:buFont typeface="Arial" charset="0"/>
              <a:buNone/>
            </a:pPr>
            <a:endParaRPr lang="en-GB">
              <a:solidFill>
                <a:schemeClr val="bg1"/>
              </a:solidFill>
              <a:latin typeface="Calibri" charset="0"/>
            </a:endParaRPr>
          </a:p>
        </p:txBody>
      </p:sp>
    </p:spTree>
    <p:extLst>
      <p:ext uri="{BB962C8B-B14F-4D97-AF65-F5344CB8AC3E}">
        <p14:creationId xmlns:p14="http://schemas.microsoft.com/office/powerpoint/2010/main" val="33736200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650E9-3BE3-456A-9E1D-DCD03024D1A4}"/>
              </a:ext>
            </a:extLst>
          </p:cNvPr>
          <p:cNvSpPr>
            <a:spLocks noGrp="1"/>
          </p:cNvSpPr>
          <p:nvPr>
            <p:ph type="title"/>
          </p:nvPr>
        </p:nvSpPr>
        <p:spPr>
          <a:xfrm>
            <a:off x="2095501" y="1277010"/>
            <a:ext cx="2675936" cy="3714369"/>
          </a:xfrm>
          <a:solidFill>
            <a:schemeClr val="tx1"/>
          </a:solidFill>
        </p:spPr>
        <p:txBody>
          <a:bodyPr>
            <a:normAutofit/>
          </a:bodyPr>
          <a:lstStyle/>
          <a:p>
            <a:pPr algn="ctr"/>
            <a:r>
              <a:rPr lang="en-IE" sz="2250">
                <a:solidFill>
                  <a:schemeClr val="bg1">
                    <a:lumMod val="95000"/>
                  </a:schemeClr>
                </a:solidFill>
              </a:rPr>
              <a:t>The Art of Action </a:t>
            </a:r>
            <a:br>
              <a:rPr lang="en-IE" sz="2250">
                <a:solidFill>
                  <a:schemeClr val="bg1">
                    <a:lumMod val="95000"/>
                  </a:schemeClr>
                </a:solidFill>
              </a:rPr>
            </a:br>
            <a:r>
              <a:rPr lang="en-IE" sz="2250">
                <a:solidFill>
                  <a:schemeClr val="bg1">
                    <a:lumMod val="95000"/>
                  </a:schemeClr>
                </a:solidFill>
              </a:rPr>
              <a:t>Thinking</a:t>
            </a:r>
          </a:p>
        </p:txBody>
      </p:sp>
      <p:graphicFrame>
        <p:nvGraphicFramePr>
          <p:cNvPr id="5" name="Content Placeholder 2">
            <a:extLst>
              <a:ext uri="{FF2B5EF4-FFF2-40B4-BE49-F238E27FC236}">
                <a16:creationId xmlns:a16="http://schemas.microsoft.com/office/drawing/2014/main" id="{4423E433-CBE2-422E-AA15-549922031AA3}"/>
              </a:ext>
            </a:extLst>
          </p:cNvPr>
          <p:cNvGraphicFramePr>
            <a:graphicFrameLocks noGrp="1"/>
          </p:cNvGraphicFramePr>
          <p:nvPr>
            <p:ph idx="1"/>
          </p:nvPr>
        </p:nvGraphicFramePr>
        <p:xfrm>
          <a:off x="5295900" y="1013096"/>
          <a:ext cx="4686300" cy="4242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3706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F6D1D-EAC9-42E0-BF0C-43E85AD52188}"/>
              </a:ext>
            </a:extLst>
          </p:cNvPr>
          <p:cNvSpPr>
            <a:spLocks noGrp="1"/>
          </p:cNvSpPr>
          <p:nvPr>
            <p:ph type="title"/>
          </p:nvPr>
        </p:nvSpPr>
        <p:spPr/>
        <p:txBody>
          <a:bodyPr/>
          <a:lstStyle/>
          <a:p>
            <a:r>
              <a:rPr lang="en-US">
                <a:solidFill>
                  <a:schemeClr val="bg1"/>
                </a:solidFill>
              </a:rPr>
              <a:t>..</a:t>
            </a:r>
            <a:endParaRPr lang="en-US" dirty="0">
              <a:solidFill>
                <a:schemeClr val="bg1"/>
              </a:solidFill>
            </a:endParaRPr>
          </a:p>
        </p:txBody>
      </p:sp>
      <p:sp>
        <p:nvSpPr>
          <p:cNvPr id="3" name="Content Placeholder 2">
            <a:extLst>
              <a:ext uri="{FF2B5EF4-FFF2-40B4-BE49-F238E27FC236}">
                <a16:creationId xmlns:a16="http://schemas.microsoft.com/office/drawing/2014/main" id="{F42611BF-AB63-4FF9-B246-E349EE14D77B}"/>
              </a:ext>
            </a:extLst>
          </p:cNvPr>
          <p:cNvSpPr>
            <a:spLocks noGrp="1"/>
          </p:cNvSpPr>
          <p:nvPr>
            <p:ph idx="1"/>
          </p:nvPr>
        </p:nvSpPr>
        <p:spPr>
          <a:xfrm>
            <a:off x="838200" y="558800"/>
            <a:ext cx="10515600" cy="5308600"/>
          </a:xfrm>
        </p:spPr>
        <p:txBody>
          <a:bodyPr>
            <a:normAutofit/>
          </a:bodyPr>
          <a:lstStyle/>
          <a:p>
            <a:pPr marL="0" indent="0" algn="ctr">
              <a:buNone/>
            </a:pPr>
            <a:r>
              <a:rPr lang="en-US" sz="1800" b="1" dirty="0"/>
              <a:t>Step 9</a:t>
            </a:r>
          </a:p>
          <a:p>
            <a:pPr>
              <a:buFont typeface="Wingdings" panose="05000000000000000000" pitchFamily="2" charset="2"/>
              <a:buChar char="ü"/>
            </a:pPr>
            <a:r>
              <a:rPr lang="en-US" sz="1800" dirty="0">
                <a:latin typeface="+mn-lt"/>
              </a:rPr>
              <a:t>Be adaptable and open minded- Embrace the Unexpected - Consider a nonlinear Career path to get started  –Career development is a journey not a one -off job offer </a:t>
            </a:r>
          </a:p>
          <a:p>
            <a:pPr marL="0" indent="0" algn="ctr">
              <a:buNone/>
            </a:pPr>
            <a:r>
              <a:rPr lang="en-US" sz="1800" b="1" dirty="0">
                <a:latin typeface="+mn-lt"/>
              </a:rPr>
              <a:t>Step 10</a:t>
            </a:r>
          </a:p>
          <a:p>
            <a:pPr>
              <a:buFont typeface="Wingdings" panose="05000000000000000000" pitchFamily="2" charset="2"/>
              <a:buChar char="ü"/>
            </a:pPr>
            <a:r>
              <a:rPr lang="en-US" sz="1800" dirty="0">
                <a:latin typeface="+mn-lt"/>
              </a:rPr>
              <a:t>Add to your skills portfolio, acquire micro credentials through online short learning courses</a:t>
            </a:r>
          </a:p>
          <a:p>
            <a:pPr marL="0" indent="0">
              <a:buNone/>
            </a:pPr>
            <a:r>
              <a:rPr lang="en-US" sz="1800" dirty="0">
                <a:latin typeface="+mn-lt"/>
              </a:rPr>
              <a:t>Popular courses</a:t>
            </a:r>
          </a:p>
          <a:p>
            <a:pPr>
              <a:buFont typeface="Wingdings" panose="05000000000000000000" pitchFamily="2" charset="2"/>
              <a:buChar char="ü"/>
            </a:pPr>
            <a:r>
              <a:rPr lang="en-US" sz="1800" dirty="0">
                <a:latin typeface="+mn-lt"/>
              </a:rPr>
              <a:t>Project Management, Data Analytics, Python………</a:t>
            </a:r>
          </a:p>
        </p:txBody>
      </p:sp>
    </p:spTree>
    <p:extLst>
      <p:ext uri="{BB962C8B-B14F-4D97-AF65-F5344CB8AC3E}">
        <p14:creationId xmlns:p14="http://schemas.microsoft.com/office/powerpoint/2010/main" val="40844823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048000" y="-1524000"/>
            <a:ext cx="18288000" cy="9906000"/>
          </a:xfrm>
          <a:prstGeom prst="rect">
            <a:avLst/>
          </a:prstGeom>
        </p:spPr>
      </p:pic>
    </p:spTree>
    <p:extLst>
      <p:ext uri="{BB962C8B-B14F-4D97-AF65-F5344CB8AC3E}">
        <p14:creationId xmlns:p14="http://schemas.microsoft.com/office/powerpoint/2010/main" val="11703235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417311" y="480456"/>
            <a:ext cx="9448799" cy="1461778"/>
          </a:xfrm>
        </p:spPr>
        <p:txBody>
          <a:bodyPr vert="horz" lIns="91440" tIns="45720" rIns="91440" bIns="45720" rtlCol="0" anchor="ctr">
            <a:normAutofit/>
          </a:bodyPr>
          <a:lstStyle/>
          <a:p>
            <a:r>
              <a:rPr lang="en-IE" sz="2800" b="1" dirty="0">
                <a:solidFill>
                  <a:prstClr val="black"/>
                </a:solidFill>
              </a:rPr>
              <a:t>Useful follow up resources </a:t>
            </a:r>
            <a:endParaRPr lang="en-US" sz="2800" b="1" kern="1200" dirty="0">
              <a:solidFill>
                <a:schemeClr val="tx1"/>
              </a:solidFill>
              <a:latin typeface="+mj-lt"/>
              <a:ea typeface="+mj-ea"/>
              <a:cs typeface="+mj-cs"/>
            </a:endParaRPr>
          </a:p>
        </p:txBody>
      </p:sp>
      <p:sp>
        <p:nvSpPr>
          <p:cNvPr id="10" name="Text Placeholder 9"/>
          <p:cNvSpPr>
            <a:spLocks noGrp="1"/>
          </p:cNvSpPr>
          <p:nvPr>
            <p:ph type="body" sz="quarter" idx="4294967295"/>
          </p:nvPr>
        </p:nvSpPr>
        <p:spPr>
          <a:xfrm>
            <a:off x="781050" y="1504950"/>
            <a:ext cx="8886824" cy="4502150"/>
          </a:xfrm>
        </p:spPr>
        <p:txBody>
          <a:bodyPr vert="horz" lIns="91440" tIns="45720" rIns="91440" bIns="45720" rtlCol="0">
            <a:normAutofit fontScale="85000" lnSpcReduction="10000"/>
          </a:bodyPr>
          <a:lstStyle/>
          <a:p>
            <a:endParaRPr lang="en-US" sz="2000" dirty="0">
              <a:latin typeface="+mn-lt"/>
            </a:endParaRPr>
          </a:p>
          <a:p>
            <a:r>
              <a:rPr lang="en-IE" sz="2000" u="sng" dirty="0">
                <a:latin typeface="+mn-lt"/>
              </a:rPr>
              <a:t>PhD Careers outside of Academia</a:t>
            </a:r>
            <a:endParaRPr lang="en-IE" sz="2000" dirty="0">
              <a:latin typeface="+mn-lt"/>
            </a:endParaRPr>
          </a:p>
          <a:p>
            <a:r>
              <a:rPr lang="en-IE" sz="2000" dirty="0">
                <a:latin typeface="+mn-lt"/>
                <a:hlinkClick r:id="rId2">
                  <a:extLst>
                    <a:ext uri="{A12FA001-AC4F-418D-AE19-62706E023703}">
                      <ahyp:hlinkClr xmlns:ahyp="http://schemas.microsoft.com/office/drawing/2018/hyperlinkcolor" val="tx"/>
                    </a:ext>
                  </a:extLst>
                </a:hlinkClick>
              </a:rPr>
              <a:t>https://www.jobs.ac.uk/media/pdf/ca</a:t>
            </a:r>
          </a:p>
          <a:p>
            <a:r>
              <a:rPr lang="en-IE" sz="2000" dirty="0">
                <a:latin typeface="+mn-lt"/>
                <a:hlinkClick r:id="rId2">
                  <a:extLst>
                    <a:ext uri="{A12FA001-AC4F-418D-AE19-62706E023703}">
                      <ahyp:hlinkClr xmlns:ahyp="http://schemas.microsoft.com/office/drawing/2018/hyperlinkcolor" val="tx"/>
                    </a:ext>
                  </a:extLst>
                </a:hlinkClick>
              </a:rPr>
              <a:t>https://www.jobs.ac.uk/media/pdf/careers/resources/10-career-paths-for-phds.pdf</a:t>
            </a:r>
          </a:p>
          <a:p>
            <a:r>
              <a:rPr lang="en-IE" sz="2000" dirty="0">
                <a:latin typeface="+mn-lt"/>
                <a:hlinkClick r:id="rId3">
                  <a:extLst>
                    <a:ext uri="{A12FA001-AC4F-418D-AE19-62706E023703}">
                      <ahyp:hlinkClr xmlns:ahyp="http://schemas.microsoft.com/office/drawing/2018/hyperlinkcolor" val="tx"/>
                    </a:ext>
                  </a:extLst>
                </a:hlinkClick>
              </a:rPr>
              <a:t>https://career-advice.jobs.ac.uk/resources/jobs-ac-uk-live-qa-alternative-career-pathways-after-your-phd</a:t>
            </a:r>
            <a:endParaRPr lang="en-IE" sz="2000" dirty="0">
              <a:latin typeface="+mn-lt"/>
            </a:endParaRPr>
          </a:p>
          <a:p>
            <a:endParaRPr lang="en-IE" sz="2000" dirty="0">
              <a:latin typeface="+mn-lt"/>
            </a:endParaRPr>
          </a:p>
          <a:p>
            <a:pPr lvl="0"/>
            <a:r>
              <a:rPr lang="en-GB" sz="2000" dirty="0">
                <a:latin typeface="+mn-lt"/>
                <a:hlinkClick r:id="rId4">
                  <a:extLst>
                    <a:ext uri="{A12FA001-AC4F-418D-AE19-62706E023703}">
                      <ahyp:hlinkClr xmlns:ahyp="http://schemas.microsoft.com/office/drawing/2018/hyperlinkcolor" val="tx"/>
                    </a:ext>
                  </a:extLst>
                </a:hlinkClick>
              </a:rPr>
              <a:t>https://www.findaphd.com/advice/doing/phd-non-academic-careers.aspx</a:t>
            </a:r>
            <a:endParaRPr lang="en-GB" sz="2000" dirty="0">
              <a:latin typeface="+mn-lt"/>
            </a:endParaRPr>
          </a:p>
          <a:p>
            <a:r>
              <a:rPr lang="en-IE" sz="2000" dirty="0">
                <a:latin typeface="+mn-lt"/>
                <a:hlinkClick r:id="rId5">
                  <a:extLst>
                    <a:ext uri="{A12FA001-AC4F-418D-AE19-62706E023703}">
                      <ahyp:hlinkClr xmlns:ahyp="http://schemas.microsoft.com/office/drawing/2018/hyperlinkcolor" val="tx"/>
                    </a:ext>
                  </a:extLst>
                </a:hlinkClick>
              </a:rPr>
              <a:t>https://www.linkedin.com/pulse/most-direct-path-huge-job-offers-3-foundations-phds-hankel-ph-d-/</a:t>
            </a:r>
            <a:endParaRPr lang="en-IE" sz="2000" dirty="0">
              <a:latin typeface="+mn-lt"/>
            </a:endParaRPr>
          </a:p>
          <a:p>
            <a:pPr lvl="0"/>
            <a:r>
              <a:rPr lang="en-IE" sz="2000" dirty="0">
                <a:latin typeface="+mn-lt"/>
                <a:hlinkClick r:id="rId6">
                  <a:extLst>
                    <a:ext uri="{A12FA001-AC4F-418D-AE19-62706E023703}">
                      <ahyp:hlinkClr xmlns:ahyp="http://schemas.microsoft.com/office/drawing/2018/hyperlinkcolor" val="tx"/>
                    </a:ext>
                  </a:extLst>
                </a:hlinkClick>
              </a:rPr>
              <a:t>https://www.linkedin.com/company/kibeyondacademia/</a:t>
            </a:r>
            <a:endParaRPr lang="en-IE" sz="2000" dirty="0">
              <a:latin typeface="+mn-lt"/>
              <a:hlinkClick r:id="rId7">
                <a:extLst>
                  <a:ext uri="{A12FA001-AC4F-418D-AE19-62706E023703}">
                    <ahyp:hlinkClr xmlns:ahyp="http://schemas.microsoft.com/office/drawing/2018/hyperlinkcolor" val="tx"/>
                  </a:ext>
                </a:extLst>
              </a:hlinkClick>
            </a:endParaRPr>
          </a:p>
          <a:p>
            <a:pPr lvl="0"/>
            <a:r>
              <a:rPr lang="en-IE" sz="2000" dirty="0">
                <a:latin typeface="+mn-lt"/>
                <a:hlinkClick r:id="rId7">
                  <a:extLst>
                    <a:ext uri="{A12FA001-AC4F-418D-AE19-62706E023703}">
                      <ahyp:hlinkClr xmlns:ahyp="http://schemas.microsoft.com/office/drawing/2018/hyperlinkcolor" val="tx"/>
                    </a:ext>
                  </a:extLst>
                </a:hlinkClick>
              </a:rPr>
              <a:t>https://academicpositions.com/career-advice/the-7-essential-transferable-skills-all-phds-have</a:t>
            </a:r>
            <a:endParaRPr lang="en-IE" sz="2000" dirty="0">
              <a:latin typeface="+mn-lt"/>
            </a:endParaRPr>
          </a:p>
          <a:p>
            <a:pPr lvl="0"/>
            <a:r>
              <a:rPr lang="en-IE" sz="2000" dirty="0">
                <a:latin typeface="+mn-lt"/>
                <a:hlinkClick r:id="rId8">
                  <a:extLst>
                    <a:ext uri="{A12FA001-AC4F-418D-AE19-62706E023703}">
                      <ahyp:hlinkClr xmlns:ahyp="http://schemas.microsoft.com/office/drawing/2018/hyperlinkcolor" val="tx"/>
                    </a:ext>
                  </a:extLst>
                </a:hlinkClick>
              </a:rPr>
              <a:t>https://www.themuse.com/advice/3-things-phd-need-to-know-get-job-outside-academia</a:t>
            </a:r>
            <a:r>
              <a:rPr lang="en-IE" sz="2000" dirty="0">
                <a:latin typeface="+mn-lt"/>
              </a:rPr>
              <a:t>  ***</a:t>
            </a:r>
          </a:p>
          <a:p>
            <a:r>
              <a:rPr lang="en-IE" sz="2000" dirty="0">
                <a:latin typeface="+mn-lt"/>
                <a:hlinkClick r:id="rId9">
                  <a:extLst>
                    <a:ext uri="{A12FA001-AC4F-418D-AE19-62706E023703}">
                      <ahyp:hlinkClr xmlns:ahyp="http://schemas.microsoft.com/office/drawing/2018/hyperlinkcolor" val="tx"/>
                    </a:ext>
                  </a:extLst>
                </a:hlinkClick>
              </a:rPr>
              <a:t>https://www.enago.com/academy/you-have-a-phd-what-next/</a:t>
            </a:r>
            <a:endParaRPr lang="en-IE" sz="2000" dirty="0">
              <a:latin typeface="+mn-lt"/>
            </a:endParaRPr>
          </a:p>
          <a:p>
            <a:endParaRPr lang="en-US" sz="2000" dirty="0"/>
          </a:p>
        </p:txBody>
      </p:sp>
    </p:spTree>
    <p:extLst>
      <p:ext uri="{BB962C8B-B14F-4D97-AF65-F5344CB8AC3E}">
        <p14:creationId xmlns:p14="http://schemas.microsoft.com/office/powerpoint/2010/main" val="42744543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496824" y="851517"/>
            <a:ext cx="9980676" cy="786783"/>
          </a:xfrm>
        </p:spPr>
        <p:txBody>
          <a:bodyPr vert="horz" lIns="91440" tIns="45720" rIns="91440" bIns="45720" rtlCol="0" anchor="ctr">
            <a:normAutofit/>
          </a:bodyPr>
          <a:lstStyle/>
          <a:p>
            <a:r>
              <a:rPr lang="en-IE" sz="2800" b="1" dirty="0">
                <a:solidFill>
                  <a:prstClr val="black"/>
                </a:solidFill>
                <a:latin typeface="+mn-lt"/>
              </a:rPr>
              <a:t>Useful follow up resources </a:t>
            </a:r>
            <a:endParaRPr lang="en-US" sz="2800" kern="1200" dirty="0">
              <a:solidFill>
                <a:schemeClr val="tx1"/>
              </a:solidFill>
              <a:latin typeface="+mn-lt"/>
              <a:ea typeface="+mj-ea"/>
              <a:cs typeface="+mj-cs"/>
            </a:endParaRPr>
          </a:p>
        </p:txBody>
      </p:sp>
      <p:sp>
        <p:nvSpPr>
          <p:cNvPr id="10" name="Text Placeholder 9"/>
          <p:cNvSpPr>
            <a:spLocks noGrp="1"/>
          </p:cNvSpPr>
          <p:nvPr>
            <p:ph type="body" sz="quarter" idx="4294967295"/>
          </p:nvPr>
        </p:nvSpPr>
        <p:spPr>
          <a:xfrm>
            <a:off x="247650" y="2076450"/>
            <a:ext cx="11753850" cy="3930650"/>
          </a:xfrm>
        </p:spPr>
        <p:txBody>
          <a:bodyPr vert="horz" lIns="91440" tIns="45720" rIns="91440" bIns="45720" rtlCol="0">
            <a:normAutofit/>
          </a:bodyPr>
          <a:lstStyle/>
          <a:p>
            <a:r>
              <a:rPr lang="en-US" sz="2000" dirty="0">
                <a:latin typeface="+mn-lt"/>
                <a:hlinkClick r:id="rId2">
                  <a:extLst>
                    <a:ext uri="{A12FA001-AC4F-418D-AE19-62706E023703}">
                      <ahyp:hlinkClr xmlns:ahyp="http://schemas.microsoft.com/office/drawing/2018/hyperlinkcolor" val="tx"/>
                    </a:ext>
                  </a:extLst>
                </a:hlinkClick>
              </a:rPr>
              <a:t>https://versatilephd.com/phd-career-finder/</a:t>
            </a:r>
            <a:br>
              <a:rPr lang="en-US" sz="2000" dirty="0">
                <a:latin typeface="+mn-lt"/>
              </a:rPr>
            </a:br>
            <a:endParaRPr lang="en-US" sz="2000" dirty="0">
              <a:latin typeface="+mn-lt"/>
            </a:endParaRPr>
          </a:p>
          <a:p>
            <a:r>
              <a:rPr lang="en-US" sz="2000" dirty="0">
                <a:latin typeface="+mn-lt"/>
                <a:hlinkClick r:id="rId3">
                  <a:extLst>
                    <a:ext uri="{A12FA001-AC4F-418D-AE19-62706E023703}">
                      <ahyp:hlinkClr xmlns:ahyp="http://schemas.microsoft.com/office/drawing/2018/hyperlinkcolor" val="tx"/>
                    </a:ext>
                  </a:extLst>
                </a:hlinkClick>
              </a:rPr>
              <a:t>https://www.imaginephd.com/</a:t>
            </a:r>
            <a:br>
              <a:rPr lang="en-US" sz="2000" dirty="0">
                <a:latin typeface="+mn-lt"/>
              </a:rPr>
            </a:br>
            <a:endParaRPr lang="en-US" sz="2000" dirty="0">
              <a:latin typeface="+mn-lt"/>
            </a:endParaRPr>
          </a:p>
          <a:p>
            <a:r>
              <a:rPr lang="en-US" sz="2000" dirty="0">
                <a:latin typeface="+mn-lt"/>
                <a:hlinkClick r:id="rId4">
                  <a:extLst>
                    <a:ext uri="{A12FA001-AC4F-418D-AE19-62706E023703}">
                      <ahyp:hlinkClr xmlns:ahyp="http://schemas.microsoft.com/office/drawing/2018/hyperlinkcolor" val="tx"/>
                    </a:ext>
                  </a:extLst>
                </a:hlinkClick>
              </a:rPr>
              <a:t>https://www.insidehighered.com/blogs/gradhacker/exploring-alternative-academic-careers</a:t>
            </a:r>
            <a:br>
              <a:rPr lang="en-US" sz="2000" dirty="0">
                <a:latin typeface="+mn-lt"/>
              </a:rPr>
            </a:br>
            <a:endParaRPr lang="en-US" sz="2000" dirty="0">
              <a:latin typeface="+mn-lt"/>
            </a:endParaRPr>
          </a:p>
          <a:p>
            <a:r>
              <a:rPr lang="en-US" sz="2000" dirty="0">
                <a:latin typeface="+mn-lt"/>
                <a:hlinkClick r:id="rId5">
                  <a:extLst>
                    <a:ext uri="{A12FA001-AC4F-418D-AE19-62706E023703}">
                      <ahyp:hlinkClr xmlns:ahyp="http://schemas.microsoft.com/office/drawing/2018/hyperlinkcolor" val="tx"/>
                    </a:ext>
                  </a:extLst>
                </a:hlinkClick>
              </a:rPr>
              <a:t>https://www.vitae.ac.uk/researcher-careers/researcher-career-stories</a:t>
            </a:r>
            <a:endParaRPr lang="en-US" sz="2000" dirty="0">
              <a:latin typeface="+mn-lt"/>
            </a:endParaRPr>
          </a:p>
          <a:p>
            <a:pPr marL="0" indent="0">
              <a:buNone/>
            </a:pPr>
            <a:endParaRPr lang="en-US" sz="2000" dirty="0">
              <a:latin typeface="+mn-lt"/>
            </a:endParaRPr>
          </a:p>
          <a:p>
            <a:r>
              <a:rPr lang="en-IE" sz="2000" dirty="0">
                <a:latin typeface="+mn-lt"/>
                <a:hlinkClick r:id="rId6"/>
              </a:rPr>
              <a:t>https://www.academictransfer.com/en/blog/six-career-paths-for-phd-graduates/</a:t>
            </a:r>
            <a:endParaRPr lang="en-IE" sz="2000" dirty="0">
              <a:latin typeface="+mn-lt"/>
            </a:endParaRPr>
          </a:p>
          <a:p>
            <a:endParaRPr lang="en-US" sz="2000" dirty="0"/>
          </a:p>
          <a:p>
            <a:endParaRPr lang="en-US" sz="2000" dirty="0"/>
          </a:p>
        </p:txBody>
      </p:sp>
    </p:spTree>
    <p:extLst>
      <p:ext uri="{BB962C8B-B14F-4D97-AF65-F5344CB8AC3E}">
        <p14:creationId xmlns:p14="http://schemas.microsoft.com/office/powerpoint/2010/main" val="19196455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013E-B88F-41EC-A06B-74AE285FA97E}"/>
              </a:ext>
            </a:extLst>
          </p:cNvPr>
          <p:cNvSpPr>
            <a:spLocks noGrp="1"/>
          </p:cNvSpPr>
          <p:nvPr>
            <p:ph type="title"/>
          </p:nvPr>
        </p:nvSpPr>
        <p:spPr/>
        <p:txBody>
          <a:bodyPr/>
          <a:lstStyle/>
          <a:p>
            <a:r>
              <a:rPr lang="en-IE" dirty="0"/>
              <a:t>Podcasts</a:t>
            </a:r>
          </a:p>
        </p:txBody>
      </p:sp>
      <p:sp>
        <p:nvSpPr>
          <p:cNvPr id="3" name="Content Placeholder 2">
            <a:extLst>
              <a:ext uri="{FF2B5EF4-FFF2-40B4-BE49-F238E27FC236}">
                <a16:creationId xmlns:a16="http://schemas.microsoft.com/office/drawing/2014/main" id="{B32E3AAF-1618-4390-9204-8BEB7BD49DAE}"/>
              </a:ext>
            </a:extLst>
          </p:cNvPr>
          <p:cNvSpPr>
            <a:spLocks noGrp="1"/>
          </p:cNvSpPr>
          <p:nvPr>
            <p:ph idx="1"/>
          </p:nvPr>
        </p:nvSpPr>
        <p:spPr/>
        <p:txBody>
          <a:bodyPr/>
          <a:lstStyle/>
          <a:p>
            <a:r>
              <a:rPr lang="en-IE" dirty="0">
                <a:hlinkClick r:id="rId2"/>
              </a:rPr>
              <a:t>https://beyondprof.com/podcast/</a:t>
            </a:r>
            <a:endParaRPr lang="en-IE" dirty="0"/>
          </a:p>
          <a:p>
            <a:endParaRPr lang="en-IE" dirty="0"/>
          </a:p>
          <a:p>
            <a:endParaRPr lang="en-IE" dirty="0"/>
          </a:p>
        </p:txBody>
      </p:sp>
    </p:spTree>
    <p:extLst>
      <p:ext uri="{BB962C8B-B14F-4D97-AF65-F5344CB8AC3E}">
        <p14:creationId xmlns:p14="http://schemas.microsoft.com/office/powerpoint/2010/main" val="2160893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95A10549-D9B9-4B89-B2A2-C9BDD197C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429" y="1059543"/>
            <a:ext cx="7199085" cy="4539722"/>
          </a:xfrm>
          <a:prstGeom prst="rect">
            <a:avLst/>
          </a:prstGeom>
        </p:spPr>
      </p:pic>
    </p:spTree>
    <p:extLst>
      <p:ext uri="{BB962C8B-B14F-4D97-AF65-F5344CB8AC3E}">
        <p14:creationId xmlns:p14="http://schemas.microsoft.com/office/powerpoint/2010/main" val="2025951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BFFFC-3DDE-4B9E-93B4-12A6209C7DCA}"/>
              </a:ext>
            </a:extLst>
          </p:cNvPr>
          <p:cNvSpPr>
            <a:spLocks noGrp="1"/>
          </p:cNvSpPr>
          <p:nvPr>
            <p:ph type="ctrTitle"/>
          </p:nvPr>
        </p:nvSpPr>
        <p:spPr/>
        <p:txBody>
          <a:bodyPr/>
          <a:lstStyle/>
          <a:p>
            <a:r>
              <a:rPr lang="en-IE" b="1" dirty="0" err="1"/>
              <a:t>CareerSet</a:t>
            </a:r>
            <a:br>
              <a:rPr lang="en-IE" dirty="0"/>
            </a:br>
            <a:r>
              <a:rPr lang="en-IE" sz="1800" dirty="0"/>
              <a:t>A  useful Digital CV Review Tool </a:t>
            </a:r>
            <a:br>
              <a:rPr lang="en-IE" sz="1800" dirty="0"/>
            </a:br>
            <a:r>
              <a:rPr lang="en-IE" sz="1800" dirty="0"/>
              <a:t>Learn how to target your CV to specific </a:t>
            </a:r>
            <a:r>
              <a:rPr lang="en-IE" sz="1800" dirty="0" err="1"/>
              <a:t>reguirements</a:t>
            </a:r>
            <a:r>
              <a:rPr lang="en-IE" sz="1800" dirty="0"/>
              <a:t> </a:t>
            </a:r>
          </a:p>
        </p:txBody>
      </p:sp>
      <p:sp>
        <p:nvSpPr>
          <p:cNvPr id="3" name="Subtitle 2">
            <a:extLst>
              <a:ext uri="{FF2B5EF4-FFF2-40B4-BE49-F238E27FC236}">
                <a16:creationId xmlns:a16="http://schemas.microsoft.com/office/drawing/2014/main" id="{20B5E039-B1C6-4409-9FC2-C040816AC019}"/>
              </a:ext>
            </a:extLst>
          </p:cNvPr>
          <p:cNvSpPr>
            <a:spLocks noGrp="1"/>
          </p:cNvSpPr>
          <p:nvPr>
            <p:ph type="subTitle" idx="1"/>
          </p:nvPr>
        </p:nvSpPr>
        <p:spPr/>
        <p:txBody>
          <a:bodyPr/>
          <a:lstStyle/>
          <a:p>
            <a:r>
              <a:rPr lang="en-IE" dirty="0">
                <a:solidFill>
                  <a:schemeClr val="bg1"/>
                </a:solidFill>
              </a:rPr>
              <a:t>..</a:t>
            </a:r>
          </a:p>
        </p:txBody>
      </p:sp>
    </p:spTree>
    <p:extLst>
      <p:ext uri="{BB962C8B-B14F-4D97-AF65-F5344CB8AC3E}">
        <p14:creationId xmlns:p14="http://schemas.microsoft.com/office/powerpoint/2010/main" val="207554162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171B7B2A-B129-CC47-AA70-DB8328C8AD52}" vid="{A74D7A4B-2FC8-5C47-8647-5E23E8CB9A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497</TotalTime>
  <Words>6139</Words>
  <Application>Microsoft Office PowerPoint</Application>
  <PresentationFormat>Widescreen</PresentationFormat>
  <Paragraphs>711</Paragraphs>
  <Slides>84</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84</vt:i4>
      </vt:variant>
    </vt:vector>
  </HeadingPairs>
  <TitlesOfParts>
    <vt:vector size="94" baseType="lpstr">
      <vt:lpstr>Arial</vt:lpstr>
      <vt:lpstr>Calibri</vt:lpstr>
      <vt:lpstr>Calibri Light</vt:lpstr>
      <vt:lpstr>Georgia</vt:lpstr>
      <vt:lpstr>Gotham</vt:lpstr>
      <vt:lpstr>Gotham Light</vt:lpstr>
      <vt:lpstr>Times New Roman</vt:lpstr>
      <vt:lpstr>Verdana</vt:lpstr>
      <vt:lpstr>Wingdings</vt:lpstr>
      <vt:lpstr>Custom Design</vt:lpstr>
      <vt:lpstr>Career Planning for Researchers  Sourcing and Accessing non academic jobs  </vt:lpstr>
      <vt:lpstr>OVERVIEW – TOUCHPOINTS </vt:lpstr>
      <vt:lpstr>Career Planning  Things you can do now </vt:lpstr>
      <vt:lpstr>You are in the driving seat      </vt:lpstr>
      <vt:lpstr>..</vt:lpstr>
      <vt:lpstr> </vt:lpstr>
      <vt:lpstr>..</vt:lpstr>
      <vt:lpstr>..</vt:lpstr>
      <vt:lpstr>CareerSet A  useful Digital CV Review Tool  Learn how to target your CV to specific reguirements </vt:lpstr>
      <vt:lpstr>PowerPoint Presentation</vt:lpstr>
      <vt:lpstr>PowerPoint Presentation</vt:lpstr>
      <vt:lpstr>PowerPoint Presentation</vt:lpstr>
      <vt:lpstr>Adopt  a Planned Happenstance  Mindset   A Powerful and effective method to build your Career</vt:lpstr>
      <vt:lpstr>The Role of Happenstance in careers</vt:lpstr>
      <vt:lpstr>The PhD professional- What attracts employers ? </vt:lpstr>
      <vt:lpstr>https://beyondprof.com/10-transferable-skills-from-your-phd-that-employers-want/</vt:lpstr>
      <vt:lpstr>PhD  Skills      -Your Skillset</vt:lpstr>
      <vt:lpstr>Skills gained from a PhD</vt:lpstr>
      <vt:lpstr>PowerPoint Presentation</vt:lpstr>
      <vt:lpstr>PowerPoint Presentation</vt:lpstr>
      <vt:lpstr>How Skills develop </vt:lpstr>
      <vt:lpstr> Career Planning </vt:lpstr>
      <vt:lpstr>PowerPoint Presentation</vt:lpstr>
      <vt:lpstr>PowerPoint Presentation</vt:lpstr>
      <vt:lpstr>PowerPoint Presentation</vt:lpstr>
      <vt:lpstr>PowerPoint Presentation</vt:lpstr>
      <vt:lpstr>PowerPoint Presentation</vt:lpstr>
      <vt:lpstr> </vt:lpstr>
      <vt:lpstr>Brainstorm </vt:lpstr>
      <vt:lpstr>Finding a direction and sector that suits you </vt:lpstr>
      <vt:lpstr>PowerPoint Presentation</vt:lpstr>
      <vt:lpstr>PowerPoint Presentation</vt:lpstr>
      <vt:lpstr>How are your thoughts influencing your career?</vt:lpstr>
      <vt:lpstr>Non academic jobs for PhDs  - 10 most common careers  https://career-advice.jobs.ac.uk/phd-studentship/10-career-paths-for-phds/******** ( Useful Career Resource Guide ) </vt:lpstr>
      <vt:lpstr>Where do PhDs go?</vt:lpstr>
      <vt:lpstr>Two-thirds of PhD graduates find employment in Ireland  (HEA Survey ) </vt:lpstr>
      <vt:lpstr>HEA Employment Survey</vt:lpstr>
      <vt:lpstr>Non-Academic Career routes of PhDs in Ireland</vt:lpstr>
      <vt:lpstr>CSO Data- Career Destinations of PhDs in Ireland  https://www.cso.ie/en/releasesandpublications/ep/p-cp10esil/p10esil/tl/</vt:lpstr>
      <vt:lpstr>PowerPoint Presentation</vt:lpstr>
      <vt:lpstr>Growth areas</vt:lpstr>
      <vt:lpstr>Consulting at a glance -What they look for</vt:lpstr>
      <vt:lpstr>What they look for</vt:lpstr>
      <vt:lpstr>Deloitte</vt:lpstr>
      <vt:lpstr>Accenture </vt:lpstr>
      <vt:lpstr>McKinsey</vt:lpstr>
      <vt:lpstr>Consulting Careers –Everything you need to know</vt:lpstr>
      <vt:lpstr>PowerPoint Presentation</vt:lpstr>
      <vt:lpstr>Buildyour “ Career Intelligence “ research the  amazing world of work, sectors , jobs and possibilities  – Be Inspired   </vt:lpstr>
      <vt:lpstr>PhD Career Stories </vt:lpstr>
      <vt:lpstr>PowerPoint Presentation</vt:lpstr>
      <vt:lpstr>https://gradireland.com/gradstories/research</vt:lpstr>
      <vt:lpstr>https://www.findaphd.com/guides/phd-non-academic-careers </vt:lpstr>
      <vt:lpstr>Where to look – Where are jobs advertised- “unearthing jobs – the hidden market of jobs   </vt:lpstr>
      <vt:lpstr>Creative Job Searching</vt:lpstr>
      <vt:lpstr>“Hidden Jobs Market”</vt:lpstr>
      <vt:lpstr>What is Networking?</vt:lpstr>
      <vt:lpstr>3 Elements of Networking</vt:lpstr>
      <vt:lpstr>Strategic Networking (Who)</vt:lpstr>
      <vt:lpstr>Networking Building Relationships with Potential job relevant contacts</vt:lpstr>
      <vt:lpstr>Networking Tactics</vt:lpstr>
      <vt:lpstr>PowerPoint Presentation</vt:lpstr>
      <vt:lpstr>Advantages of Informational Interviews</vt:lpstr>
      <vt:lpstr>Tactical Networking Checklist 1</vt:lpstr>
      <vt:lpstr>Tactical  Networking Checklist 2</vt:lpstr>
      <vt:lpstr>PowerPoint Presentation</vt:lpstr>
      <vt:lpstr>PowerPoint Presentation</vt:lpstr>
      <vt:lpstr>Research &amp; Networking Using LinkedIn </vt:lpstr>
      <vt:lpstr>Demo – LinkedIn Alumni Tool</vt:lpstr>
      <vt:lpstr>PowerPoint Presentation</vt:lpstr>
      <vt:lpstr>Your online professional presence </vt:lpstr>
      <vt:lpstr>Tips for Job Searching</vt:lpstr>
      <vt:lpstr>Tips for Job Searching</vt:lpstr>
      <vt:lpstr>Online Networking: Panopto Presentation</vt:lpstr>
      <vt:lpstr>Perfect Your LinkedIn Profile: Panopto Presentation</vt:lpstr>
      <vt:lpstr>PhD Jobs - a week in the life at a glance</vt:lpstr>
      <vt:lpstr>..</vt:lpstr>
      <vt:lpstr>LinkedIn Groups</vt:lpstr>
      <vt:lpstr>The Art of Action  Thinking</vt:lpstr>
      <vt:lpstr>PowerPoint Presentation</vt:lpstr>
      <vt:lpstr>Useful follow up resources </vt:lpstr>
      <vt:lpstr>Useful follow up resources </vt:lpstr>
      <vt:lpstr>Podcasts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PhD Career Planning  Sourcing and Accessing non academic jobs</dc:title>
  <dc:creator>McCarthy, Mary (Careers)</dc:creator>
  <cp:lastModifiedBy>Mary McCarthy (Career Services)</cp:lastModifiedBy>
  <cp:revision>7</cp:revision>
  <cp:lastPrinted>2022-04-08T08:27:20Z</cp:lastPrinted>
  <dcterms:created xsi:type="dcterms:W3CDTF">2021-09-03T08:26:30Z</dcterms:created>
  <dcterms:modified xsi:type="dcterms:W3CDTF">2023-04-14T14:21:45Z</dcterms:modified>
</cp:coreProperties>
</file>