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257" r:id="rId4"/>
    <p:sldId id="266" r:id="rId5"/>
    <p:sldId id="285" r:id="rId6"/>
    <p:sldId id="274" r:id="rId7"/>
    <p:sldId id="288" r:id="rId8"/>
    <p:sldId id="276" r:id="rId9"/>
    <p:sldId id="277" r:id="rId10"/>
    <p:sldId id="286" r:id="rId11"/>
    <p:sldId id="278" r:id="rId12"/>
    <p:sldId id="280" r:id="rId13"/>
    <p:sldId id="279" r:id="rId14"/>
    <p:sldId id="264" r:id="rId15"/>
    <p:sldId id="281" r:id="rId16"/>
    <p:sldId id="275" r:id="rId17"/>
    <p:sldId id="287"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EFB9-2087-4208-9949-6FC9A2B7E5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FE4B879E-330B-4307-BE60-28F89A275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B5D9E0A-C0DC-49CA-962B-02C0C76D59B8}"/>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5" name="Footer Placeholder 4">
            <a:extLst>
              <a:ext uri="{FF2B5EF4-FFF2-40B4-BE49-F238E27FC236}">
                <a16:creationId xmlns:a16="http://schemas.microsoft.com/office/drawing/2014/main" id="{E78BFE42-A48E-40FA-BDBF-96BACB24502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A9AC8B4-A569-44F2-9F4E-45B6BCCACD51}"/>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57301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DC6F-5A0A-4EDF-B6C7-F2DA1CBA166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785AF34-3148-4E8D-AA32-FB18E4644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CF8FD7-2F8B-4FB2-9FD1-0B23F6A2C86F}"/>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5" name="Footer Placeholder 4">
            <a:extLst>
              <a:ext uri="{FF2B5EF4-FFF2-40B4-BE49-F238E27FC236}">
                <a16:creationId xmlns:a16="http://schemas.microsoft.com/office/drawing/2014/main" id="{5031532B-2FC2-428B-A4CB-D26850322A9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D55E12E-C84C-4558-A3B6-6337149E517A}"/>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87785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2B7CB-AC43-4EE2-A127-A3A31623B5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FD1040-4402-43E7-9480-E7DE5CDD3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D0875A1-238B-4485-9F0A-303441E9A82D}"/>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5" name="Footer Placeholder 4">
            <a:extLst>
              <a:ext uri="{FF2B5EF4-FFF2-40B4-BE49-F238E27FC236}">
                <a16:creationId xmlns:a16="http://schemas.microsoft.com/office/drawing/2014/main" id="{0868D736-0565-4057-990A-35A6BBD2413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E097043-102A-45A5-B03F-0E822EB9A3B4}"/>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288259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5/24/2022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124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5/24/2022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4972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5/24/2022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154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5/24/2022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69026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5/24/2022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142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5/24/2022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788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5/24/2022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50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5/24/2022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845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EE8B-4E9A-48DD-B62A-86E38CBCB44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BA91FE5-8EF9-494D-B69E-5E51D0B44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1C552C0-1D32-4304-9049-1703F34AF291}"/>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5" name="Footer Placeholder 4">
            <a:extLst>
              <a:ext uri="{FF2B5EF4-FFF2-40B4-BE49-F238E27FC236}">
                <a16:creationId xmlns:a16="http://schemas.microsoft.com/office/drawing/2014/main" id="{699BAC49-8B8A-4B42-98F0-C7A86B9DAB0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156A59B-6873-4D9D-8F0F-5109B8C9C3FE}"/>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323916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5/24/2022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2968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5/24/2022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3953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5/24/2022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180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4748-788F-4D90-A3AF-10B89D3D6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7D8C75D7-C2BC-4D0E-8113-6C314A1DB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6EAC70-EDB0-4D23-BCD5-421D2AA6043F}"/>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5" name="Footer Placeholder 4">
            <a:extLst>
              <a:ext uri="{FF2B5EF4-FFF2-40B4-BE49-F238E27FC236}">
                <a16:creationId xmlns:a16="http://schemas.microsoft.com/office/drawing/2014/main" id="{E9952D5A-FED1-450A-9038-2119F7F44B1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E58372-5E14-4100-B955-DB709605092F}"/>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339728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617E-EBDD-4474-B982-01FFC79AD32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F264B7F-27E9-48ED-ABB2-8AE84930CC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B1B3DB3-8374-4565-9F77-EFD79EF0A4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2B490D5-6BE6-47B6-AE52-82F2D76EFB79}"/>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6" name="Footer Placeholder 5">
            <a:extLst>
              <a:ext uri="{FF2B5EF4-FFF2-40B4-BE49-F238E27FC236}">
                <a16:creationId xmlns:a16="http://schemas.microsoft.com/office/drawing/2014/main" id="{B7E3A780-8BE2-4110-9332-F609B1C9535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1FFDE37-BEA1-4046-8C8C-F83DB8265AC2}"/>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72378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BD5-7B90-4F28-8D15-4FC114BB69B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84BE8F7-08DC-4EDF-A96C-9F723A057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0DF62-80B8-465F-9480-545FFA6936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6A90F79-1920-45A9-A8C6-9DD81AACC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DC548-E351-4FBA-868C-5122002E6F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76651C20-4A64-4AD3-978A-340052EAA461}"/>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8" name="Footer Placeholder 7">
            <a:extLst>
              <a:ext uri="{FF2B5EF4-FFF2-40B4-BE49-F238E27FC236}">
                <a16:creationId xmlns:a16="http://schemas.microsoft.com/office/drawing/2014/main" id="{4DD97DA5-267D-41B1-8A24-AA12AD23A51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F3012F1-7AB0-4BB5-9FB9-D77CF44C05A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64382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59AE-2782-43CB-B654-74027C865B4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A0153849-6C0D-4CB3-8D85-3B82D4161DE8}"/>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4" name="Footer Placeholder 3">
            <a:extLst>
              <a:ext uri="{FF2B5EF4-FFF2-40B4-BE49-F238E27FC236}">
                <a16:creationId xmlns:a16="http://schemas.microsoft.com/office/drawing/2014/main" id="{1B0C7A18-D1C8-47AF-BEE3-29A71125479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D5727C1-3042-4612-8FBD-587BDC42817A}"/>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75411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20563-56B8-41B6-8BC5-49B3DA6C97BB}"/>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3" name="Footer Placeholder 2">
            <a:extLst>
              <a:ext uri="{FF2B5EF4-FFF2-40B4-BE49-F238E27FC236}">
                <a16:creationId xmlns:a16="http://schemas.microsoft.com/office/drawing/2014/main" id="{4C99039A-9141-4008-8D2F-5520D76C13C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CC1DFCB-617C-4756-B80F-54A97B4748B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51745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308A-D3AB-4865-BDB6-A2BD3E5DF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8DBDB07-0443-4474-A50A-CC13F3098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A0580BF-8D44-4DDF-A129-E32BBACB8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98C51-AC8E-457C-87BE-A1B8CCF8583F}"/>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6" name="Footer Placeholder 5">
            <a:extLst>
              <a:ext uri="{FF2B5EF4-FFF2-40B4-BE49-F238E27FC236}">
                <a16:creationId xmlns:a16="http://schemas.microsoft.com/office/drawing/2014/main" id="{BFD1A93C-93CE-4AA5-9A44-7CD997473E4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82C531C-CB15-44CF-8B64-80263A4D82B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55990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E2FA-EC95-41AF-9F14-DD083D4A9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7018C09-E942-49DD-8BD5-1FCE1E8A4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B44CBF1-EBFD-4CAC-8C0B-B2B05B62D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23E47E-8040-4366-BF19-8A23C0DF903A}"/>
              </a:ext>
            </a:extLst>
          </p:cNvPr>
          <p:cNvSpPr>
            <a:spLocks noGrp="1"/>
          </p:cNvSpPr>
          <p:nvPr>
            <p:ph type="dt" sz="half" idx="10"/>
          </p:nvPr>
        </p:nvSpPr>
        <p:spPr/>
        <p:txBody>
          <a:bodyPr/>
          <a:lstStyle/>
          <a:p>
            <a:fld id="{3958B351-6BDE-49D5-B1E7-7117E53A0445}" type="datetimeFigureOut">
              <a:rPr lang="en-IE" smtClean="0"/>
              <a:t>24/05/2022</a:t>
            </a:fld>
            <a:endParaRPr lang="en-IE"/>
          </a:p>
        </p:txBody>
      </p:sp>
      <p:sp>
        <p:nvSpPr>
          <p:cNvPr id="6" name="Footer Placeholder 5">
            <a:extLst>
              <a:ext uri="{FF2B5EF4-FFF2-40B4-BE49-F238E27FC236}">
                <a16:creationId xmlns:a16="http://schemas.microsoft.com/office/drawing/2014/main" id="{ED38D29E-34A7-4306-B1AD-C031BB4AA40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8DBB241-B126-4E95-AEC0-2BF7737D7D7C}"/>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05059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02CDF-BE6F-4342-913F-EC368D9F8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A0BEE22-0F70-41D9-9540-3D6F2BE6BE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E2018E9-6073-49F4-AE07-4BD6C713AF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8B351-6BDE-49D5-B1E7-7117E53A0445}" type="datetimeFigureOut">
              <a:rPr lang="en-IE" smtClean="0"/>
              <a:t>24/05/2022</a:t>
            </a:fld>
            <a:endParaRPr lang="en-IE"/>
          </a:p>
        </p:txBody>
      </p:sp>
      <p:sp>
        <p:nvSpPr>
          <p:cNvPr id="5" name="Footer Placeholder 4">
            <a:extLst>
              <a:ext uri="{FF2B5EF4-FFF2-40B4-BE49-F238E27FC236}">
                <a16:creationId xmlns:a16="http://schemas.microsoft.com/office/drawing/2014/main" id="{C5302074-DA61-4C98-905A-BDF639C2A9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C2F86A0-2EB5-47A6-9BA2-78AEACE41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2DD5A-5F66-416F-94DA-A426F28128A5}" type="slidenum">
              <a:rPr lang="en-IE" smtClean="0"/>
              <a:t>‹#›</a:t>
            </a:fld>
            <a:endParaRPr lang="en-IE"/>
          </a:p>
        </p:txBody>
      </p:sp>
    </p:spTree>
    <p:extLst>
      <p:ext uri="{BB962C8B-B14F-4D97-AF65-F5344CB8AC3E}">
        <p14:creationId xmlns:p14="http://schemas.microsoft.com/office/powerpoint/2010/main" val="645472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5/24/2022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924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ucc.ie/en/hr/progression/" TargetMode="External"/><Relationship Id="rId2" Type="http://schemas.openxmlformats.org/officeDocument/2006/relationships/hyperlink" Target="https://my.corehr.com/pls/coreportal_uccp/"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D3C80-7E23-42E9-AF6A-BAB2D6783017}"/>
              </a:ext>
            </a:extLst>
          </p:cNvPr>
          <p:cNvSpPr>
            <a:spLocks noGrp="1"/>
          </p:cNvSpPr>
          <p:nvPr>
            <p:ph type="ctrTitle"/>
          </p:nvPr>
        </p:nvSpPr>
        <p:spPr>
          <a:xfrm>
            <a:off x="5021820" y="3572386"/>
            <a:ext cx="6465287" cy="964531"/>
          </a:xfrm>
        </p:spPr>
        <p:txBody>
          <a:bodyPr>
            <a:noAutofit/>
          </a:bodyPr>
          <a:lstStyle/>
          <a:p>
            <a:r>
              <a:rPr lang="en-IE" sz="3200" dirty="0">
                <a:solidFill>
                  <a:schemeClr val="accent4">
                    <a:lumMod val="60000"/>
                    <a:lumOff val="40000"/>
                  </a:schemeClr>
                </a:solidFill>
              </a:rPr>
              <a:t>Progression Across the Merit Bar Briefing</a:t>
            </a:r>
          </a:p>
        </p:txBody>
      </p:sp>
      <p:sp>
        <p:nvSpPr>
          <p:cNvPr id="3" name="Subtitle 2">
            <a:extLst>
              <a:ext uri="{FF2B5EF4-FFF2-40B4-BE49-F238E27FC236}">
                <a16:creationId xmlns:a16="http://schemas.microsoft.com/office/drawing/2014/main" id="{2036F39C-5AFD-4D39-BDFF-2D92B9AB9E28}"/>
              </a:ext>
            </a:extLst>
          </p:cNvPr>
          <p:cNvSpPr>
            <a:spLocks noGrp="1"/>
          </p:cNvSpPr>
          <p:nvPr>
            <p:ph type="subTitle" idx="1"/>
          </p:nvPr>
        </p:nvSpPr>
        <p:spPr>
          <a:xfrm>
            <a:off x="5021821" y="4536917"/>
            <a:ext cx="6465286" cy="1774126"/>
          </a:xfrm>
        </p:spPr>
        <p:txBody>
          <a:bodyPr>
            <a:normAutofit fontScale="85000" lnSpcReduction="10000"/>
          </a:bodyPr>
          <a:lstStyle/>
          <a:p>
            <a:pPr algn="l"/>
            <a:r>
              <a:rPr lang="en-IE" sz="1900" dirty="0">
                <a:solidFill>
                  <a:schemeClr val="bg1"/>
                </a:solidFill>
              </a:rPr>
              <a:t>Prof Stephen Byrne 	</a:t>
            </a:r>
            <a:r>
              <a:rPr lang="en-IE" sz="1900" dirty="0">
                <a:solidFill>
                  <a:schemeClr val="accent5">
                    <a:lumMod val="75000"/>
                  </a:schemeClr>
                </a:solidFill>
              </a:rPr>
              <a:t>			</a:t>
            </a:r>
          </a:p>
          <a:p>
            <a:pPr algn="l"/>
            <a:r>
              <a:rPr lang="en-IE" sz="1900" dirty="0">
                <a:solidFill>
                  <a:srgbClr val="E7E6E6"/>
                </a:solidFill>
              </a:rPr>
              <a:t>Deputy President &amp; Registrar</a:t>
            </a:r>
          </a:p>
          <a:p>
            <a:pPr algn="l"/>
            <a:endParaRPr lang="en-IE" sz="2000" dirty="0">
              <a:solidFill>
                <a:srgbClr val="E7E6E6"/>
              </a:solidFill>
            </a:endParaRPr>
          </a:p>
          <a:p>
            <a:pPr algn="l"/>
            <a:r>
              <a:rPr lang="en-IE" sz="1900" dirty="0">
                <a:solidFill>
                  <a:srgbClr val="E7E6E6"/>
                </a:solidFill>
              </a:rPr>
              <a:t>Angela O’Donovan</a:t>
            </a:r>
          </a:p>
          <a:p>
            <a:pPr algn="l"/>
            <a:r>
              <a:rPr lang="en-IE" sz="1900" dirty="0">
                <a:solidFill>
                  <a:srgbClr val="E7E6E6"/>
                </a:solidFill>
              </a:rPr>
              <a:t>Manager HR Strategy &amp; OD                                </a:t>
            </a:r>
            <a:r>
              <a:rPr lang="en-IE" sz="2100" dirty="0">
                <a:solidFill>
                  <a:srgbClr val="0070C0"/>
                </a:solidFill>
              </a:rPr>
              <a:t>10</a:t>
            </a:r>
            <a:r>
              <a:rPr lang="en-IE" sz="2100" baseline="30000" dirty="0">
                <a:solidFill>
                  <a:srgbClr val="0070C0"/>
                </a:solidFill>
              </a:rPr>
              <a:t>th</a:t>
            </a:r>
            <a:r>
              <a:rPr lang="en-IE" sz="2100" dirty="0">
                <a:solidFill>
                  <a:srgbClr val="0070C0"/>
                </a:solidFill>
              </a:rPr>
              <a:t>/ 13</a:t>
            </a:r>
            <a:r>
              <a:rPr lang="en-IE" sz="2100" baseline="30000" dirty="0">
                <a:solidFill>
                  <a:srgbClr val="0070C0"/>
                </a:solidFill>
              </a:rPr>
              <a:t>th</a:t>
            </a:r>
            <a:r>
              <a:rPr lang="en-IE" sz="2100" dirty="0">
                <a:solidFill>
                  <a:srgbClr val="0070C0"/>
                </a:solidFill>
              </a:rPr>
              <a:t>/ 19</a:t>
            </a:r>
            <a:r>
              <a:rPr lang="en-IE" sz="2100" baseline="30000" dirty="0">
                <a:solidFill>
                  <a:srgbClr val="0070C0"/>
                </a:solidFill>
              </a:rPr>
              <a:t>th</a:t>
            </a:r>
            <a:r>
              <a:rPr lang="en-IE" sz="2100" dirty="0">
                <a:solidFill>
                  <a:srgbClr val="0070C0"/>
                </a:solidFill>
              </a:rPr>
              <a:t>  </a:t>
            </a:r>
            <a:r>
              <a:rPr lang="en-IE" sz="2300" dirty="0">
                <a:solidFill>
                  <a:srgbClr val="0070C0"/>
                </a:solidFill>
              </a:rPr>
              <a:t>May 2022</a:t>
            </a:r>
            <a:endParaRPr lang="en-IE" sz="1800" dirty="0">
              <a:solidFill>
                <a:srgbClr val="0070C0"/>
              </a:solidFill>
            </a:endParaRPr>
          </a:p>
          <a:p>
            <a:pPr algn="l"/>
            <a:endParaRPr lang="en-IE" sz="1700" dirty="0">
              <a:solidFill>
                <a:srgbClr val="E7E6E6"/>
              </a:solidFill>
            </a:endParaRPr>
          </a:p>
          <a:p>
            <a:pPr algn="l"/>
            <a:endParaRPr lang="en-IE" sz="2000" dirty="0">
              <a:solidFill>
                <a:srgbClr val="E7E6E6"/>
              </a:solidFill>
            </a:endParaRPr>
          </a:p>
        </p:txBody>
      </p:sp>
      <p:cxnSp>
        <p:nvCxnSpPr>
          <p:cNvPr id="23" name="Straight Connector 22">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73F53D4-F333-43EA-8F2A-3F8B68EB6EB5}"/>
              </a:ext>
            </a:extLst>
          </p:cNvPr>
          <p:cNvPicPr>
            <a:picLocks noChangeAspect="1"/>
          </p:cNvPicPr>
          <p:nvPr/>
        </p:nvPicPr>
        <p:blipFill>
          <a:blip r:embed="rId2">
            <a:extLst>
              <a:ext uri="{28A0092B-C50C-407E-A947-70E740481C1C}">
                <a14:useLocalDpi xmlns:a14="http://schemas.microsoft.com/office/drawing/2010/main" val="0"/>
              </a:ext>
            </a:extLst>
          </a:blip>
          <a:srcRect t="2059" b="2059"/>
          <a:stretch/>
        </p:blipFill>
        <p:spPr>
          <a:xfrm>
            <a:off x="391428" y="321733"/>
            <a:ext cx="3968120" cy="6250517"/>
          </a:xfrm>
          <a:prstGeom prst="rect">
            <a:avLst/>
          </a:prstGeom>
        </p:spPr>
      </p:pic>
      <p:pic>
        <p:nvPicPr>
          <p:cNvPr id="11" name="Picture 10">
            <a:extLst>
              <a:ext uri="{FF2B5EF4-FFF2-40B4-BE49-F238E27FC236}">
                <a16:creationId xmlns:a16="http://schemas.microsoft.com/office/drawing/2014/main" id="{8CC4D704-B905-4DFB-9AD2-FD56E62CA57A}"/>
              </a:ext>
            </a:extLst>
          </p:cNvPr>
          <p:cNvPicPr>
            <a:picLocks noChangeAspect="1"/>
          </p:cNvPicPr>
          <p:nvPr/>
        </p:nvPicPr>
        <p:blipFill>
          <a:blip r:embed="rId3">
            <a:extLst>
              <a:ext uri="{28A0092B-C50C-407E-A947-70E740481C1C}">
                <a14:useLocalDpi xmlns:a14="http://schemas.microsoft.com/office/drawing/2010/main" val="0"/>
              </a:ext>
            </a:extLst>
          </a:blip>
          <a:srcRect l="16655" r="16655"/>
          <a:stretch/>
        </p:blipFill>
        <p:spPr>
          <a:xfrm>
            <a:off x="4638955" y="321733"/>
            <a:ext cx="3539976" cy="2985818"/>
          </a:xfrm>
          <a:prstGeom prst="rect">
            <a:avLst/>
          </a:prstGeom>
        </p:spPr>
      </p:pic>
      <p:pic>
        <p:nvPicPr>
          <p:cNvPr id="4" name="Picture 3">
            <a:extLst>
              <a:ext uri="{FF2B5EF4-FFF2-40B4-BE49-F238E27FC236}">
                <a16:creationId xmlns:a16="http://schemas.microsoft.com/office/drawing/2014/main" id="{214173B5-6C22-4A65-B6DB-02D0DC05FC2C}"/>
              </a:ext>
            </a:extLst>
          </p:cNvPr>
          <p:cNvPicPr>
            <a:picLocks noChangeAspect="1"/>
          </p:cNvPicPr>
          <p:nvPr/>
        </p:nvPicPr>
        <p:blipFill rotWithShape="1">
          <a:blip r:embed="rId4">
            <a:extLst>
              <a:ext uri="{28A0092B-C50C-407E-A947-70E740481C1C}">
                <a14:useLocalDpi xmlns:a14="http://schemas.microsoft.com/office/drawing/2010/main" val="0"/>
              </a:ext>
            </a:extLst>
          </a:blip>
          <a:srcRect t="4926" r="-1" b="10834"/>
          <a:stretch/>
        </p:blipFill>
        <p:spPr>
          <a:xfrm>
            <a:off x="8348570" y="321734"/>
            <a:ext cx="3535590" cy="2985818"/>
          </a:xfrm>
          <a:prstGeom prst="rect">
            <a:avLst/>
          </a:prstGeom>
        </p:spPr>
      </p:pic>
    </p:spTree>
    <p:extLst>
      <p:ext uri="{BB962C8B-B14F-4D97-AF65-F5344CB8AC3E}">
        <p14:creationId xmlns:p14="http://schemas.microsoft.com/office/powerpoint/2010/main" val="68530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BD018-2199-8B36-47AB-0475CDDAFBD8}"/>
              </a:ext>
            </a:extLst>
          </p:cNvPr>
          <p:cNvSpPr>
            <a:spLocks noGrp="1"/>
          </p:cNvSpPr>
          <p:nvPr>
            <p:ph type="title"/>
          </p:nvPr>
        </p:nvSpPr>
        <p:spPr/>
        <p:txBody>
          <a:bodyPr/>
          <a:lstStyle/>
          <a:p>
            <a:r>
              <a:rPr lang="en-US" dirty="0">
                <a:solidFill>
                  <a:srgbClr val="002060"/>
                </a:solidFill>
              </a:rPr>
              <a:t>Terminology</a:t>
            </a:r>
            <a:endParaRPr lang="en-IE" dirty="0"/>
          </a:p>
        </p:txBody>
      </p:sp>
      <p:sp>
        <p:nvSpPr>
          <p:cNvPr id="3" name="Content Placeholder 2">
            <a:extLst>
              <a:ext uri="{FF2B5EF4-FFF2-40B4-BE49-F238E27FC236}">
                <a16:creationId xmlns:a16="http://schemas.microsoft.com/office/drawing/2014/main" id="{E9B749E3-4A57-4A74-55F5-C3899015C8C1}"/>
              </a:ext>
            </a:extLst>
          </p:cNvPr>
          <p:cNvSpPr>
            <a:spLocks noGrp="1"/>
          </p:cNvSpPr>
          <p:nvPr>
            <p:ph idx="1"/>
          </p:nvPr>
        </p:nvSpPr>
        <p:spPr/>
        <p:txBody>
          <a:bodyPr>
            <a:normAutofit fontScale="92500"/>
          </a:bodyPr>
          <a:lstStyle/>
          <a:p>
            <a:pPr algn="just">
              <a:lnSpc>
                <a:spcPct val="115000"/>
              </a:lnSpc>
            </a:pPr>
            <a:r>
              <a:rPr lang="en-US" sz="18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Exemplary</a:t>
            </a:r>
            <a:r>
              <a:rPr lang="en-US" sz="1800" b="1"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 -</a:t>
            </a:r>
            <a:r>
              <a:rPr lang="en-US" sz="1800" b="0"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 A candidate shows contributions and achievements of outstanding quality and breadth</a:t>
            </a:r>
            <a:r>
              <a:rPr lang="en-US" sz="18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US" sz="1800" b="0"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across all criteria in a sustained and regular manner.</a:t>
            </a:r>
            <a:endParaRPr lang="en-IE"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en-US" sz="18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Good </a:t>
            </a:r>
            <a:r>
              <a:rPr lang="en-US" sz="1800" b="1"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a:t>
            </a:r>
            <a:r>
              <a:rPr lang="en-US" sz="1800" b="0"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 A candidate shows regular contributions and achievements of good quality and breadth by satisfying all essential criteria and evidencing consistent performance in the criteria outside those listed as essential criteria. </a:t>
            </a:r>
            <a:endParaRPr lang="en-IE"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en-US" sz="18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Developing </a:t>
            </a:r>
            <a:r>
              <a:rPr lang="en-US" sz="1800" b="0"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 A candidate satisfies </a:t>
            </a:r>
            <a:r>
              <a:rPr lang="en-US" sz="1800" b="0" u="sng"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all</a:t>
            </a:r>
            <a:r>
              <a:rPr lang="en-US" sz="1800" b="0"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 of the essential criteria but does not demonstrate a sustained or regular achievement in the criteria outside the listed essential criteria . Some evidence of consistent achievement reflective of a growing or emerging profile of achievement. </a:t>
            </a:r>
            <a:endParaRPr lang="en-IE"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pPr algn="just">
              <a:lnSpc>
                <a:spcPct val="115000"/>
              </a:lnSpc>
            </a:pPr>
            <a:r>
              <a:rPr lang="en-US" sz="18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Premature Application</a:t>
            </a:r>
            <a:r>
              <a:rPr lang="en-US" sz="1800" b="0"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 </a:t>
            </a:r>
            <a:r>
              <a:rPr lang="en-US" sz="1800" b="0"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 A candidate who does not</a:t>
            </a:r>
            <a:r>
              <a:rPr lang="en-US" sz="1800" b="0" i="1"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 </a:t>
            </a:r>
            <a:r>
              <a:rPr lang="en-US" sz="1800" b="0"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satisfy </a:t>
            </a:r>
            <a:r>
              <a:rPr lang="en-US" sz="1800" b="0" u="sng"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all</a:t>
            </a:r>
            <a:r>
              <a:rPr lang="en-US" sz="1800" b="0" dirty="0">
                <a:solidFill>
                  <a:srgbClr val="082A75"/>
                </a:solidFill>
                <a:effectLst/>
                <a:latin typeface="Calibri" panose="020F0502020204030204" pitchFamily="34" charset="0"/>
                <a:ea typeface="Calibri" panose="020F0502020204030204" pitchFamily="34" charset="0"/>
                <a:cs typeface="Calibri" panose="020F0502020204030204" pitchFamily="34" charset="0"/>
              </a:rPr>
              <a:t> of the essential criteria at Stage One or who does not demonstrate evidence of achievement and/ or a consistency of achievement in criteria outside the essential criteria at Stage Two. </a:t>
            </a:r>
            <a:endParaRPr lang="en-IE" sz="18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IE" dirty="0"/>
          </a:p>
        </p:txBody>
      </p:sp>
    </p:spTree>
    <p:extLst>
      <p:ext uri="{BB962C8B-B14F-4D97-AF65-F5344CB8AC3E}">
        <p14:creationId xmlns:p14="http://schemas.microsoft.com/office/powerpoint/2010/main" val="3292414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EB38-7E25-9F5E-2B01-A42737A3CE07}"/>
              </a:ext>
            </a:extLst>
          </p:cNvPr>
          <p:cNvSpPr>
            <a:spLocks noGrp="1"/>
          </p:cNvSpPr>
          <p:nvPr>
            <p:ph type="title"/>
          </p:nvPr>
        </p:nvSpPr>
        <p:spPr/>
        <p:txBody>
          <a:bodyPr/>
          <a:lstStyle/>
          <a:p>
            <a:r>
              <a:rPr lang="en-IE" b="1" dirty="0">
                <a:solidFill>
                  <a:srgbClr val="002060"/>
                </a:solidFill>
              </a:rPr>
              <a:t>Statutory Leave</a:t>
            </a:r>
            <a:endParaRPr lang="en-IE" dirty="0"/>
          </a:p>
        </p:txBody>
      </p:sp>
      <p:pic>
        <p:nvPicPr>
          <p:cNvPr id="4" name="Content Placeholder 3" descr="Graphical user interface, application, Word&#10;&#10;Description automatically generated">
            <a:extLst>
              <a:ext uri="{FF2B5EF4-FFF2-40B4-BE49-F238E27FC236}">
                <a16:creationId xmlns:a16="http://schemas.microsoft.com/office/drawing/2014/main" id="{70E7A0CF-A768-22DC-A827-B8ADFEA83C8D}"/>
              </a:ext>
            </a:extLst>
          </p:cNvPr>
          <p:cNvPicPr>
            <a:picLocks noGrp="1" noChangeAspect="1"/>
          </p:cNvPicPr>
          <p:nvPr>
            <p:ph idx="1"/>
          </p:nvPr>
        </p:nvPicPr>
        <p:blipFill rotWithShape="1">
          <a:blip r:embed="rId2"/>
          <a:srcRect l="22726" t="23128" r="22509" b="10298"/>
          <a:stretch/>
        </p:blipFill>
        <p:spPr bwMode="auto">
          <a:xfrm>
            <a:off x="6702317" y="1309688"/>
            <a:ext cx="5066003" cy="410559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0A1244B-D62D-A80C-8C93-6C720A008A93}"/>
              </a:ext>
            </a:extLst>
          </p:cNvPr>
          <p:cNvSpPr txBox="1"/>
          <p:nvPr/>
        </p:nvSpPr>
        <p:spPr>
          <a:xfrm>
            <a:off x="360431" y="1557789"/>
            <a:ext cx="6095064" cy="4309000"/>
          </a:xfrm>
          <a:prstGeom prst="rect">
            <a:avLst/>
          </a:prstGeom>
          <a:noFill/>
        </p:spPr>
        <p:txBody>
          <a:bodyPr wrap="square">
            <a:spAutoFit/>
          </a:bodyPr>
          <a:lstStyle/>
          <a:p>
            <a:pPr marL="457200" algn="just">
              <a:lnSpc>
                <a:spcPct val="107000"/>
              </a:lnSpc>
              <a:spcAft>
                <a:spcPts val="800"/>
              </a:spcAft>
            </a:pPr>
            <a:r>
              <a:rPr lang="en-IE" sz="1600" dirty="0">
                <a:effectLst/>
                <a:latin typeface="Calibri" panose="020F0502020204030204" pitchFamily="34" charset="0"/>
                <a:ea typeface="Calibri" panose="020F0502020204030204" pitchFamily="34" charset="0"/>
                <a:cs typeface="Calibri" panose="020F0502020204030204" pitchFamily="34" charset="0"/>
              </a:rPr>
              <a:t>In this Scheme, “Statutory Leave” refers to maternity leave, paternity leave, parental or adoption leave, carer’s leave and/or any other protected leave which may be provided for in legislation enacted by the State from time to time. </a:t>
            </a:r>
            <a:endParaRPr lang="en-IE" sz="1600" dirty="0">
              <a:latin typeface="Calibri" panose="020F0502020204030204" pitchFamily="34" charset="0"/>
              <a:ea typeface="Calibri" panose="020F0502020204030204" pitchFamily="34" charset="0"/>
              <a:cs typeface="Calibri" panose="020F0502020204030204" pitchFamily="34" charset="0"/>
            </a:endParaRPr>
          </a:p>
          <a:p>
            <a:pPr marL="457200" algn="just">
              <a:lnSpc>
                <a:spcPct val="107000"/>
              </a:lnSpc>
              <a:spcAft>
                <a:spcPts val="800"/>
              </a:spcAft>
            </a:pPr>
            <a:r>
              <a:rPr lang="en-IE" sz="1600" dirty="0">
                <a:effectLst/>
                <a:ea typeface="Calibri" panose="020F0502020204030204" pitchFamily="34" charset="0"/>
                <a:cs typeface="Times New Roman" panose="02020603050405020304" pitchFamily="18" charset="0"/>
              </a:rPr>
              <a:t>In assessing a candidate’s merit relative to their opportunity to accrue that merit at shortlisting stage, consideration shall be given to the impact of Statutory Leave when assessing those essential criteria listed in </a:t>
            </a:r>
            <a:r>
              <a:rPr lang="en-IE" sz="1600" b="1" dirty="0">
                <a:solidFill>
                  <a:schemeClr val="accent2">
                    <a:lumMod val="50000"/>
                  </a:schemeClr>
                </a:solidFill>
                <a:effectLst/>
                <a:ea typeface="Calibri" panose="020F0502020204030204" pitchFamily="34" charset="0"/>
                <a:cs typeface="Times New Roman" panose="02020603050405020304" pitchFamily="18" charset="0"/>
              </a:rPr>
              <a:t>Appendix 1 </a:t>
            </a:r>
            <a:r>
              <a:rPr lang="en-IE" sz="1600" dirty="0">
                <a:effectLst/>
                <a:ea typeface="Calibri" panose="020F0502020204030204" pitchFamily="34" charset="0"/>
                <a:cs typeface="Times New Roman" panose="02020603050405020304" pitchFamily="18" charset="0"/>
              </a:rPr>
              <a:t>which are denoted with an asterisk *.</a:t>
            </a:r>
          </a:p>
          <a:p>
            <a:pPr marL="457200" algn="just">
              <a:lnSpc>
                <a:spcPct val="107000"/>
              </a:lnSpc>
              <a:spcAft>
                <a:spcPts val="800"/>
              </a:spcAft>
            </a:pPr>
            <a:r>
              <a:rPr lang="en-IE" sz="1600" dirty="0">
                <a:effectLst/>
                <a:ea typeface="Calibri" panose="020F0502020204030204" pitchFamily="34" charset="0"/>
                <a:cs typeface="Times New Roman" panose="02020603050405020304" pitchFamily="18" charset="0"/>
              </a:rPr>
              <a:t>At full application stage, the impact of Statutory Leave will be considered when determining an appropriate level attained (Exemplary, Good, Developing, Premature Application) under those criteria listed in </a:t>
            </a:r>
            <a:r>
              <a:rPr lang="en-IE" sz="1600" b="1" dirty="0">
                <a:solidFill>
                  <a:schemeClr val="accent2">
                    <a:lumMod val="50000"/>
                  </a:schemeClr>
                </a:solidFill>
                <a:effectLst/>
                <a:ea typeface="Calibri" panose="020F0502020204030204" pitchFamily="34" charset="0"/>
                <a:cs typeface="Times New Roman" panose="02020603050405020304" pitchFamily="18" charset="0"/>
              </a:rPr>
              <a:t>Appendix 2 </a:t>
            </a:r>
            <a:r>
              <a:rPr lang="en-IE" sz="1600" dirty="0">
                <a:effectLst/>
                <a:ea typeface="Calibri" panose="020F0502020204030204" pitchFamily="34" charset="0"/>
                <a:cs typeface="Times New Roman" panose="02020603050405020304" pitchFamily="18" charset="0"/>
              </a:rPr>
              <a:t>which are denoted with an asterisk *.  </a:t>
            </a:r>
          </a:p>
          <a:p>
            <a:pPr marL="457200" algn="just">
              <a:lnSpc>
                <a:spcPct val="107000"/>
              </a:lnSpc>
              <a:spcAft>
                <a:spcPts val="800"/>
              </a:spcAft>
            </a:pPr>
            <a:endParaRPr lang="en-IE" sz="1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533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 Word&#10;&#10;Description automatically generated">
            <a:extLst>
              <a:ext uri="{FF2B5EF4-FFF2-40B4-BE49-F238E27FC236}">
                <a16:creationId xmlns:a16="http://schemas.microsoft.com/office/drawing/2014/main" id="{64AD3469-9166-35E2-4A47-881B1ED592DE}"/>
              </a:ext>
            </a:extLst>
          </p:cNvPr>
          <p:cNvPicPr>
            <a:picLocks noGrp="1" noChangeAspect="1"/>
          </p:cNvPicPr>
          <p:nvPr>
            <p:ph idx="1"/>
          </p:nvPr>
        </p:nvPicPr>
        <p:blipFill rotWithShape="1">
          <a:blip r:embed="rId2"/>
          <a:srcRect l="6034" t="17999" r="5483" b="7173"/>
          <a:stretch/>
        </p:blipFill>
        <p:spPr bwMode="auto">
          <a:xfrm>
            <a:off x="1443999" y="792956"/>
            <a:ext cx="9449802" cy="53276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19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7A27-F64F-4119-8978-8E5249C89F2A}"/>
              </a:ext>
            </a:extLst>
          </p:cNvPr>
          <p:cNvSpPr>
            <a:spLocks noGrp="1"/>
          </p:cNvSpPr>
          <p:nvPr>
            <p:ph type="title"/>
          </p:nvPr>
        </p:nvSpPr>
        <p:spPr/>
        <p:txBody>
          <a:bodyPr/>
          <a:lstStyle/>
          <a:p>
            <a:r>
              <a:rPr lang="en-IE" b="1" dirty="0">
                <a:solidFill>
                  <a:srgbClr val="002060"/>
                </a:solidFill>
              </a:rPr>
              <a:t>Supporting Guidelines</a:t>
            </a:r>
          </a:p>
        </p:txBody>
      </p:sp>
      <p:pic>
        <p:nvPicPr>
          <p:cNvPr id="5" name="Picture 4" descr="Graphical user interface, application, PowerPoint&#10;&#10;Description automatically generated">
            <a:extLst>
              <a:ext uri="{FF2B5EF4-FFF2-40B4-BE49-F238E27FC236}">
                <a16:creationId xmlns:a16="http://schemas.microsoft.com/office/drawing/2014/main" id="{4D1D8FD5-33F7-2911-7C84-4FB7F8D6D2B8}"/>
              </a:ext>
            </a:extLst>
          </p:cNvPr>
          <p:cNvPicPr>
            <a:picLocks noChangeAspect="1"/>
          </p:cNvPicPr>
          <p:nvPr/>
        </p:nvPicPr>
        <p:blipFill rotWithShape="1">
          <a:blip r:embed="rId2"/>
          <a:srcRect l="18502" t="19106" r="19963" b="23774"/>
          <a:stretch/>
        </p:blipFill>
        <p:spPr bwMode="auto">
          <a:xfrm>
            <a:off x="714590" y="1690687"/>
            <a:ext cx="5914981" cy="3659981"/>
          </a:xfrm>
          <a:prstGeom prst="rect">
            <a:avLst/>
          </a:prstGeom>
          <a:ln>
            <a:noFill/>
          </a:ln>
          <a:extLst>
            <a:ext uri="{53640926-AAD7-44D8-BBD7-CCE9431645EC}">
              <a14:shadowObscured xmlns:a14="http://schemas.microsoft.com/office/drawing/2010/main"/>
            </a:ext>
          </a:extLst>
        </p:spPr>
      </p:pic>
      <p:pic>
        <p:nvPicPr>
          <p:cNvPr id="6" name="Picture 5" descr="Graphical user interface, application, Word&#10;&#10;Description automatically generated">
            <a:extLst>
              <a:ext uri="{FF2B5EF4-FFF2-40B4-BE49-F238E27FC236}">
                <a16:creationId xmlns:a16="http://schemas.microsoft.com/office/drawing/2014/main" id="{5800F4CF-A9D9-56B0-F96C-410BEF247CAE}"/>
              </a:ext>
            </a:extLst>
          </p:cNvPr>
          <p:cNvPicPr>
            <a:picLocks noChangeAspect="1"/>
          </p:cNvPicPr>
          <p:nvPr/>
        </p:nvPicPr>
        <p:blipFill rotWithShape="1">
          <a:blip r:embed="rId3"/>
          <a:srcRect l="25540" t="23630" r="25325" b="6883"/>
          <a:stretch/>
        </p:blipFill>
        <p:spPr bwMode="auto">
          <a:xfrm>
            <a:off x="6917055" y="799305"/>
            <a:ext cx="4759728" cy="44870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3351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1932-7E0D-6F09-E2AD-06A499BEE60A}"/>
              </a:ext>
            </a:extLst>
          </p:cNvPr>
          <p:cNvSpPr>
            <a:spLocks noGrp="1"/>
          </p:cNvSpPr>
          <p:nvPr>
            <p:ph type="title"/>
          </p:nvPr>
        </p:nvSpPr>
        <p:spPr/>
        <p:txBody>
          <a:bodyPr/>
          <a:lstStyle/>
          <a:p>
            <a:r>
              <a:rPr lang="en-IE" b="1" dirty="0">
                <a:solidFill>
                  <a:srgbClr val="002060"/>
                </a:solidFill>
              </a:rPr>
              <a:t>Feedback</a:t>
            </a:r>
            <a:br>
              <a:rPr lang="en-IE" b="1" dirty="0">
                <a:solidFill>
                  <a:srgbClr val="002060"/>
                </a:solidFill>
              </a:rPr>
            </a:br>
            <a:r>
              <a:rPr lang="en-US" sz="2400" b="1" dirty="0">
                <a:solidFill>
                  <a:schemeClr val="accent4">
                    <a:lumMod val="50000"/>
                  </a:schemeClr>
                </a:solidFill>
              </a:rPr>
              <a:t>At Stage 1 and Stage 2</a:t>
            </a:r>
            <a:endParaRPr lang="en-IE" dirty="0">
              <a:solidFill>
                <a:schemeClr val="accent4">
                  <a:lumMod val="50000"/>
                </a:schemeClr>
              </a:solidFill>
            </a:endParaRPr>
          </a:p>
        </p:txBody>
      </p:sp>
      <p:sp>
        <p:nvSpPr>
          <p:cNvPr id="3" name="Content Placeholder 2">
            <a:extLst>
              <a:ext uri="{FF2B5EF4-FFF2-40B4-BE49-F238E27FC236}">
                <a16:creationId xmlns:a16="http://schemas.microsoft.com/office/drawing/2014/main" id="{75AC840E-6698-7811-D60D-69DB6A59D63D}"/>
              </a:ext>
            </a:extLst>
          </p:cNvPr>
          <p:cNvSpPr>
            <a:spLocks noGrp="1"/>
          </p:cNvSpPr>
          <p:nvPr>
            <p:ph idx="1"/>
          </p:nvPr>
        </p:nvSpPr>
        <p:spPr/>
        <p:txBody>
          <a:bodyPr>
            <a:normAutofit fontScale="92500" lnSpcReduction="10000"/>
          </a:bodyPr>
          <a:lstStyle/>
          <a:p>
            <a:r>
              <a:rPr lang="en-GB" sz="2000" dirty="0">
                <a:solidFill>
                  <a:srgbClr val="002060"/>
                </a:solidFill>
                <a:latin typeface="Calibri" panose="020F0502020204030204" pitchFamily="34" charset="0"/>
                <a:cs typeface="Calibri" panose="020F0502020204030204" pitchFamily="34" charset="0"/>
              </a:rPr>
              <a:t>Unsuccessful applicants at </a:t>
            </a:r>
            <a:r>
              <a:rPr lang="en-GB" sz="2000" b="1" dirty="0">
                <a:solidFill>
                  <a:srgbClr val="002060"/>
                </a:solidFill>
                <a:latin typeface="Calibri" panose="020F0502020204030204" pitchFamily="34" charset="0"/>
                <a:cs typeface="Calibri" panose="020F0502020204030204" pitchFamily="34" charset="0"/>
              </a:rPr>
              <a:t>Stage 1 </a:t>
            </a:r>
            <a:r>
              <a:rPr lang="en-GB" sz="2000" dirty="0">
                <a:solidFill>
                  <a:srgbClr val="002060"/>
                </a:solidFill>
                <a:latin typeface="Calibri" panose="020F0502020204030204" pitchFamily="34" charset="0"/>
                <a:cs typeface="Calibri" panose="020F0502020204030204" pitchFamily="34" charset="0"/>
              </a:rPr>
              <a:t>receive written feedback from the </a:t>
            </a:r>
            <a:r>
              <a:rPr lang="en-GB" sz="2000" b="1" dirty="0">
                <a:solidFill>
                  <a:srgbClr val="002060"/>
                </a:solidFill>
                <a:latin typeface="Calibri" panose="020F0502020204030204" pitchFamily="34" charset="0"/>
                <a:cs typeface="Calibri" panose="020F0502020204030204" pitchFamily="34" charset="0"/>
              </a:rPr>
              <a:t>College Level Board </a:t>
            </a:r>
            <a:r>
              <a:rPr lang="en-GB" sz="2000" dirty="0">
                <a:solidFill>
                  <a:srgbClr val="002060"/>
                </a:solidFill>
                <a:latin typeface="Calibri" panose="020F0502020204030204" pitchFamily="34" charset="0"/>
                <a:cs typeface="Calibri" panose="020F0502020204030204" pitchFamily="34" charset="0"/>
              </a:rPr>
              <a:t>with the option of requesting an in-person feedback session with their:</a:t>
            </a:r>
          </a:p>
          <a:p>
            <a:pPr marL="457200" lvl="1" indent="0">
              <a:buNone/>
            </a:pPr>
            <a:endParaRPr lang="en-GB" sz="2000" dirty="0">
              <a:solidFill>
                <a:schemeClr val="accent4">
                  <a:lumMod val="50000"/>
                </a:schemeClr>
              </a:solidFill>
            </a:endParaRPr>
          </a:p>
          <a:p>
            <a:pPr lvl="1">
              <a:buFont typeface="Wingdings" panose="05000000000000000000" pitchFamily="2" charset="2"/>
              <a:buChar char="§"/>
            </a:pPr>
            <a:r>
              <a:rPr lang="en-GB" sz="2000" dirty="0">
                <a:solidFill>
                  <a:schemeClr val="accent4">
                    <a:lumMod val="50000"/>
                  </a:schemeClr>
                </a:solidFill>
              </a:rPr>
              <a:t>Head of College as Chair of the College Level Board and </a:t>
            </a:r>
          </a:p>
          <a:p>
            <a:pPr lvl="1">
              <a:buFont typeface="Wingdings" panose="05000000000000000000" pitchFamily="2" charset="2"/>
              <a:buChar char="§"/>
            </a:pPr>
            <a:r>
              <a:rPr lang="en-GB" sz="2000" dirty="0">
                <a:solidFill>
                  <a:schemeClr val="accent4">
                    <a:lumMod val="50000"/>
                  </a:schemeClr>
                </a:solidFill>
              </a:rPr>
              <a:t>Head of School.  </a:t>
            </a:r>
          </a:p>
          <a:p>
            <a:pPr marL="457200" lvl="1" indent="0">
              <a:buNone/>
            </a:pPr>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Unsuccessful applicants at </a:t>
            </a:r>
            <a:r>
              <a:rPr lang="en-GB" sz="2000" b="1" dirty="0">
                <a:solidFill>
                  <a:srgbClr val="002060"/>
                </a:solidFill>
                <a:latin typeface="Calibri" panose="020F0502020204030204" pitchFamily="34" charset="0"/>
                <a:cs typeface="Calibri" panose="020F0502020204030204" pitchFamily="34" charset="0"/>
              </a:rPr>
              <a:t>Stage 2 </a:t>
            </a:r>
            <a:r>
              <a:rPr lang="en-GB" sz="2000" dirty="0">
                <a:solidFill>
                  <a:srgbClr val="002060"/>
                </a:solidFill>
                <a:latin typeface="Calibri" panose="020F0502020204030204" pitchFamily="34" charset="0"/>
                <a:cs typeface="Calibri" panose="020F0502020204030204" pitchFamily="34" charset="0"/>
              </a:rPr>
              <a:t>have the option to avail of an in person feedback session. </a:t>
            </a:r>
          </a:p>
          <a:p>
            <a:r>
              <a:rPr lang="en-GB" sz="2000" dirty="0">
                <a:solidFill>
                  <a:srgbClr val="002060"/>
                </a:solidFill>
                <a:latin typeface="Calibri" panose="020F0502020204030204" pitchFamily="34" charset="0"/>
                <a:cs typeface="Calibri" panose="020F0502020204030204" pitchFamily="34" charset="0"/>
              </a:rPr>
              <a:t>Requests for in person feedback (Stage 2) shall be submitted to the Secretary of the LPEB within 20 business days of results of the outcome of the candidate’s full application being notified to the candidate.</a:t>
            </a:r>
            <a:endParaRPr lang="en-IE" sz="2000" dirty="0">
              <a:solidFill>
                <a:srgbClr val="002060"/>
              </a:solidFill>
              <a:latin typeface="Calibri" panose="020F0502020204030204" pitchFamily="34" charset="0"/>
              <a:cs typeface="Calibri" panose="020F0502020204030204" pitchFamily="34" charset="0"/>
            </a:endParaRPr>
          </a:p>
          <a:p>
            <a:endParaRPr lang="en-GB" sz="2400" dirty="0"/>
          </a:p>
          <a:p>
            <a:pPr lvl="1">
              <a:buFont typeface="Wingdings" panose="05000000000000000000" pitchFamily="2" charset="2"/>
              <a:buChar char="§"/>
            </a:pPr>
            <a:r>
              <a:rPr lang="en-GB" sz="1800" dirty="0">
                <a:solidFill>
                  <a:schemeClr val="accent4">
                    <a:lumMod val="50000"/>
                  </a:schemeClr>
                </a:solidFill>
              </a:rPr>
              <a:t>Deputy President and Registrar (Chair of the LPEB for the purposes of assessing applications under this Policy), </a:t>
            </a:r>
          </a:p>
          <a:p>
            <a:pPr lvl="1">
              <a:buFont typeface="Wingdings" panose="05000000000000000000" pitchFamily="2" charset="2"/>
              <a:buChar char="§"/>
            </a:pPr>
            <a:r>
              <a:rPr lang="en-GB" sz="1800" dirty="0">
                <a:solidFill>
                  <a:schemeClr val="accent4">
                    <a:lumMod val="50000"/>
                  </a:schemeClr>
                </a:solidFill>
              </a:rPr>
              <a:t>their Head of College and </a:t>
            </a:r>
          </a:p>
          <a:p>
            <a:pPr lvl="1">
              <a:buFont typeface="Wingdings" panose="05000000000000000000" pitchFamily="2" charset="2"/>
              <a:buChar char="§"/>
            </a:pPr>
            <a:r>
              <a:rPr lang="en-GB" sz="1800" dirty="0">
                <a:solidFill>
                  <a:schemeClr val="accent4">
                    <a:lumMod val="50000"/>
                  </a:schemeClr>
                </a:solidFill>
              </a:rPr>
              <a:t>their Head of School.  </a:t>
            </a:r>
            <a:endParaRPr lang="en-GB" sz="2000" dirty="0">
              <a:solidFill>
                <a:schemeClr val="accent4">
                  <a:lumMod val="50000"/>
                </a:schemeClr>
              </a:solidFill>
            </a:endParaRPr>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p:txBody>
      </p:sp>
    </p:spTree>
    <p:extLst>
      <p:ext uri="{BB962C8B-B14F-4D97-AF65-F5344CB8AC3E}">
        <p14:creationId xmlns:p14="http://schemas.microsoft.com/office/powerpoint/2010/main" val="1532791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714346"/>
            <a:ext cx="9796984" cy="685858"/>
          </a:xfrm>
        </p:spPr>
        <p:txBody>
          <a:bodyPr anchor="b">
            <a:normAutofit/>
          </a:bodyPr>
          <a:lstStyle/>
          <a:p>
            <a:r>
              <a:rPr lang="en-US" sz="3600" b="1" dirty="0">
                <a:solidFill>
                  <a:srgbClr val="002060"/>
                </a:solidFill>
              </a:rPr>
              <a:t>Making an Application </a:t>
            </a:r>
          </a:p>
        </p:txBody>
      </p:sp>
      <p:sp>
        <p:nvSpPr>
          <p:cNvPr id="12" name="Content Placeholder 2">
            <a:extLst>
              <a:ext uri="{FF2B5EF4-FFF2-40B4-BE49-F238E27FC236}">
                <a16:creationId xmlns:a16="http://schemas.microsoft.com/office/drawing/2014/main" id="{D2AB4620-3ED6-4882-99BD-EEF43EACA714}"/>
              </a:ext>
            </a:extLst>
          </p:cNvPr>
          <p:cNvSpPr>
            <a:spLocks noGrp="1"/>
          </p:cNvSpPr>
          <p:nvPr>
            <p:ph idx="1"/>
          </p:nvPr>
        </p:nvSpPr>
        <p:spPr>
          <a:xfrm>
            <a:off x="1097279" y="2017161"/>
            <a:ext cx="10515600" cy="3783564"/>
          </a:xfrm>
        </p:spPr>
        <p:txBody>
          <a:bodyPr>
            <a:normAutofit fontScale="92500" lnSpcReduction="20000"/>
          </a:bodyPr>
          <a:lstStyle/>
          <a:p>
            <a:pPr>
              <a:lnSpc>
                <a:spcPct val="107000"/>
              </a:lnSpc>
              <a:spcAft>
                <a:spcPts val="800"/>
              </a:spcAft>
            </a:pP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The closing date for Stage 1 applications is </a:t>
            </a:r>
            <a:r>
              <a:rPr lang="en-IE" sz="1800" b="1" u="sng"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14</a:t>
            </a:r>
            <a:r>
              <a:rPr lang="en-IE" sz="1800" b="1" u="sng" baseline="300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th</a:t>
            </a:r>
            <a:r>
              <a:rPr lang="en-IE" sz="1800" b="1" u="sng"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a:t>
            </a:r>
            <a:r>
              <a:rPr lang="en-IE" sz="1800" u="sng"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a:t>
            </a:r>
            <a:r>
              <a:rPr lang="en-IE" sz="1800" b="1" u="sng"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June, 2022</a:t>
            </a: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at </a:t>
            </a:r>
            <a:r>
              <a:rPr lang="en-IE" sz="1800" b="1" u="sng"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12 noon</a:t>
            </a: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a:t>
            </a:r>
            <a:r>
              <a:rPr lang="en-IE" sz="1800" b="1" dirty="0">
                <a:solidFill>
                  <a:schemeClr val="accent3">
                    <a:lumMod val="75000"/>
                  </a:schemeClr>
                </a:solidFill>
                <a:latin typeface="Calibri" panose="020F0502020204030204" pitchFamily="34" charset="0"/>
                <a:ea typeface="Times New Roman" panose="02020603050405020304" pitchFamily="18" charset="0"/>
                <a:cs typeface="Calibri" panose="020F0502020204030204" pitchFamily="34" charset="0"/>
              </a:rPr>
              <a:t>This is a strict cut-off – ensure you leave time to navigate the system. </a:t>
            </a:r>
          </a:p>
          <a:p>
            <a:pPr>
              <a:lnSpc>
                <a:spcPct val="107000"/>
              </a:lnSpc>
              <a:spcAft>
                <a:spcPts val="800"/>
              </a:spcAft>
            </a:pPr>
            <a:r>
              <a:rPr lang="en-IE" sz="1800" b="1" dirty="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Ple</a:t>
            </a:r>
            <a:r>
              <a:rPr lang="en-IE" sz="1800" b="1" dirty="0">
                <a:solidFill>
                  <a:schemeClr val="accent3">
                    <a:lumMod val="75000"/>
                  </a:schemeClr>
                </a:solidFill>
                <a:latin typeface="Calibri" panose="020F0502020204030204" pitchFamily="34" charset="0"/>
                <a:ea typeface="Times New Roman" panose="02020603050405020304" pitchFamily="18" charset="0"/>
                <a:cs typeface="Calibri" panose="020F0502020204030204" pitchFamily="34" charset="0"/>
              </a:rPr>
              <a:t>ase note if you ‘submit’ you cannot ‘un-submit’</a:t>
            </a:r>
            <a:endParaRPr lang="en-IE" sz="1800" b="1" dirty="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Please note that the Policy and relevant paperwork for Progression Across the Merit Bar can be located at </a:t>
            </a:r>
            <a:r>
              <a:rPr lang="en-IE"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2"/>
              </a:rPr>
              <a:t>https://my.corehr.com/pls/coreportal_uccp/</a:t>
            </a: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or </a:t>
            </a:r>
            <a:r>
              <a:rPr lang="en-IE"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https://www.ucc.ie/en/hr/progression/</a:t>
            </a: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Applications for both stages will be made via Employee Self Service (ESS). </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800" b="1"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Please note there is a separate application per College on ESS. Please ensure you apply for the relevant College. Where you have a joint appointment across the Colleges, please make contact so it can be clarified which College you will apply under.</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600" dirty="0">
                <a:solidFill>
                  <a:srgbClr val="323130"/>
                </a:solidFill>
                <a:latin typeface="Calibri" panose="020F0502020204030204" pitchFamily="34" charset="0"/>
                <a:ea typeface="Times New Roman" panose="02020603050405020304" pitchFamily="18" charset="0"/>
                <a:cs typeface="Calibri" panose="020F0502020204030204" pitchFamily="34" charset="0"/>
              </a:rPr>
              <a:t>A</a:t>
            </a:r>
            <a:r>
              <a:rPr lang="en-IE" sz="16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pplications for accelerated progression are not permissible under this call.</a:t>
            </a:r>
            <a:endParaRPr lang="en-IE"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73058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29F28F-DC3A-6B46-1D02-76BDB410B055}"/>
              </a:ext>
            </a:extLst>
          </p:cNvPr>
          <p:cNvSpPr>
            <a:spLocks noGrp="1"/>
          </p:cNvSpPr>
          <p:nvPr>
            <p:ph type="title"/>
          </p:nvPr>
        </p:nvSpPr>
        <p:spPr>
          <a:xfrm>
            <a:off x="838200" y="365125"/>
            <a:ext cx="10515600" cy="828675"/>
          </a:xfrm>
        </p:spPr>
        <p:txBody>
          <a:bodyPr/>
          <a:lstStyle/>
          <a:p>
            <a:r>
              <a:rPr lang="en-US" b="1" dirty="0">
                <a:solidFill>
                  <a:srgbClr val="002060"/>
                </a:solidFill>
              </a:rPr>
              <a:t>Projected Timelines</a:t>
            </a:r>
            <a:endParaRPr lang="en-IE" dirty="0"/>
          </a:p>
        </p:txBody>
      </p:sp>
      <p:sp>
        <p:nvSpPr>
          <p:cNvPr id="5" name="Content Placeholder 4">
            <a:extLst>
              <a:ext uri="{FF2B5EF4-FFF2-40B4-BE49-F238E27FC236}">
                <a16:creationId xmlns:a16="http://schemas.microsoft.com/office/drawing/2014/main" id="{3793E183-C255-1E63-6C17-C07F37067247}"/>
              </a:ext>
            </a:extLst>
          </p:cNvPr>
          <p:cNvSpPr>
            <a:spLocks noGrp="1"/>
          </p:cNvSpPr>
          <p:nvPr>
            <p:ph sz="half" idx="1"/>
          </p:nvPr>
        </p:nvSpPr>
        <p:spPr>
          <a:xfrm>
            <a:off x="975360" y="1211140"/>
            <a:ext cx="2077720" cy="4435720"/>
          </a:xfrm>
        </p:spPr>
        <p:txBody>
          <a:bodyPr>
            <a:normAutofit fontScale="92500" lnSpcReduction="10000"/>
          </a:bodyPr>
          <a:lstStyle/>
          <a:p>
            <a:r>
              <a:rPr lang="en-US"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Stage 1</a:t>
            </a:r>
          </a:p>
          <a:p>
            <a:endParaRPr lang="en-US" sz="1400" b="1" dirty="0">
              <a:solidFill>
                <a:srgbClr val="4E7F62"/>
              </a:solidFill>
              <a:latin typeface="Calibri" panose="020F0502020204030204" pitchFamily="34" charset="0"/>
              <a:cs typeface="Calibri" panose="020F0502020204030204" pitchFamily="34" charset="0"/>
            </a:endParaRPr>
          </a:p>
          <a:p>
            <a:r>
              <a:rPr lang="en-IE"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College Level Board Shortlisting meeting</a:t>
            </a:r>
          </a:p>
          <a:p>
            <a:r>
              <a:rPr lang="en-IE"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Notification of unsuccessful applicants</a:t>
            </a:r>
          </a:p>
          <a:p>
            <a:r>
              <a:rPr lang="en-IE"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Notification of shortlisted applicants</a:t>
            </a:r>
          </a:p>
          <a:p>
            <a:pPr marL="0" indent="0">
              <a:buNone/>
            </a:pPr>
            <a:endParaRPr lang="en-IE"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endParaRPr>
          </a:p>
          <a:p>
            <a:r>
              <a:rPr lang="en-US"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Stage 2</a:t>
            </a:r>
            <a:endParaRPr lang="en-US" sz="1400" b="1" dirty="0">
              <a:solidFill>
                <a:srgbClr val="082A75"/>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400" b="1" dirty="0">
              <a:solidFill>
                <a:srgbClr val="082A75"/>
              </a:solidFill>
              <a:effectLst/>
              <a:latin typeface="Calibri" panose="020F0502020204030204" pitchFamily="34" charset="0"/>
              <a:ea typeface="Calibri" panose="020F0502020204030204" pitchFamily="34" charset="0"/>
              <a:cs typeface="Calibri" panose="020F0502020204030204" pitchFamily="34" charset="0"/>
            </a:endParaRPr>
          </a:p>
          <a:p>
            <a:r>
              <a:rPr lang="en-IE"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Meeting of Lecturer Progression &amp; Establishment Board</a:t>
            </a:r>
          </a:p>
          <a:p>
            <a:endParaRPr lang="en-IE" sz="1400" b="1" dirty="0">
              <a:solidFill>
                <a:srgbClr val="4E7F62"/>
              </a:solidFill>
              <a:latin typeface="Calibri" panose="020F0502020204030204" pitchFamily="34" charset="0"/>
              <a:ea typeface="Calibri" panose="020F0502020204030204" pitchFamily="34" charset="0"/>
              <a:cs typeface="Calibri" panose="020F0502020204030204" pitchFamily="34" charset="0"/>
            </a:endParaRPr>
          </a:p>
          <a:p>
            <a:r>
              <a:rPr lang="en-IE"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rPr>
              <a:t>Notification of Outcomes</a:t>
            </a:r>
          </a:p>
          <a:p>
            <a:endParaRPr lang="en-IE"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endParaRPr>
          </a:p>
          <a:p>
            <a:endParaRPr lang="en-IE" sz="1400" dirty="0"/>
          </a:p>
        </p:txBody>
      </p:sp>
      <p:sp>
        <p:nvSpPr>
          <p:cNvPr id="6" name="Content Placeholder 5">
            <a:extLst>
              <a:ext uri="{FF2B5EF4-FFF2-40B4-BE49-F238E27FC236}">
                <a16:creationId xmlns:a16="http://schemas.microsoft.com/office/drawing/2014/main" id="{D5B8A042-18C8-C2C4-D9C3-06BEB50857E3}"/>
              </a:ext>
            </a:extLst>
          </p:cNvPr>
          <p:cNvSpPr>
            <a:spLocks noGrp="1"/>
          </p:cNvSpPr>
          <p:nvPr>
            <p:ph sz="half" idx="2"/>
          </p:nvPr>
        </p:nvSpPr>
        <p:spPr>
          <a:xfrm>
            <a:off x="2915920" y="1162440"/>
            <a:ext cx="8691880" cy="4983163"/>
          </a:xfrm>
        </p:spPr>
        <p:txBody>
          <a:bodyPr>
            <a:normAutofit fontScale="92500" lnSpcReduction="10000"/>
          </a:bodyPr>
          <a:lstStyle/>
          <a:p>
            <a:r>
              <a:rPr lang="en-IE" sz="1400" dirty="0">
                <a:solidFill>
                  <a:srgbClr val="082A75"/>
                </a:solidFill>
                <a:latin typeface="Calibri" panose="020F0502020204030204" pitchFamily="34" charset="0"/>
                <a:ea typeface="Calibri" panose="020F0502020204030204" pitchFamily="34" charset="0"/>
                <a:cs typeface="Calibri" panose="020F0502020204030204" pitchFamily="34" charset="0"/>
              </a:rPr>
              <a:t>Deadline for submitting an application (via ESS to your College Level Board) is the </a:t>
            </a:r>
            <a:r>
              <a:rPr lang="en-IE" sz="14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14</a:t>
            </a:r>
            <a:r>
              <a:rPr lang="en-IE" sz="1400" baseline="300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th</a:t>
            </a:r>
            <a:r>
              <a:rPr lang="en-IE" sz="14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June 2022</a:t>
            </a:r>
          </a:p>
          <a:p>
            <a:endParaRPr lang="en-IE" sz="1400" dirty="0"/>
          </a:p>
          <a:p>
            <a:r>
              <a:rPr lang="en-IE" sz="1400" dirty="0">
                <a:solidFill>
                  <a:srgbClr val="082A75"/>
                </a:solidFill>
                <a:latin typeface="Calibri" panose="020F0502020204030204" pitchFamily="34" charset="0"/>
                <a:ea typeface="Calibri" panose="020F0502020204030204" pitchFamily="34" charset="0"/>
                <a:cs typeface="Calibri" panose="020F0502020204030204" pitchFamily="34" charset="0"/>
              </a:rPr>
              <a:t>Summer 2022</a:t>
            </a:r>
          </a:p>
          <a:p>
            <a:endParaRPr lang="en-IE" sz="1400" dirty="0">
              <a:solidFill>
                <a:srgbClr val="082A75"/>
              </a:solidFill>
              <a:latin typeface="Calibri" panose="020F0502020204030204" pitchFamily="34" charset="0"/>
              <a:ea typeface="Calibri" panose="020F0502020204030204" pitchFamily="34" charset="0"/>
              <a:cs typeface="Calibri" panose="020F0502020204030204" pitchFamily="34" charset="0"/>
            </a:endParaRPr>
          </a:p>
          <a:p>
            <a:r>
              <a:rPr lang="en-IE" sz="1400" dirty="0">
                <a:solidFill>
                  <a:srgbClr val="002060"/>
                </a:solidFill>
                <a:latin typeface="Calibri" panose="020F0502020204030204" pitchFamily="34" charset="0"/>
                <a:ea typeface="Calibri" panose="020F0502020204030204" pitchFamily="34" charset="0"/>
                <a:cs typeface="Calibri" panose="020F0502020204030204" pitchFamily="34" charset="0"/>
              </a:rPr>
              <a:t>Notification </a:t>
            </a:r>
            <a:r>
              <a:rPr lang="en-IE" sz="1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from shortlisting &amp; supply of feedback.  </a:t>
            </a:r>
            <a:r>
              <a:rPr lang="en-GB" sz="1400" i="1" dirty="0">
                <a:solidFill>
                  <a:srgbClr val="002060"/>
                </a:solidFill>
                <a:latin typeface="Calibri" panose="020F0502020204030204" pitchFamily="34" charset="0"/>
                <a:cs typeface="Calibri" panose="020F0502020204030204" pitchFamily="34" charset="0"/>
              </a:rPr>
              <a:t>There is no appeal at the Expression of Interest/Shortlisting stage.</a:t>
            </a:r>
          </a:p>
          <a:p>
            <a:endParaRPr lang="en-GB" sz="1400"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IE" sz="1400" dirty="0">
                <a:solidFill>
                  <a:srgbClr val="002060"/>
                </a:solidFill>
                <a:latin typeface="Calibri" panose="020F0502020204030204" pitchFamily="34" charset="0"/>
                <a:ea typeface="Calibri" panose="020F0502020204030204" pitchFamily="34" charset="0"/>
                <a:cs typeface="Calibri" panose="020F0502020204030204" pitchFamily="34" charset="0"/>
              </a:rPr>
              <a:t>I</a:t>
            </a:r>
            <a:r>
              <a:rPr lang="en-IE" sz="1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ssuing of invitation to apply to Stage 2 – Full Application – </a:t>
            </a:r>
            <a:r>
              <a:rPr lang="en-IE" sz="1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Autumn</a:t>
            </a:r>
          </a:p>
          <a:p>
            <a:endParaRPr lang="en-IE" sz="1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IE" sz="1400" dirty="0">
                <a:solidFill>
                  <a:srgbClr val="082A75"/>
                </a:solidFill>
                <a:latin typeface="Calibri" panose="020F0502020204030204" pitchFamily="34" charset="0"/>
                <a:ea typeface="Calibri" panose="020F0502020204030204" pitchFamily="34" charset="0"/>
                <a:cs typeface="Calibri" panose="020F0502020204030204" pitchFamily="34" charset="0"/>
              </a:rPr>
              <a:t>Deadline for submitting a Stage 2 application (via ESS to the LPEB)  </a:t>
            </a:r>
            <a:r>
              <a:rPr lang="en-IE" sz="1400" b="1" dirty="0">
                <a:solidFill>
                  <a:srgbClr val="002060"/>
                </a:solidFill>
                <a:latin typeface="Calibri" panose="020F0502020204030204" pitchFamily="34" charset="0"/>
                <a:ea typeface="Calibri" panose="020F0502020204030204" pitchFamily="34" charset="0"/>
                <a:cs typeface="Calibri" panose="020F0502020204030204" pitchFamily="34" charset="0"/>
              </a:rPr>
              <a:t>- TBC </a:t>
            </a:r>
            <a:r>
              <a:rPr lang="en-IE" sz="1400" dirty="0">
                <a:solidFill>
                  <a:srgbClr val="002060"/>
                </a:solidFill>
                <a:latin typeface="Calibri" panose="020F0502020204030204" pitchFamily="34" charset="0"/>
                <a:ea typeface="Calibri" panose="020F0502020204030204" pitchFamily="34" charset="0"/>
                <a:cs typeface="Calibri" panose="020F0502020204030204" pitchFamily="34" charset="0"/>
              </a:rPr>
              <a:t>at time of notification </a:t>
            </a:r>
            <a:r>
              <a:rPr lang="en-IE" sz="1400" i="1" dirty="0">
                <a:solidFill>
                  <a:srgbClr val="002060"/>
                </a:solidFill>
                <a:latin typeface="Calibri" panose="020F0502020204030204" pitchFamily="34" charset="0"/>
                <a:ea typeface="Calibri" panose="020F0502020204030204" pitchFamily="34" charset="0"/>
                <a:cs typeface="Calibri" panose="020F0502020204030204" pitchFamily="34" charset="0"/>
              </a:rPr>
              <a:t>but at least 2 months (as per Policy) from notification of invitation to apply to Stage 2.</a:t>
            </a:r>
          </a:p>
          <a:p>
            <a:endParaRPr lang="en-IE" sz="1400" dirty="0">
              <a:solidFill>
                <a:srgbClr val="082A75"/>
              </a:solidFill>
              <a:latin typeface="Calibri" panose="020F0502020204030204" pitchFamily="34" charset="0"/>
              <a:ea typeface="Calibri" panose="020F0502020204030204" pitchFamily="34" charset="0"/>
              <a:cs typeface="Calibri" panose="020F0502020204030204" pitchFamily="34" charset="0"/>
            </a:endParaRPr>
          </a:p>
          <a:p>
            <a:r>
              <a:rPr lang="en-IE" sz="1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Meeting to consider applications submitted to Stage 2. </a:t>
            </a:r>
          </a:p>
          <a:p>
            <a:endParaRPr lang="en-IE" sz="1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IE" sz="1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IE" sz="1400" dirty="0">
                <a:solidFill>
                  <a:srgbClr val="002060"/>
                </a:solidFill>
                <a:latin typeface="Calibri" panose="020F0502020204030204" pitchFamily="34" charset="0"/>
                <a:ea typeface="Calibri" panose="020F0502020204030204" pitchFamily="34" charset="0"/>
                <a:cs typeface="Calibri" panose="020F0502020204030204" pitchFamily="34" charset="0"/>
              </a:rPr>
              <a:t>Formal notification of successful applicants following approval by the President and s</a:t>
            </a:r>
            <a:r>
              <a:rPr lang="en-IE" sz="1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upply of written feedback </a:t>
            </a:r>
            <a:r>
              <a:rPr lang="en-GB" sz="1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including their overall rating across the three broad criteria areas assessed. </a:t>
            </a:r>
          </a:p>
          <a:p>
            <a:endParaRPr lang="en-IE" sz="1400" b="1" dirty="0">
              <a:solidFill>
                <a:srgbClr val="4E7F6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IE" sz="1500" b="1" dirty="0">
                <a:solidFill>
                  <a:schemeClr val="accent4">
                    <a:lumMod val="50000"/>
                  </a:schemeClr>
                </a:solidFill>
                <a:effectLst/>
                <a:latin typeface="Times New Roman" panose="02020603050405020304" pitchFamily="18" charset="0"/>
                <a:ea typeface="Calibri" panose="020F0502020204030204" pitchFamily="34" charset="0"/>
              </a:rPr>
              <a:t>A Progression takes effect from the first day of the next month, following the approval of the President. </a:t>
            </a:r>
            <a:endParaRPr lang="en-IE" sz="15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en-IE" sz="1400" dirty="0"/>
          </a:p>
        </p:txBody>
      </p:sp>
    </p:spTree>
    <p:extLst>
      <p:ext uri="{BB962C8B-B14F-4D97-AF65-F5344CB8AC3E}">
        <p14:creationId xmlns:p14="http://schemas.microsoft.com/office/powerpoint/2010/main" val="3315039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BD018-2199-8B36-47AB-0475CDDAFBD8}"/>
              </a:ext>
            </a:extLst>
          </p:cNvPr>
          <p:cNvSpPr>
            <a:spLocks noGrp="1"/>
          </p:cNvSpPr>
          <p:nvPr>
            <p:ph type="title"/>
          </p:nvPr>
        </p:nvSpPr>
        <p:spPr/>
        <p:txBody>
          <a:bodyPr>
            <a:normAutofit/>
          </a:bodyPr>
          <a:lstStyle/>
          <a:p>
            <a:r>
              <a:rPr lang="en-US" sz="3600" b="1" dirty="0">
                <a:solidFill>
                  <a:srgbClr val="002060"/>
                </a:solidFill>
              </a:rPr>
              <a:t>Projected Schedule of PAMB/ Academic Promotions</a:t>
            </a:r>
            <a:endParaRPr lang="en-IE" sz="3600" dirty="0"/>
          </a:p>
        </p:txBody>
      </p:sp>
      <p:pic>
        <p:nvPicPr>
          <p:cNvPr id="7" name="Content Placeholder 6">
            <a:extLst>
              <a:ext uri="{FF2B5EF4-FFF2-40B4-BE49-F238E27FC236}">
                <a16:creationId xmlns:a16="http://schemas.microsoft.com/office/drawing/2014/main" id="{469DFF6E-15E4-9886-8A4A-5B558814BCF9}"/>
              </a:ext>
            </a:extLst>
          </p:cNvPr>
          <p:cNvPicPr>
            <a:picLocks noGrp="1" noChangeAspect="1"/>
          </p:cNvPicPr>
          <p:nvPr>
            <p:ph idx="1"/>
          </p:nvPr>
        </p:nvPicPr>
        <p:blipFill>
          <a:blip r:embed="rId2"/>
          <a:stretch>
            <a:fillRect/>
          </a:stretch>
        </p:blipFill>
        <p:spPr>
          <a:xfrm>
            <a:off x="1121664" y="1512128"/>
            <a:ext cx="8936736" cy="4874367"/>
          </a:xfrm>
        </p:spPr>
      </p:pic>
    </p:spTree>
    <p:extLst>
      <p:ext uri="{BB962C8B-B14F-4D97-AF65-F5344CB8AC3E}">
        <p14:creationId xmlns:p14="http://schemas.microsoft.com/office/powerpoint/2010/main" val="1307341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292376"/>
            <a:ext cx="9456421" cy="1450757"/>
          </a:xfrm>
        </p:spPr>
        <p:txBody>
          <a:bodyPr anchor="b">
            <a:normAutofit/>
          </a:bodyPr>
          <a:lstStyle/>
          <a:p>
            <a:r>
              <a:rPr lang="en-US" sz="2800" dirty="0">
                <a:solidFill>
                  <a:srgbClr val="002060"/>
                </a:solidFill>
              </a:rPr>
              <a:t>UCC 2022 Actions relating to Academic Progression</a:t>
            </a:r>
          </a:p>
        </p:txBody>
      </p:sp>
      <p:sp>
        <p:nvSpPr>
          <p:cNvPr id="3" name="Subtitle 2">
            <a:extLst>
              <a:ext uri="{FF2B5EF4-FFF2-40B4-BE49-F238E27FC236}">
                <a16:creationId xmlns:a16="http://schemas.microsoft.com/office/drawing/2014/main" id="{A8E9CFF2-3777-4FF4-A759-8491175B0B7C}"/>
              </a:ext>
            </a:extLst>
          </p:cNvPr>
          <p:cNvSpPr>
            <a:spLocks noGrp="1"/>
          </p:cNvSpPr>
          <p:nvPr>
            <p:ph sz="half" idx="2"/>
          </p:nvPr>
        </p:nvSpPr>
        <p:spPr>
          <a:xfrm>
            <a:off x="6126480" y="2120900"/>
            <a:ext cx="5828038" cy="3748194"/>
          </a:xfrm>
        </p:spPr>
        <p:txBody>
          <a:bodyPr>
            <a:normAutofit fontScale="92500" lnSpcReduction="10000"/>
          </a:bodyPr>
          <a:lstStyle/>
          <a:p>
            <a:r>
              <a:rPr lang="en-US" sz="1600" b="1" dirty="0">
                <a:solidFill>
                  <a:schemeClr val="accent6">
                    <a:lumMod val="50000"/>
                  </a:schemeClr>
                </a:solidFill>
              </a:rPr>
              <a:t>Pillar 4 Actions:</a:t>
            </a:r>
          </a:p>
          <a:p>
            <a:r>
              <a:rPr lang="en-GB" sz="1600" b="1" i="0" u="none" strike="noStrike" dirty="0">
                <a:solidFill>
                  <a:srgbClr val="002060"/>
                </a:solidFill>
                <a:effectLst/>
                <a:latin typeface="Calibri" panose="020F0502020204030204" pitchFamily="34" charset="0"/>
              </a:rPr>
              <a:t>4.1.1 </a:t>
            </a:r>
            <a:r>
              <a:rPr lang="en-GB" sz="1600" i="0" u="none" strike="noStrike" dirty="0">
                <a:solidFill>
                  <a:srgbClr val="002060"/>
                </a:solidFill>
                <a:effectLst/>
                <a:latin typeface="Calibri" panose="020F0502020204030204" pitchFamily="34" charset="0"/>
              </a:rPr>
              <a:t>Conduct a rapid review of the architecture of the existing promotions schemes to ensure that they are aligned appropriately with UCC’s strategic goals and priorities, linked to performance. Streamline the processes for applicants and panel members alike.</a:t>
            </a:r>
            <a:r>
              <a:rPr lang="en-GB" sz="1600" dirty="0"/>
              <a:t> </a:t>
            </a:r>
            <a:endParaRPr lang="en-US" sz="1600" dirty="0"/>
          </a:p>
          <a:p>
            <a:r>
              <a:rPr lang="en-GB" sz="1600" b="1" i="0" u="none" strike="noStrike" dirty="0">
                <a:solidFill>
                  <a:srgbClr val="002060"/>
                </a:solidFill>
                <a:effectLst/>
                <a:latin typeface="Calibri" panose="020F0502020204030204" pitchFamily="34" charset="0"/>
              </a:rPr>
              <a:t>4.1.2: </a:t>
            </a:r>
            <a:r>
              <a:rPr lang="en-GB" sz="1600" i="0" u="none" strike="noStrike" dirty="0">
                <a:solidFill>
                  <a:srgbClr val="002060"/>
                </a:solidFill>
                <a:effectLst/>
                <a:latin typeface="Calibri" panose="020F0502020204030204" pitchFamily="34" charset="0"/>
              </a:rPr>
              <a:t>Develop a clear regular timetable for a new promotions system based on both competitive and threshold progression, for staff who demonstrate sustained excellence.</a:t>
            </a:r>
            <a:r>
              <a:rPr lang="en-GB" sz="1600" dirty="0"/>
              <a:t> </a:t>
            </a:r>
          </a:p>
          <a:p>
            <a:r>
              <a:rPr lang="en-GB" sz="1600" b="1" i="0" u="none" strike="noStrike" dirty="0">
                <a:solidFill>
                  <a:srgbClr val="002060"/>
                </a:solidFill>
                <a:effectLst/>
                <a:latin typeface="Calibri" panose="020F0502020204030204" pitchFamily="34" charset="0"/>
              </a:rPr>
              <a:t>4.1.3: </a:t>
            </a:r>
            <a:r>
              <a:rPr lang="en-GB" sz="1600" i="0" u="none" strike="noStrike" dirty="0">
                <a:solidFill>
                  <a:srgbClr val="002060"/>
                </a:solidFill>
                <a:effectLst/>
                <a:latin typeface="Calibri" panose="020F0502020204030204" pitchFamily="34" charset="0"/>
              </a:rPr>
              <a:t>UCC will establish a timeline and budgetary provision for a progression across the Bar programme.</a:t>
            </a:r>
          </a:p>
          <a:p>
            <a:r>
              <a:rPr lang="en-GB" sz="1400" b="1" i="1" u="none" strike="noStrike" dirty="0">
                <a:solidFill>
                  <a:schemeClr val="bg1">
                    <a:lumMod val="50000"/>
                  </a:schemeClr>
                </a:solidFill>
                <a:effectLst/>
                <a:latin typeface="Calibri" panose="020F0502020204030204" pitchFamily="34" charset="0"/>
              </a:rPr>
              <a:t>4.1.4: </a:t>
            </a:r>
            <a:r>
              <a:rPr lang="en-GB" sz="1400" i="1" u="none" strike="noStrike" dirty="0">
                <a:solidFill>
                  <a:schemeClr val="bg1">
                    <a:lumMod val="50000"/>
                  </a:schemeClr>
                </a:solidFill>
                <a:effectLst/>
                <a:latin typeface="Calibri" panose="020F0502020204030204" pitchFamily="34" charset="0"/>
              </a:rPr>
              <a:t>In tandem with promotional opportunities, we will review and implement provision of academic titles in line with national and international best practice.</a:t>
            </a:r>
            <a:r>
              <a:rPr lang="en-GB" sz="1400" i="1" dirty="0">
                <a:solidFill>
                  <a:schemeClr val="bg1">
                    <a:lumMod val="50000"/>
                  </a:schemeClr>
                </a:solidFill>
              </a:rPr>
              <a:t>  </a:t>
            </a:r>
          </a:p>
          <a:p>
            <a:endParaRPr lang="en-US" dirty="0"/>
          </a:p>
          <a:p>
            <a:endParaRPr lang="en-US" dirty="0"/>
          </a:p>
        </p:txBody>
      </p:sp>
      <p:pic>
        <p:nvPicPr>
          <p:cNvPr id="9" name="Picture 8">
            <a:extLst>
              <a:ext uri="{FF2B5EF4-FFF2-40B4-BE49-F238E27FC236}">
                <a16:creationId xmlns:a16="http://schemas.microsoft.com/office/drawing/2014/main" id="{DBD30126-41EC-4333-B154-8EF1BEB0B872}"/>
              </a:ext>
            </a:extLst>
          </p:cNvPr>
          <p:cNvPicPr>
            <a:picLocks noChangeAspect="1"/>
          </p:cNvPicPr>
          <p:nvPr/>
        </p:nvPicPr>
        <p:blipFill>
          <a:blip r:embed="rId2"/>
          <a:stretch>
            <a:fillRect/>
          </a:stretch>
        </p:blipFill>
        <p:spPr>
          <a:xfrm>
            <a:off x="10764739" y="214544"/>
            <a:ext cx="1427261" cy="1548723"/>
          </a:xfrm>
          <a:prstGeom prst="rect">
            <a:avLst/>
          </a:prstGeom>
        </p:spPr>
      </p:pic>
      <p:sp>
        <p:nvSpPr>
          <p:cNvPr id="11" name="TextBox 10">
            <a:extLst>
              <a:ext uri="{FF2B5EF4-FFF2-40B4-BE49-F238E27FC236}">
                <a16:creationId xmlns:a16="http://schemas.microsoft.com/office/drawing/2014/main" id="{A0B098AA-6DFE-40D2-8D44-70B5D39CC8AD}"/>
              </a:ext>
            </a:extLst>
          </p:cNvPr>
          <p:cNvSpPr txBox="1"/>
          <p:nvPr/>
        </p:nvSpPr>
        <p:spPr>
          <a:xfrm>
            <a:off x="1173739" y="380407"/>
            <a:ext cx="929696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UCC 2022 - Delivering a Connected University</a:t>
            </a:r>
            <a:r>
              <a:rPr kumimoji="0" lang="en-GB"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 </a:t>
            </a:r>
            <a:endParaRPr kumimoji="0" lang="en-IE" sz="1800" b="0" i="0" u="none" strike="noStrike" kern="1200" cap="none" spc="0" normalizeH="0" baseline="0" noProof="0" dirty="0">
              <a:ln>
                <a:noFill/>
              </a:ln>
              <a:solidFill>
                <a:srgbClr val="000000"/>
              </a:solidFill>
              <a:effectLst/>
              <a:uLnTx/>
              <a:uFillTx/>
              <a:latin typeface="Franklin Gothic Book" panose="020F0502020204030204"/>
              <a:ea typeface="+mn-ea"/>
              <a:cs typeface="+mn-cs"/>
            </a:endParaRPr>
          </a:p>
        </p:txBody>
      </p:sp>
      <p:pic>
        <p:nvPicPr>
          <p:cNvPr id="14" name="Picture 13">
            <a:extLst>
              <a:ext uri="{FF2B5EF4-FFF2-40B4-BE49-F238E27FC236}">
                <a16:creationId xmlns:a16="http://schemas.microsoft.com/office/drawing/2014/main" id="{96C0E999-D1F1-454A-B4BD-57233719BB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7369" y="2372284"/>
            <a:ext cx="4514850" cy="3009417"/>
          </a:xfrm>
          <a:prstGeom prst="rect">
            <a:avLst/>
          </a:prstGeom>
        </p:spPr>
      </p:pic>
    </p:spTree>
    <p:extLst>
      <p:ext uri="{BB962C8B-B14F-4D97-AF65-F5344CB8AC3E}">
        <p14:creationId xmlns:p14="http://schemas.microsoft.com/office/powerpoint/2010/main" val="4043737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1057275"/>
            <a:ext cx="10206500" cy="685858"/>
          </a:xfrm>
        </p:spPr>
        <p:txBody>
          <a:bodyPr anchor="b">
            <a:normAutofit fontScale="90000"/>
          </a:bodyPr>
          <a:lstStyle/>
          <a:p>
            <a:r>
              <a:rPr lang="en-US" sz="2800" b="1" dirty="0">
                <a:solidFill>
                  <a:srgbClr val="002060"/>
                </a:solidFill>
              </a:rPr>
              <a:t>The Revised Progression Across the Merit Bar Scheme: </a:t>
            </a:r>
            <a:br>
              <a:rPr lang="en-US" sz="2800" b="1" dirty="0">
                <a:solidFill>
                  <a:srgbClr val="002060"/>
                </a:solidFill>
              </a:rPr>
            </a:br>
            <a:r>
              <a:rPr lang="en-GB" sz="2800" b="1" dirty="0">
                <a:solidFill>
                  <a:schemeClr val="accent3">
                    <a:lumMod val="75000"/>
                  </a:schemeClr>
                </a:solidFill>
              </a:rPr>
              <a:t>Key Changes</a:t>
            </a:r>
            <a:endParaRPr lang="en-US" sz="2800" dirty="0">
              <a:solidFill>
                <a:schemeClr val="accent3">
                  <a:lumMod val="75000"/>
                </a:schemeClr>
              </a:solidFill>
            </a:endParaRPr>
          </a:p>
        </p:txBody>
      </p:sp>
      <p:sp>
        <p:nvSpPr>
          <p:cNvPr id="7" name="Content Placeholder 2">
            <a:extLst>
              <a:ext uri="{FF2B5EF4-FFF2-40B4-BE49-F238E27FC236}">
                <a16:creationId xmlns:a16="http://schemas.microsoft.com/office/drawing/2014/main" id="{82030520-790A-4C54-BEFD-ABB0F24FC764}"/>
              </a:ext>
            </a:extLst>
          </p:cNvPr>
          <p:cNvSpPr>
            <a:spLocks noGrp="1"/>
          </p:cNvSpPr>
          <p:nvPr>
            <p:ph idx="1"/>
          </p:nvPr>
        </p:nvSpPr>
        <p:spPr>
          <a:xfrm>
            <a:off x="1190625" y="2044700"/>
            <a:ext cx="10515600" cy="4319155"/>
          </a:xfrm>
        </p:spPr>
        <p:txBody>
          <a:bodyPr>
            <a:normAutofit fontScale="70000" lnSpcReduction="20000"/>
          </a:bodyPr>
          <a:lstStyle/>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Consistency in approach across progression &amp; promotion schemes;</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Streamlined processes;</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Clearer and more appropriate criteria, structured in a manner that aids the candidate in evidencing and the Board in marking;</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Introduction of the 2 stage application process across the three schemes (Stage 1 – Expression of Interest Stage and Stage 2 Full Application Stage);</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Devolution of Stage 1 of the schemes to Colleges;</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Incorporation of </a:t>
            </a:r>
            <a:r>
              <a:rPr lang="en-IE" sz="22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disciplinary norms </a:t>
            </a: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via College input into the process;</a:t>
            </a:r>
          </a:p>
          <a:p>
            <a:pPr marL="342900" lvl="0" indent="-342900" algn="just">
              <a:lnSpc>
                <a:spcPct val="107000"/>
              </a:lnSpc>
              <a:buFont typeface="Symbol" panose="05050102010706020507" pitchFamily="18" charset="2"/>
              <a:buChar char=""/>
            </a:pPr>
            <a:r>
              <a:rPr lang="en-IE" sz="2200" dirty="0">
                <a:effectLst/>
                <a:latin typeface="Calibri" panose="020F0502020204030204" pitchFamily="34" charset="0"/>
                <a:ea typeface="Calibri" panose="020F0502020204030204" pitchFamily="34" charset="0"/>
                <a:cs typeface="Arial" panose="020B0604020202020204" pitchFamily="34" charset="0"/>
              </a:rPr>
              <a:t>Removal of references</a:t>
            </a:r>
          </a:p>
          <a:p>
            <a:pPr marL="342900" lvl="0" indent="-342900" algn="just">
              <a:lnSpc>
                <a:spcPct val="107000"/>
              </a:lnSpc>
              <a:spcAft>
                <a:spcPts val="800"/>
              </a:spcAft>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Enhanced College participation in PAMB &amp; promotion decision making inclusive of nomination of external reviewers;</a:t>
            </a:r>
          </a:p>
          <a:p>
            <a:pPr marL="342900" lvl="0" indent="-342900" algn="just">
              <a:lnSpc>
                <a:spcPct val="107000"/>
              </a:lnSpc>
              <a:buFont typeface="Symbol" panose="05050102010706020507" pitchFamily="18" charset="2"/>
              <a:buChar char=""/>
            </a:pPr>
            <a:r>
              <a:rPr lang="en-IE" sz="2200" dirty="0">
                <a:solidFill>
                  <a:srgbClr val="333333"/>
                </a:solidFill>
                <a:latin typeface="Calibri" panose="020F0502020204030204" pitchFamily="34" charset="0"/>
                <a:ea typeface="Calibri" panose="020F0502020204030204" pitchFamily="34" charset="0"/>
                <a:cs typeface="Calibri" panose="020F0502020204030204" pitchFamily="34" charset="0"/>
              </a:rPr>
              <a:t>C</a:t>
            </a: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onsideration of Statutory Leave, Personal Circumstance/ COVID impact;</a:t>
            </a:r>
            <a:endParaRPr lang="en-IE" sz="2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en-IE" sz="22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Enhanced Feedback process. </a:t>
            </a:r>
          </a:p>
          <a:p>
            <a:pPr marL="342900" lvl="0" indent="-342900" algn="just">
              <a:lnSpc>
                <a:spcPct val="107000"/>
              </a:lnSpc>
              <a:spcAft>
                <a:spcPts val="800"/>
              </a:spcAft>
              <a:buFont typeface="Symbol" panose="05050102010706020507" pitchFamily="18" charset="2"/>
              <a:buChar char=""/>
            </a:pP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endParaRPr lang="en-IE" sz="1800" dirty="0">
              <a:effectLst/>
              <a:latin typeface="Calibri" panose="020F0502020204030204" pitchFamily="34" charset="0"/>
              <a:ea typeface="Calibri" panose="020F0502020204030204" pitchFamily="34" charset="0"/>
              <a:cs typeface="Arial" panose="020B0604020202020204" pitchFamily="34" charset="0"/>
            </a:endParaRPr>
          </a:p>
          <a:p>
            <a:endParaRPr lang="en-IE" dirty="0"/>
          </a:p>
        </p:txBody>
      </p:sp>
    </p:spTree>
    <p:extLst>
      <p:ext uri="{BB962C8B-B14F-4D97-AF65-F5344CB8AC3E}">
        <p14:creationId xmlns:p14="http://schemas.microsoft.com/office/powerpoint/2010/main" val="127116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1057275"/>
            <a:ext cx="8800911" cy="685858"/>
          </a:xfrm>
        </p:spPr>
        <p:txBody>
          <a:bodyPr anchor="b">
            <a:normAutofit/>
          </a:bodyPr>
          <a:lstStyle/>
          <a:p>
            <a:r>
              <a:rPr lang="en-GB" sz="2800" b="1">
                <a:solidFill>
                  <a:srgbClr val="002060"/>
                </a:solidFill>
              </a:rPr>
              <a:t>PAMB – A Two Stage Process</a:t>
            </a:r>
            <a:endParaRPr lang="en-US" sz="2800" dirty="0">
              <a:solidFill>
                <a:srgbClr val="002060"/>
              </a:solidFill>
            </a:endParaRPr>
          </a:p>
        </p:txBody>
      </p:sp>
      <p:sp>
        <p:nvSpPr>
          <p:cNvPr id="6" name="Content Placeholder 2">
            <a:extLst>
              <a:ext uri="{FF2B5EF4-FFF2-40B4-BE49-F238E27FC236}">
                <a16:creationId xmlns:a16="http://schemas.microsoft.com/office/drawing/2014/main" id="{2F4282E8-D772-4D54-9A86-09166E4E7557}"/>
              </a:ext>
            </a:extLst>
          </p:cNvPr>
          <p:cNvSpPr>
            <a:spLocks noGrp="1"/>
          </p:cNvSpPr>
          <p:nvPr>
            <p:ph idx="1"/>
          </p:nvPr>
        </p:nvSpPr>
        <p:spPr>
          <a:xfrm>
            <a:off x="1097279" y="1825625"/>
            <a:ext cx="10515600" cy="4470400"/>
          </a:xfrm>
        </p:spPr>
        <p:txBody>
          <a:bodyPr>
            <a:normAutofit/>
          </a:bodyPr>
          <a:lstStyle/>
          <a:p>
            <a:pPr marL="0" lvl="0" indent="0">
              <a:lnSpc>
                <a:spcPct val="107000"/>
              </a:lnSpc>
              <a:buNone/>
            </a:pPr>
            <a:endParaRPr lang="en-IE" sz="1800">
              <a:latin typeface="Calibri" panose="020F0502020204030204" pitchFamily="34" charset="0"/>
              <a:ea typeface="Calibri" panose="020F0502020204030204" pitchFamily="34" charset="0"/>
              <a:cs typeface="Calibri" panose="020F0502020204030204" pitchFamily="34" charset="0"/>
            </a:endParaRPr>
          </a:p>
          <a:p>
            <a:endParaRPr lang="en-IE" dirty="0"/>
          </a:p>
        </p:txBody>
      </p:sp>
      <p:pic>
        <p:nvPicPr>
          <p:cNvPr id="5" name="Picture 4" descr="Graphical user interface, application&#10;&#10;Description automatically generated">
            <a:extLst>
              <a:ext uri="{FF2B5EF4-FFF2-40B4-BE49-F238E27FC236}">
                <a16:creationId xmlns:a16="http://schemas.microsoft.com/office/drawing/2014/main" id="{CEF9DA12-8640-8966-42EF-FAF9E0DE0C22}"/>
              </a:ext>
            </a:extLst>
          </p:cNvPr>
          <p:cNvPicPr>
            <a:picLocks noChangeAspect="1"/>
          </p:cNvPicPr>
          <p:nvPr/>
        </p:nvPicPr>
        <p:blipFill rotWithShape="1">
          <a:blip r:embed="rId2"/>
          <a:srcRect l="4828" t="50680" r="18354" b="31015"/>
          <a:stretch/>
        </p:blipFill>
        <p:spPr bwMode="auto">
          <a:xfrm>
            <a:off x="1097279" y="2699724"/>
            <a:ext cx="9183181" cy="14585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908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3493-7036-435C-AFDE-E1D5713A815E}"/>
              </a:ext>
            </a:extLst>
          </p:cNvPr>
          <p:cNvSpPr>
            <a:spLocks noGrp="1"/>
          </p:cNvSpPr>
          <p:nvPr>
            <p:ph type="title"/>
          </p:nvPr>
        </p:nvSpPr>
        <p:spPr>
          <a:xfrm>
            <a:off x="1097280" y="443678"/>
            <a:ext cx="10058400" cy="812921"/>
          </a:xfrm>
        </p:spPr>
        <p:txBody>
          <a:bodyPr/>
          <a:lstStyle/>
          <a:p>
            <a:r>
              <a:rPr lang="en-IE" dirty="0">
                <a:solidFill>
                  <a:srgbClr val="002060"/>
                </a:solidFill>
              </a:rPr>
              <a:t>PAMB Boards </a:t>
            </a:r>
          </a:p>
        </p:txBody>
      </p:sp>
      <p:sp>
        <p:nvSpPr>
          <p:cNvPr id="3" name="Content Placeholder 2">
            <a:extLst>
              <a:ext uri="{FF2B5EF4-FFF2-40B4-BE49-F238E27FC236}">
                <a16:creationId xmlns:a16="http://schemas.microsoft.com/office/drawing/2014/main" id="{140AD08F-0359-44E2-9919-85C08F6D606E}"/>
              </a:ext>
            </a:extLst>
          </p:cNvPr>
          <p:cNvSpPr>
            <a:spLocks noGrp="1"/>
          </p:cNvSpPr>
          <p:nvPr>
            <p:ph sz="half" idx="1"/>
          </p:nvPr>
        </p:nvSpPr>
        <p:spPr>
          <a:xfrm>
            <a:off x="1097280" y="1604797"/>
            <a:ext cx="4639736" cy="3748193"/>
          </a:xfrm>
        </p:spPr>
        <p:txBody>
          <a:bodyPr>
            <a:normAutofit fontScale="70000" lnSpcReduction="20000"/>
          </a:bodyPr>
          <a:lstStyle/>
          <a:p>
            <a:r>
              <a:rPr lang="en-IE" sz="2300" b="1" u="sng" dirty="0">
                <a:solidFill>
                  <a:srgbClr val="002060"/>
                </a:solidFill>
              </a:rPr>
              <a:t>College Level Board    Stage 1 Expression of Interest</a:t>
            </a:r>
          </a:p>
          <a:p>
            <a:pPr>
              <a:buFont typeface="Wingdings" panose="05000000000000000000" pitchFamily="2" charset="2"/>
              <a:buChar char="§"/>
            </a:pPr>
            <a:r>
              <a:rPr lang="en-IE" dirty="0"/>
              <a:t>Head of College</a:t>
            </a:r>
          </a:p>
          <a:p>
            <a:pPr>
              <a:buFont typeface="Wingdings" panose="05000000000000000000" pitchFamily="2" charset="2"/>
              <a:buChar char="§"/>
            </a:pPr>
            <a:r>
              <a:rPr lang="en-IE"/>
              <a:t>School </a:t>
            </a:r>
            <a:r>
              <a:rPr lang="en-IE" dirty="0"/>
              <a:t>Heads</a:t>
            </a:r>
          </a:p>
          <a:p>
            <a:pPr>
              <a:buFont typeface="Wingdings" panose="05000000000000000000" pitchFamily="2" charset="2"/>
              <a:buChar char="§"/>
            </a:pPr>
            <a:r>
              <a:rPr lang="en-IE" dirty="0"/>
              <a:t>Research &amp; Innovation representative from the College*</a:t>
            </a:r>
          </a:p>
          <a:p>
            <a:pPr>
              <a:buFont typeface="Wingdings" panose="05000000000000000000" pitchFamily="2" charset="2"/>
              <a:buChar char="§"/>
            </a:pPr>
            <a:r>
              <a:rPr lang="en-IE" dirty="0"/>
              <a:t>Learning &amp; Teaching representative from the College*</a:t>
            </a:r>
          </a:p>
          <a:p>
            <a:pPr>
              <a:buFont typeface="Wingdings" panose="05000000000000000000" pitchFamily="2" charset="2"/>
              <a:buChar char="§"/>
            </a:pPr>
            <a:r>
              <a:rPr lang="en-IE" dirty="0"/>
              <a:t>LPEB member in attendance </a:t>
            </a:r>
          </a:p>
          <a:p>
            <a:pPr marL="0" indent="0">
              <a:buNone/>
            </a:pPr>
            <a:endParaRPr lang="en-IE" dirty="0"/>
          </a:p>
          <a:p>
            <a:pPr marL="0" indent="0">
              <a:buNone/>
            </a:pPr>
            <a:r>
              <a:rPr lang="en-IE" sz="2000" dirty="0"/>
              <a:t>Gender an Quorum requirements </a:t>
            </a:r>
          </a:p>
          <a:p>
            <a:pPr marL="0" indent="0">
              <a:buNone/>
            </a:pPr>
            <a:r>
              <a:rPr lang="en-IE" sz="2000" dirty="0"/>
              <a:t>Additional – None College Applicant/ UMT Representative provision</a:t>
            </a:r>
            <a:endParaRPr lang="en-IE" dirty="0"/>
          </a:p>
          <a:p>
            <a:r>
              <a:rPr lang="en-IE" sz="1300" dirty="0"/>
              <a:t>*if none available R&amp;I and L&amp;T offices nomination.  </a:t>
            </a:r>
          </a:p>
          <a:p>
            <a:endParaRPr lang="en-IE" dirty="0"/>
          </a:p>
        </p:txBody>
      </p:sp>
      <p:sp>
        <p:nvSpPr>
          <p:cNvPr id="4" name="Content Placeholder 3">
            <a:extLst>
              <a:ext uri="{FF2B5EF4-FFF2-40B4-BE49-F238E27FC236}">
                <a16:creationId xmlns:a16="http://schemas.microsoft.com/office/drawing/2014/main" id="{06BF0A2B-58D8-4425-A4C4-3A003130AEDD}"/>
              </a:ext>
            </a:extLst>
          </p:cNvPr>
          <p:cNvSpPr>
            <a:spLocks noGrp="1"/>
          </p:cNvSpPr>
          <p:nvPr>
            <p:ph sz="half" idx="2"/>
          </p:nvPr>
        </p:nvSpPr>
        <p:spPr>
          <a:xfrm>
            <a:off x="6515944" y="1604796"/>
            <a:ext cx="4639736" cy="3748194"/>
          </a:xfrm>
        </p:spPr>
        <p:txBody>
          <a:bodyPr>
            <a:normAutofit fontScale="70000" lnSpcReduction="20000"/>
          </a:bodyPr>
          <a:lstStyle/>
          <a:p>
            <a:r>
              <a:rPr lang="en-IE" sz="2300" b="1" u="sng" dirty="0">
                <a:solidFill>
                  <a:srgbClr val="002060"/>
                </a:solidFill>
              </a:rPr>
              <a:t>University Board                Stage 2 Full Application</a:t>
            </a:r>
          </a:p>
          <a:p>
            <a:pPr>
              <a:buFont typeface="Wingdings" panose="05000000000000000000" pitchFamily="2" charset="2"/>
              <a:buChar char="§"/>
            </a:pPr>
            <a:r>
              <a:rPr lang="en-IE" dirty="0"/>
              <a:t>Lecturer Progression &amp; Establishment Board (LPEB) </a:t>
            </a:r>
          </a:p>
          <a:p>
            <a:pPr>
              <a:buFont typeface="Wingdings" panose="05000000000000000000" pitchFamily="2" charset="2"/>
              <a:buChar char="§"/>
            </a:pPr>
            <a:r>
              <a:rPr lang="en-IE" dirty="0"/>
              <a:t>Chaired by the Deputy President and Registrar </a:t>
            </a:r>
          </a:p>
          <a:p>
            <a:endParaRPr lang="en-IE" sz="1500" dirty="0"/>
          </a:p>
          <a:p>
            <a:endParaRPr lang="en-IE" sz="1500" dirty="0"/>
          </a:p>
          <a:p>
            <a:endParaRPr lang="en-IE" sz="1500" dirty="0"/>
          </a:p>
          <a:p>
            <a:endParaRPr lang="en-IE" sz="1500" dirty="0"/>
          </a:p>
          <a:p>
            <a:endParaRPr lang="en-IE" sz="1500" dirty="0"/>
          </a:p>
          <a:p>
            <a:r>
              <a:rPr lang="en-IE" sz="1500" dirty="0"/>
              <a:t>Gender an Quorum requirements </a:t>
            </a:r>
          </a:p>
        </p:txBody>
      </p:sp>
    </p:spTree>
    <p:extLst>
      <p:ext uri="{BB962C8B-B14F-4D97-AF65-F5344CB8AC3E}">
        <p14:creationId xmlns:p14="http://schemas.microsoft.com/office/powerpoint/2010/main" val="3851487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1057275"/>
            <a:ext cx="10206500" cy="685858"/>
          </a:xfrm>
        </p:spPr>
        <p:txBody>
          <a:bodyPr anchor="b">
            <a:normAutofit/>
          </a:bodyPr>
          <a:lstStyle/>
          <a:p>
            <a:r>
              <a:rPr lang="en-IE" sz="2800" b="1" dirty="0">
                <a:solidFill>
                  <a:srgbClr val="002060"/>
                </a:solidFill>
              </a:rPr>
              <a:t>Eligibility Criteria </a:t>
            </a:r>
            <a:endParaRPr lang="en-US" sz="2800" dirty="0">
              <a:solidFill>
                <a:schemeClr val="accent3">
                  <a:lumMod val="75000"/>
                </a:schemeClr>
              </a:solidFill>
            </a:endParaRPr>
          </a:p>
        </p:txBody>
      </p:sp>
      <p:sp>
        <p:nvSpPr>
          <p:cNvPr id="7" name="Content Placeholder 2">
            <a:extLst>
              <a:ext uri="{FF2B5EF4-FFF2-40B4-BE49-F238E27FC236}">
                <a16:creationId xmlns:a16="http://schemas.microsoft.com/office/drawing/2014/main" id="{82030520-790A-4C54-BEFD-ABB0F24FC764}"/>
              </a:ext>
            </a:extLst>
          </p:cNvPr>
          <p:cNvSpPr>
            <a:spLocks noGrp="1"/>
          </p:cNvSpPr>
          <p:nvPr>
            <p:ph idx="1"/>
          </p:nvPr>
        </p:nvSpPr>
        <p:spPr>
          <a:xfrm>
            <a:off x="1150012" y="2044700"/>
            <a:ext cx="10556213" cy="4319155"/>
          </a:xfrm>
        </p:spPr>
        <p:txBody>
          <a:bodyPr>
            <a:normAutofit/>
          </a:bodyPr>
          <a:lstStyle/>
          <a:p>
            <a:pPr fontAlgn="base"/>
            <a:r>
              <a:rPr lang="en-IE" sz="18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As at the closing date for applications in a given call:</a:t>
            </a:r>
            <a:endParaRPr lang="en-GB" sz="1800" b="0" i="0" dirty="0">
              <a:solidFill>
                <a:schemeClr val="accent3">
                  <a:lumMod val="75000"/>
                </a:schemeClr>
              </a:solidFill>
              <a:effectLst/>
              <a:latin typeface="Calibri" panose="020F0502020204030204" pitchFamily="34" charset="0"/>
              <a:cs typeface="Calibri" panose="020F0502020204030204" pitchFamily="34" charset="0"/>
            </a:endParaRP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All Lecturers at or above the Qualifying Point (in this call this is the top five points) in the salary scale for  </a:t>
            </a:r>
          </a:p>
          <a:p>
            <a:pPr fontAlgn="base"/>
            <a:r>
              <a:rPr lang="en-IE" sz="1800" dirty="0">
                <a:latin typeface="Calibri" panose="020F0502020204030204" pitchFamily="34" charset="0"/>
                <a:ea typeface="Calibri" panose="020F0502020204030204" pitchFamily="34" charset="0"/>
                <a:cs typeface="Calibri" panose="020F0502020204030204" pitchFamily="34" charset="0"/>
              </a:rPr>
              <a:t>  </a:t>
            </a:r>
            <a:r>
              <a:rPr lang="en-IE" sz="1800" dirty="0">
                <a:effectLst/>
                <a:latin typeface="Calibri" panose="020F0502020204030204" pitchFamily="34" charset="0"/>
                <a:ea typeface="Calibri" panose="020F0502020204030204" pitchFamily="34" charset="0"/>
                <a:cs typeface="Calibri" panose="020F0502020204030204" pitchFamily="34" charset="0"/>
              </a:rPr>
              <a:t>Lecturer,</a:t>
            </a:r>
            <a:r>
              <a:rPr lang="en-IE" sz="1800" dirty="0">
                <a:latin typeface="Calibri" panose="020F0502020204030204" pitchFamily="34" charset="0"/>
                <a:ea typeface="Calibri" panose="020F0502020204030204" pitchFamily="34" charset="0"/>
                <a:cs typeface="Calibri" panose="020F0502020204030204" pitchFamily="34" charset="0"/>
              </a:rPr>
              <a:t> </a:t>
            </a:r>
            <a:r>
              <a:rPr lang="en-IE" sz="1800" dirty="0">
                <a:effectLst/>
                <a:latin typeface="Calibri" panose="020F0502020204030204" pitchFamily="34" charset="0"/>
                <a:ea typeface="Calibri" panose="020F0502020204030204" pitchFamily="34" charset="0"/>
                <a:cs typeface="Calibri" panose="020F0502020204030204" pitchFamily="34" charset="0"/>
              </a:rPr>
              <a:t>holding a current appointment at UCC;</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Doctorate from a recognised institution (or equivalent evidence of high-level research achievement);</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Completed probation in post at UCC; </a:t>
            </a:r>
          </a:p>
          <a:p>
            <a:pPr fontAlgn="base"/>
            <a:r>
              <a:rPr lang="en-IE" sz="1800" dirty="0">
                <a:effectLst/>
                <a:latin typeface="Calibri" panose="020F0502020204030204" pitchFamily="34" charset="0"/>
                <a:ea typeface="Calibri" panose="020F0502020204030204" pitchFamily="34" charset="0"/>
                <a:cs typeface="Calibri" panose="020F0502020204030204" pitchFamily="34" charset="0"/>
              </a:rPr>
              <a:t>- Have at least three years continuous service as a Lecturer, two of which are in UCC.</a:t>
            </a:r>
          </a:p>
          <a:p>
            <a:pPr fontAlgn="base"/>
            <a:endParaRPr lang="en-IE" sz="1800" dirty="0">
              <a:latin typeface="Times New Roman" panose="02020603050405020304" pitchFamily="18" charset="0"/>
              <a:ea typeface="Calibri" panose="020F0502020204030204" pitchFamily="34" charset="0"/>
              <a:cs typeface="Times New Roman" panose="02020603050405020304" pitchFamily="18" charset="0"/>
            </a:endParaRPr>
          </a:p>
          <a:p>
            <a:pPr fontAlgn="base"/>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endParaRPr lang="en-IE" sz="1800" dirty="0">
              <a:effectLst/>
              <a:latin typeface="Calibri" panose="020F0502020204030204" pitchFamily="34" charset="0"/>
              <a:ea typeface="Calibri" panose="020F0502020204030204" pitchFamily="34" charset="0"/>
              <a:cs typeface="Arial" panose="020B0604020202020204" pitchFamily="34" charset="0"/>
            </a:endParaRPr>
          </a:p>
          <a:p>
            <a:endParaRPr lang="en-IE" dirty="0"/>
          </a:p>
        </p:txBody>
      </p:sp>
    </p:spTree>
    <p:extLst>
      <p:ext uri="{BB962C8B-B14F-4D97-AF65-F5344CB8AC3E}">
        <p14:creationId xmlns:p14="http://schemas.microsoft.com/office/powerpoint/2010/main" val="2250078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1C26-635B-4718-9A80-6E9FFF8FF021}"/>
              </a:ext>
            </a:extLst>
          </p:cNvPr>
          <p:cNvSpPr>
            <a:spLocks noGrp="1"/>
          </p:cNvSpPr>
          <p:nvPr>
            <p:ph type="title"/>
          </p:nvPr>
        </p:nvSpPr>
        <p:spPr>
          <a:xfrm>
            <a:off x="1097280" y="286603"/>
            <a:ext cx="10058400" cy="1450757"/>
          </a:xfrm>
        </p:spPr>
        <p:txBody>
          <a:bodyPr anchor="b">
            <a:normAutofit/>
          </a:bodyPr>
          <a:lstStyle/>
          <a:p>
            <a:r>
              <a:rPr lang="en-IE"/>
              <a:t>Paperwork</a:t>
            </a:r>
          </a:p>
        </p:txBody>
      </p:sp>
      <p:pic>
        <p:nvPicPr>
          <p:cNvPr id="4" name="Picture 3" descr="Graphical user interface, text, application, Word&#10;&#10;Description automatically generated">
            <a:extLst>
              <a:ext uri="{FF2B5EF4-FFF2-40B4-BE49-F238E27FC236}">
                <a16:creationId xmlns:a16="http://schemas.microsoft.com/office/drawing/2014/main" id="{E2562367-CBE6-4167-19D6-D14C782CCD4C}"/>
              </a:ext>
            </a:extLst>
          </p:cNvPr>
          <p:cNvPicPr>
            <a:picLocks noChangeAspect="1"/>
          </p:cNvPicPr>
          <p:nvPr/>
        </p:nvPicPr>
        <p:blipFill rotWithShape="1">
          <a:blip r:embed="rId2"/>
          <a:srcRect l="4697" t="33679" r="7170" b="21152"/>
          <a:stretch/>
        </p:blipFill>
        <p:spPr bwMode="auto">
          <a:xfrm>
            <a:off x="1211580" y="2104192"/>
            <a:ext cx="10454164" cy="35763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354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650D-8480-3FBF-0720-948F8FF5A924}"/>
              </a:ext>
            </a:extLst>
          </p:cNvPr>
          <p:cNvSpPr>
            <a:spLocks noGrp="1"/>
          </p:cNvSpPr>
          <p:nvPr>
            <p:ph type="title"/>
          </p:nvPr>
        </p:nvSpPr>
        <p:spPr/>
        <p:txBody>
          <a:bodyPr/>
          <a:lstStyle/>
          <a:p>
            <a:r>
              <a:rPr lang="en-US" sz="4800" dirty="0">
                <a:solidFill>
                  <a:srgbClr val="002060"/>
                </a:solidFill>
              </a:rPr>
              <a:t>Assessment Criteria</a:t>
            </a:r>
            <a:br>
              <a:rPr lang="en-US" sz="4800" dirty="0">
                <a:solidFill>
                  <a:srgbClr val="002060"/>
                </a:solidFill>
              </a:rPr>
            </a:br>
            <a:r>
              <a:rPr lang="en-US" sz="1800" dirty="0">
                <a:solidFill>
                  <a:schemeClr val="accent3">
                    <a:lumMod val="75000"/>
                  </a:schemeClr>
                </a:solidFill>
              </a:rPr>
              <a:t>Criteria Areas and Sub-categories at Stage 2</a:t>
            </a:r>
            <a:endParaRPr lang="en-IE" dirty="0">
              <a:solidFill>
                <a:schemeClr val="accent3">
                  <a:lumMod val="75000"/>
                </a:schemeClr>
              </a:solidFill>
            </a:endParaRPr>
          </a:p>
        </p:txBody>
      </p:sp>
      <p:pic>
        <p:nvPicPr>
          <p:cNvPr id="4" name="Content Placeholder 3" descr="Graphical user interface, text, application, Word&#10;&#10;Description automatically generated">
            <a:extLst>
              <a:ext uri="{FF2B5EF4-FFF2-40B4-BE49-F238E27FC236}">
                <a16:creationId xmlns:a16="http://schemas.microsoft.com/office/drawing/2014/main" id="{5819ECA7-F003-93CA-999E-438EEE84A244}"/>
              </a:ext>
            </a:extLst>
          </p:cNvPr>
          <p:cNvPicPr>
            <a:picLocks noGrp="1" noChangeAspect="1"/>
          </p:cNvPicPr>
          <p:nvPr>
            <p:ph idx="1"/>
          </p:nvPr>
        </p:nvPicPr>
        <p:blipFill rotWithShape="1">
          <a:blip r:embed="rId2"/>
          <a:srcRect l="4358" t="19407" r="9707" b="32422"/>
          <a:stretch/>
        </p:blipFill>
        <p:spPr bwMode="auto">
          <a:xfrm>
            <a:off x="1096963" y="2109177"/>
            <a:ext cx="10058400" cy="3758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8008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E670-8D1A-A9ED-FECE-B8563BA6CFE7}"/>
              </a:ext>
            </a:extLst>
          </p:cNvPr>
          <p:cNvSpPr>
            <a:spLocks noGrp="1"/>
          </p:cNvSpPr>
          <p:nvPr>
            <p:ph type="title"/>
          </p:nvPr>
        </p:nvSpPr>
        <p:spPr/>
        <p:txBody>
          <a:bodyPr/>
          <a:lstStyle/>
          <a:p>
            <a:r>
              <a:rPr lang="en-US" sz="4400" dirty="0">
                <a:solidFill>
                  <a:srgbClr val="002060"/>
                </a:solidFill>
              </a:rPr>
              <a:t>Evidencing Criteria</a:t>
            </a:r>
            <a:endParaRPr lang="en-IE" dirty="0"/>
          </a:p>
        </p:txBody>
      </p:sp>
      <p:sp>
        <p:nvSpPr>
          <p:cNvPr id="3" name="Content Placeholder 2">
            <a:extLst>
              <a:ext uri="{FF2B5EF4-FFF2-40B4-BE49-F238E27FC236}">
                <a16:creationId xmlns:a16="http://schemas.microsoft.com/office/drawing/2014/main" id="{DA2E5EA2-5756-8AA0-B1F0-25E3250E74B8}"/>
              </a:ext>
            </a:extLst>
          </p:cNvPr>
          <p:cNvSpPr>
            <a:spLocks noGrp="1"/>
          </p:cNvSpPr>
          <p:nvPr>
            <p:ph idx="1"/>
          </p:nvPr>
        </p:nvSpPr>
        <p:spPr/>
        <p:txBody>
          <a:bodyPr>
            <a:normAutofit fontScale="85000" lnSpcReduction="10000"/>
          </a:bodyPr>
          <a:lstStyle/>
          <a:p>
            <a:r>
              <a:rPr lang="en-GB" dirty="0">
                <a:solidFill>
                  <a:srgbClr val="002060"/>
                </a:solidFill>
              </a:rPr>
              <a:t>When making an application for PAMB Applicants should supply supporting evidence demonstrating their level of achievement across the range of areas set out in the PAMB Policy. </a:t>
            </a:r>
          </a:p>
          <a:p>
            <a:r>
              <a:rPr lang="en-GB" b="1" dirty="0">
                <a:solidFill>
                  <a:schemeClr val="accent3">
                    <a:lumMod val="50000"/>
                  </a:schemeClr>
                </a:solidFill>
              </a:rPr>
              <a:t>Applicants need to present a prima facie case for progression</a:t>
            </a:r>
            <a:r>
              <a:rPr lang="en-GB" dirty="0">
                <a:solidFill>
                  <a:srgbClr val="002060"/>
                </a:solidFill>
              </a:rPr>
              <a:t>. </a:t>
            </a:r>
          </a:p>
          <a:p>
            <a:r>
              <a:rPr lang="en-GB" dirty="0">
                <a:solidFill>
                  <a:srgbClr val="002060"/>
                </a:solidFill>
              </a:rPr>
              <a:t>To establish a prima facie case for progression. Candidates must satisfy all of the essential criteria as set out in Appendix 1 of the Policy. For Stage 2, in addition to the essential criteria, evidence consistent performance in the criteria outside of the essential criteria.</a:t>
            </a:r>
          </a:p>
          <a:p>
            <a:r>
              <a:rPr lang="en-GB" dirty="0">
                <a:solidFill>
                  <a:srgbClr val="002060"/>
                </a:solidFill>
              </a:rPr>
              <a:t>It is recognised, however, that not all the activities and responsibilities in each section listed will be fulfilled by every applicant. Applicants should therefore articulate, supported by appropriate evidence, where they consider their major and minor contributions lie in each of the three Criteria Categories set out in the application. </a:t>
            </a:r>
          </a:p>
          <a:p>
            <a:r>
              <a:rPr lang="en-GB" b="1" dirty="0">
                <a:solidFill>
                  <a:schemeClr val="accent3">
                    <a:lumMod val="50000"/>
                  </a:schemeClr>
                </a:solidFill>
              </a:rPr>
              <a:t>In order to progress across the Merit Bar, successful candidates will be expected to achieve at least a ‘</a:t>
            </a:r>
            <a:r>
              <a:rPr lang="en-GB" b="1" u="sng" dirty="0">
                <a:solidFill>
                  <a:schemeClr val="accent3">
                    <a:lumMod val="50000"/>
                  </a:schemeClr>
                </a:solidFill>
              </a:rPr>
              <a:t>good’</a:t>
            </a:r>
            <a:r>
              <a:rPr lang="en-GB" b="1" dirty="0">
                <a:solidFill>
                  <a:schemeClr val="accent3">
                    <a:lumMod val="50000"/>
                  </a:schemeClr>
                </a:solidFill>
              </a:rPr>
              <a:t> level of performance under all three criteria categories: Learning and Teaching, Research and Innovation, and Contribution to Academic Citizenship and Engagement. </a:t>
            </a:r>
            <a:endParaRPr lang="en-IE" b="1" dirty="0">
              <a:solidFill>
                <a:schemeClr val="accent3">
                  <a:lumMod val="50000"/>
                </a:schemeClr>
              </a:solidFill>
            </a:endParaRPr>
          </a:p>
        </p:txBody>
      </p:sp>
    </p:spTree>
    <p:extLst>
      <p:ext uri="{BB962C8B-B14F-4D97-AF65-F5344CB8AC3E}">
        <p14:creationId xmlns:p14="http://schemas.microsoft.com/office/powerpoint/2010/main" val="963128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docProps/app.xml><?xml version="1.0" encoding="utf-8"?>
<Properties xmlns="http://schemas.openxmlformats.org/officeDocument/2006/extended-properties" xmlns:vt="http://schemas.openxmlformats.org/officeDocument/2006/docPropsVTypes">
  <TotalTime>111</TotalTime>
  <Words>1440</Words>
  <Application>Microsoft Office PowerPoint</Application>
  <PresentationFormat>Widescreen</PresentationFormat>
  <Paragraphs>123</Paragraphs>
  <Slides>17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Bookman Old Style</vt:lpstr>
      <vt:lpstr>Calibri</vt:lpstr>
      <vt:lpstr>Calibri Light</vt:lpstr>
      <vt:lpstr>Franklin Gothic Book</vt:lpstr>
      <vt:lpstr>Symbol</vt:lpstr>
      <vt:lpstr>Times New Roman</vt:lpstr>
      <vt:lpstr>Wingdings</vt:lpstr>
      <vt:lpstr>Office Theme</vt:lpstr>
      <vt:lpstr>1_RetrospectVTI</vt:lpstr>
      <vt:lpstr>Progression Across the Merit Bar Briefing</vt:lpstr>
      <vt:lpstr>UCC 2022 Actions relating to Academic Progression</vt:lpstr>
      <vt:lpstr>The Revised Progression Across the Merit Bar Scheme:  Key Changes</vt:lpstr>
      <vt:lpstr>PAMB – A Two Stage Process</vt:lpstr>
      <vt:lpstr>PAMB Boards </vt:lpstr>
      <vt:lpstr>Eligibility Criteria </vt:lpstr>
      <vt:lpstr>Paperwork</vt:lpstr>
      <vt:lpstr>Assessment Criteria Criteria Areas and Sub-categories at Stage 2</vt:lpstr>
      <vt:lpstr>Evidencing Criteria</vt:lpstr>
      <vt:lpstr>Terminology</vt:lpstr>
      <vt:lpstr>Statutory Leave</vt:lpstr>
      <vt:lpstr>PowerPoint Presentation</vt:lpstr>
      <vt:lpstr>Supporting Guidelines</vt:lpstr>
      <vt:lpstr>Feedback At Stage 1 and Stage 2</vt:lpstr>
      <vt:lpstr>Making an Application </vt:lpstr>
      <vt:lpstr>Projected Timelines</vt:lpstr>
      <vt:lpstr>Projected Schedule of PAMB/ Academic Promotions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LPEB – PAMB Briefing</dc:title>
  <dc:creator>Angela Coholan</dc:creator>
  <cp:lastModifiedBy>Ryng, Briona</cp:lastModifiedBy>
  <cp:revision>77</cp:revision>
  <dcterms:created xsi:type="dcterms:W3CDTF">2022-03-28T21:35:20Z</dcterms:created>
  <dcterms:modified xsi:type="dcterms:W3CDTF">2022-05-24T13:45:18Z</dcterms:modified>
</cp:coreProperties>
</file>