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411A30-5A8F-45B5-89F1-B60B70A2624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B51D18-9FE6-4D87-BF64-E1BA4C2A5261}" type="datetimeFigureOut">
              <a:rPr lang="en-GB" smtClean="0"/>
              <a:t>10/12/2013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com/" TargetMode="External"/><Relationship Id="rId2" Type="http://schemas.openxmlformats.org/officeDocument/2006/relationships/hyperlink" Target="http://www.rnib.org.uk/professionals/web-accessibility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c.ie/en/teachlearn/resources/" TargetMode="External"/><Relationship Id="rId2" Type="http://schemas.openxmlformats.org/officeDocument/2006/relationships/hyperlink" Target="http://www.w3.org/wai/er/tools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ign.ncsu.edu/cud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rial Black" pitchFamily="34" charset="0"/>
              </a:rPr>
              <a:t>Presentation by </a:t>
            </a:r>
            <a:r>
              <a:rPr lang="en-GB" dirty="0" err="1" smtClean="0">
                <a:latin typeface="Arial Black" pitchFamily="34" charset="0"/>
              </a:rPr>
              <a:t>Dr.</a:t>
            </a:r>
            <a:r>
              <a:rPr lang="en-GB" dirty="0" smtClean="0">
                <a:latin typeface="Arial Black" pitchFamily="34" charset="0"/>
              </a:rPr>
              <a:t> Brian </a:t>
            </a:r>
            <a:r>
              <a:rPr lang="en-GB" dirty="0" smtClean="0">
                <a:latin typeface="Arial Black" pitchFamily="34" charset="0"/>
              </a:rPr>
              <a:t>Butler</a:t>
            </a:r>
          </a:p>
          <a:p>
            <a:r>
              <a:rPr lang="en-GB" dirty="0" smtClean="0">
                <a:latin typeface="Arial Black" pitchFamily="34" charset="0"/>
              </a:rPr>
              <a:t>Disability Support Service </a:t>
            </a:r>
          </a:p>
          <a:p>
            <a:r>
              <a:rPr lang="en-GB" dirty="0" smtClean="0">
                <a:latin typeface="Arial Black" pitchFamily="34" charset="0"/>
              </a:rPr>
              <a:t>UCC</a:t>
            </a:r>
            <a:endParaRPr lang="en-GB" dirty="0"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Universal Design for Learning and Digital </a:t>
            </a:r>
            <a:r>
              <a:rPr lang="en-GB" dirty="0"/>
              <a:t>M</a:t>
            </a:r>
            <a:r>
              <a:rPr lang="en-GB" dirty="0" smtClean="0"/>
              <a:t>edia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32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3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Principles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of Universal Design for Learning (UDL)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424847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r>
              <a:rPr lang="en-GB" sz="4000" dirty="0"/>
              <a:t> </a:t>
            </a:r>
          </a:p>
          <a:p>
            <a:pPr algn="l"/>
            <a:r>
              <a:rPr lang="en-GB" sz="3400" dirty="0">
                <a:latin typeface="Arial" pitchFamily="34" charset="0"/>
                <a:cs typeface="Arial" pitchFamily="34" charset="0"/>
              </a:rPr>
              <a:t>Multiple forms of </a:t>
            </a:r>
            <a:r>
              <a:rPr lang="en-GB" sz="3400" dirty="0" smtClean="0">
                <a:latin typeface="Arial" pitchFamily="34" charset="0"/>
                <a:cs typeface="Arial" pitchFamily="34" charset="0"/>
              </a:rPr>
              <a:t>Representation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400" dirty="0">
                <a:latin typeface="Arial" pitchFamily="34" charset="0"/>
                <a:cs typeface="Arial" pitchFamily="34" charset="0"/>
              </a:rPr>
              <a:t>Multiple forms of </a:t>
            </a:r>
            <a:r>
              <a:rPr lang="en-GB" sz="3400" dirty="0" smtClean="0">
                <a:latin typeface="Arial" pitchFamily="34" charset="0"/>
                <a:cs typeface="Arial" pitchFamily="34" charset="0"/>
              </a:rPr>
              <a:t>Expression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400" dirty="0">
                <a:latin typeface="Arial" pitchFamily="34" charset="0"/>
                <a:cs typeface="Arial" pitchFamily="34" charset="0"/>
              </a:rPr>
              <a:t>Multiple forms of </a:t>
            </a:r>
            <a:r>
              <a:rPr lang="en-GB" sz="3400" dirty="0" smtClean="0">
                <a:latin typeface="Arial" pitchFamily="34" charset="0"/>
                <a:cs typeface="Arial" pitchFamily="34" charset="0"/>
              </a:rPr>
              <a:t>Engagement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3400" dirty="0">
                <a:latin typeface="Arial" pitchFamily="34" charset="0"/>
                <a:cs typeface="Arial" pitchFamily="34" charset="0"/>
              </a:rPr>
              <a:t>(For guidelines see www.udlcenter.org)</a:t>
            </a:r>
          </a:p>
          <a:p>
            <a:pPr algn="l"/>
            <a:r>
              <a:rPr lang="en-GB" sz="3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4000" dirty="0"/>
              <a:t> </a:t>
            </a: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79512" y="0"/>
            <a:ext cx="6624736" cy="6453336"/>
          </a:xfrm>
        </p:spPr>
        <p:txBody>
          <a:bodyPr>
            <a:normAutofit fontScale="250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pPr algn="l"/>
            <a:r>
              <a:rPr lang="en-GB" sz="4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What negative factors can impact on learning?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Being in an unfamiliar </a:t>
            </a:r>
            <a:r>
              <a:rPr lang="en-GB" sz="9600" dirty="0" smtClean="0">
                <a:latin typeface="Arial" pitchFamily="34" charset="0"/>
                <a:cs typeface="Arial" pitchFamily="34" charset="0"/>
              </a:rPr>
              <a:t>culture</a:t>
            </a:r>
            <a:endParaRPr lang="en-GB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Having major life commitments outside academic </a:t>
            </a:r>
            <a:r>
              <a:rPr lang="en-GB" sz="9600" dirty="0" smtClean="0">
                <a:latin typeface="Arial" pitchFamily="34" charset="0"/>
                <a:cs typeface="Arial" pitchFamily="34" charset="0"/>
              </a:rPr>
              <a:t>life</a:t>
            </a:r>
            <a:endParaRPr lang="en-GB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Stress or anxiety disorders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Physical conditions that cause mobility impairment</a:t>
            </a:r>
            <a:r>
              <a:rPr lang="en-GB" sz="96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Sensory conditions such as hearing or </a:t>
            </a:r>
            <a:r>
              <a:rPr lang="en-GB" sz="9600" dirty="0" smtClean="0">
                <a:latin typeface="Arial" pitchFamily="34" charset="0"/>
                <a:cs typeface="Arial" pitchFamily="34" charset="0"/>
              </a:rPr>
              <a:t>seeing</a:t>
            </a:r>
            <a:endParaRPr lang="en-GB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Specific learning difficulty. Such as dyslexia or </a:t>
            </a:r>
            <a:r>
              <a:rPr lang="en-GB" sz="9600" dirty="0" smtClean="0">
                <a:latin typeface="Arial" pitchFamily="34" charset="0"/>
                <a:cs typeface="Arial" pitchFamily="34" charset="0"/>
              </a:rPr>
              <a:t>dyscalculia</a:t>
            </a:r>
            <a:endParaRPr lang="en-GB" sz="9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9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3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4000" dirty="0"/>
              <a:t> </a:t>
            </a: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94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What does Universal Design for Learning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Achieve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?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4824536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r>
              <a:rPr lang="en-GB" sz="4000" dirty="0"/>
              <a:t> </a:t>
            </a: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Universal thinking considers the potential needs of all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learners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It identifies and eliminates barriers to teaching and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learning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It maximizes learning for learners of all backgrounds and learner preferences while minimizing the need for special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accommodations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What else does Universal Design for Learning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Address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?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482453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b="1" dirty="0" smtClean="0">
                <a:latin typeface="Arial" pitchFamily="34" charset="0"/>
                <a:cs typeface="Arial" pitchFamily="34" charset="0"/>
              </a:rPr>
              <a:t>UDL </a:t>
            </a:r>
            <a:r>
              <a:rPr lang="en-US" sz="9600" b="1" dirty="0">
                <a:latin typeface="Arial" pitchFamily="34" charset="0"/>
                <a:cs typeface="Arial" pitchFamily="34" charset="0"/>
              </a:rPr>
              <a:t>offers strategies that remove barriers to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learning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 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It provides flexibility to enable students to access learning in ways that make sense for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them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 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It helps address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legislation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 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Helps address changing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demographics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 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9600" b="1" dirty="0">
                <a:latin typeface="Arial" pitchFamily="34" charset="0"/>
                <a:cs typeface="Arial" pitchFamily="34" charset="0"/>
              </a:rPr>
              <a:t>Makes optimum use of developing technologies in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education</a:t>
            </a:r>
            <a:endParaRPr lang="en-GB" sz="96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7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7400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Importance of Technology to Universal Design for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331236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sz="3800" dirty="0" smtClean="0">
                <a:latin typeface="Arial" pitchFamily="34" charset="0"/>
                <a:cs typeface="Arial" pitchFamily="34" charset="0"/>
              </a:rPr>
              <a:t>Course 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web site can be vital for providing variety in instruction and materials:</a:t>
            </a: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Syllabus of course or program of </a:t>
            </a:r>
            <a:r>
              <a:rPr lang="en-GB" sz="3800" dirty="0" smtClean="0">
                <a:latin typeface="Arial" pitchFamily="34" charset="0"/>
                <a:cs typeface="Arial" pitchFamily="34" charset="0"/>
              </a:rPr>
              <a:t>study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Assignments</a:t>
            </a: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Discussion </a:t>
            </a:r>
            <a:r>
              <a:rPr lang="en-GB" sz="3800" dirty="0" smtClean="0">
                <a:latin typeface="Arial" pitchFamily="34" charset="0"/>
                <a:cs typeface="Arial" pitchFamily="34" charset="0"/>
              </a:rPr>
              <a:t>groups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Class </a:t>
            </a:r>
            <a:r>
              <a:rPr lang="en-GB" sz="3800" dirty="0" smtClean="0">
                <a:latin typeface="Arial" pitchFamily="34" charset="0"/>
                <a:cs typeface="Arial" pitchFamily="34" charset="0"/>
              </a:rPr>
              <a:t>projects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Class </a:t>
            </a:r>
            <a:r>
              <a:rPr lang="en-GB" sz="3800" dirty="0" smtClean="0">
                <a:latin typeface="Arial" pitchFamily="34" charset="0"/>
                <a:cs typeface="Arial" pitchFamily="34" charset="0"/>
              </a:rPr>
              <a:t>notes</a:t>
            </a:r>
            <a:endParaRPr lang="en-GB" sz="3800" dirty="0"/>
          </a:p>
          <a:p>
            <a:pPr algn="l"/>
            <a:endParaRPr lang="en-GB" sz="74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76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3312368"/>
          </a:xfrm>
        </p:spPr>
        <p:txBody>
          <a:bodyPr>
            <a:normAutofit fontScale="62500" lnSpcReduction="20000"/>
          </a:bodyPr>
          <a:lstStyle/>
          <a:p>
            <a:pPr algn="l"/>
            <a:endParaRPr lang="en-GB" sz="7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latin typeface="Arial" pitchFamily="34" charset="0"/>
                <a:cs typeface="Arial" pitchFamily="34" charset="0"/>
              </a:rPr>
              <a:t>Video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material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smtClean="0">
                <a:latin typeface="Arial" pitchFamily="34" charset="0"/>
                <a:cs typeface="Arial" pitchFamily="34" charset="0"/>
              </a:rPr>
              <a:t>Podcasts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latin typeface="Arial" pitchFamily="34" charset="0"/>
                <a:cs typeface="Arial" pitchFamily="34" charset="0"/>
              </a:rPr>
              <a:t>PowerPoint slides for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lectures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latin typeface="Arial" pitchFamily="34" charset="0"/>
                <a:cs typeface="Arial" pitchFamily="34" charset="0"/>
              </a:rPr>
              <a:t>Reading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material</a:t>
            </a:r>
            <a:endParaRPr lang="en-GB" sz="4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latin typeface="Arial" pitchFamily="34" charset="0"/>
                <a:cs typeface="Arial" pitchFamily="34" charset="0"/>
              </a:rPr>
              <a:t>Links to other websites can also help provide additional representations of a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topic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12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36004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GB" sz="7400" b="1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>
                <a:latin typeface="Arial" pitchFamily="34" charset="0"/>
                <a:cs typeface="Arial" pitchFamily="34" charset="0"/>
              </a:rPr>
              <a:t>Flexibility of digital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media:</a:t>
            </a: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2600" dirty="0">
                <a:latin typeface="Arial" pitchFamily="34" charset="0"/>
                <a:cs typeface="Arial" pitchFamily="34" charset="0"/>
              </a:rPr>
              <a:t>Text can be presented in:</a:t>
            </a:r>
          </a:p>
          <a:p>
            <a:pPr algn="l"/>
            <a:r>
              <a:rPr lang="en-GB" sz="2600" dirty="0">
                <a:latin typeface="Arial" pitchFamily="34" charset="0"/>
                <a:cs typeface="Arial" pitchFamily="34" charset="0"/>
              </a:rPr>
              <a:t>Any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size</a:t>
            </a: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>
                <a:latin typeface="Arial" pitchFamily="34" charset="0"/>
                <a:cs typeface="Arial" pitchFamily="34" charset="0"/>
              </a:rPr>
              <a:t>As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speech</a:t>
            </a: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>
                <a:latin typeface="Arial" pitchFamily="34" charset="0"/>
                <a:cs typeface="Arial" pitchFamily="34" charset="0"/>
              </a:rPr>
              <a:t>In the context of a concept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map</a:t>
            </a: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2600" dirty="0">
                <a:latin typeface="Arial" pitchFamily="34" charset="0"/>
                <a:cs typeface="Arial" pitchFamily="34" charset="0"/>
              </a:rPr>
              <a:t>In </a:t>
            </a:r>
            <a:r>
              <a:rPr lang="en-GB" sz="2600" dirty="0" smtClean="0">
                <a:latin typeface="Arial" pitchFamily="34" charset="0"/>
                <a:cs typeface="Arial" pitchFamily="34" charset="0"/>
              </a:rPr>
              <a:t>Braille</a:t>
            </a: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57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124744"/>
            <a:ext cx="5554960" cy="5112568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/>
              <a:t> </a:t>
            </a:r>
            <a:endParaRPr lang="en-GB" sz="8000" dirty="0"/>
          </a:p>
          <a:p>
            <a:pPr algn="l"/>
            <a:r>
              <a:rPr lang="en-US" sz="7400" dirty="0">
                <a:latin typeface="Arial" pitchFamily="34" charset="0"/>
                <a:cs typeface="Arial" pitchFamily="34" charset="0"/>
              </a:rPr>
              <a:t>Ensure all digital media passes accessibility guidelines 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dirty="0">
                <a:latin typeface="Arial" pitchFamily="34" charset="0"/>
                <a:cs typeface="Arial" pitchFamily="34" charset="0"/>
              </a:rPr>
              <a:t> 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dirty="0">
                <a:latin typeface="Arial" pitchFamily="34" charset="0"/>
                <a:cs typeface="Arial" pitchFamily="34" charset="0"/>
              </a:rPr>
              <a:t>Using alt-text for graphical images is important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dirty="0">
                <a:latin typeface="Arial" pitchFamily="34" charset="0"/>
                <a:cs typeface="Arial" pitchFamily="34" charset="0"/>
              </a:rPr>
              <a:t>See: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dirty="0">
                <a:latin typeface="Arial" pitchFamily="34" charset="0"/>
                <a:cs typeface="Arial" pitchFamily="34" charset="0"/>
              </a:rPr>
              <a:t> Royal National Institute for the Blind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u="sng" dirty="0">
                <a:latin typeface="Arial" pitchFamily="34" charset="0"/>
                <a:cs typeface="Arial" pitchFamily="34" charset="0"/>
                <a:hlinkClick r:id="rId2"/>
              </a:rPr>
              <a:t>www.rnib.org.uk/professionals/web-accessibility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dirty="0">
                <a:latin typeface="Arial" pitchFamily="34" charset="0"/>
                <a:cs typeface="Arial" pitchFamily="34" charset="0"/>
              </a:rPr>
              <a:t> 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dirty="0">
                <a:latin typeface="Arial" pitchFamily="34" charset="0"/>
                <a:cs typeface="Arial" pitchFamily="34" charset="0"/>
              </a:rPr>
              <a:t>World Wide Web Consortium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7400" u="sng" dirty="0">
                <a:latin typeface="Arial" pitchFamily="34" charset="0"/>
                <a:cs typeface="Arial" pitchFamily="34" charset="0"/>
                <a:hlinkClick r:id="rId3"/>
              </a:rPr>
              <a:t>www.w3.com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7400" b="1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873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Tools 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Checking Accessibility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Websites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475252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4400" u="sng" dirty="0" smtClean="0">
                <a:latin typeface="Arial" pitchFamily="34" charset="0"/>
                <a:cs typeface="Arial" pitchFamily="34" charset="0"/>
                <a:hlinkClick r:id="rId2"/>
              </a:rPr>
              <a:t>www.w3.org/wai/er/tools</a:t>
            </a:r>
            <a:r>
              <a:rPr lang="en-US" sz="4400" u="sng" dirty="0"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 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Other important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resource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Information available on how to create accessible: 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Word documents, 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PDF documents, 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PowerPoint presentations 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E-mails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 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u="sng" dirty="0">
                <a:latin typeface="Arial" pitchFamily="34" charset="0"/>
                <a:cs typeface="Arial" pitchFamily="34" charset="0"/>
                <a:hlinkClick r:id="rId3"/>
              </a:rPr>
              <a:t>www.ucc.ie/en/teachlearn/resources/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4400" dirty="0">
                <a:latin typeface="Arial" pitchFamily="34" charset="0"/>
                <a:cs typeface="Arial" pitchFamily="34" charset="0"/>
              </a:rPr>
              <a:t>Also see www.universaldesign.ie/newsandevents/presentationsun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0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What is Universal Design?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988840"/>
            <a:ext cx="5554960" cy="2299048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Universal Design is design for all.</a:t>
            </a:r>
          </a:p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School of Design North Carolina State University </a:t>
            </a:r>
            <a:r>
              <a:rPr lang="en-GB" sz="2400" u="sng" dirty="0">
                <a:latin typeface="Arial" pitchFamily="34" charset="0"/>
                <a:cs typeface="Arial" pitchFamily="34" charset="0"/>
                <a:hlinkClick r:id="rId2"/>
              </a:rPr>
              <a:t>www.design.ncsu.edu/cud</a:t>
            </a:r>
            <a:r>
              <a:rPr lang="en-GB" sz="2400" u="sng" dirty="0" smtClean="0">
                <a:latin typeface="Arial" pitchFamily="34" charset="0"/>
                <a:cs typeface="Arial" pitchFamily="34" charset="0"/>
                <a:hlinkClick r:id="rId2"/>
              </a:rPr>
              <a:t>/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48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988840"/>
            <a:ext cx="5554960" cy="2299048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pPr algn="ctr"/>
            <a:r>
              <a:rPr lang="en-GB" sz="2400" dirty="0" smtClean="0">
                <a:latin typeface="Arial" pitchFamily="34" charset="0"/>
                <a:cs typeface="Arial" pitchFamily="34" charset="0"/>
              </a:rPr>
              <a:t>Under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the Disability Act 2005 the National Disability Authority in Ireland was commissioned to set in place the Centre for Excellence in Universal Design (CEUD) www.universaldesign.ie</a:t>
            </a:r>
          </a:p>
          <a:p>
            <a:pPr algn="ctr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02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988840"/>
            <a:ext cx="5554960" cy="2299048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Aims of CEUD are to promote the principles of UD in architecture, environmental design and product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design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Principles of Universal Design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988840"/>
            <a:ext cx="5554960" cy="4248472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1 Equitable use – For people with diverse </a:t>
            </a:r>
            <a:r>
              <a:rPr lang="en-GB" sz="3800" dirty="0" smtClean="0">
                <a:latin typeface="Arial" pitchFamily="34" charset="0"/>
                <a:cs typeface="Arial" pitchFamily="34" charset="0"/>
              </a:rPr>
              <a:t>abilities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2 Flexibility in use – Accommodates a wide range of individual preferences and </a:t>
            </a:r>
            <a:r>
              <a:rPr lang="en-GB" sz="3800" dirty="0" smtClean="0">
                <a:latin typeface="Arial" pitchFamily="34" charset="0"/>
                <a:cs typeface="Arial" pitchFamily="34" charset="0"/>
              </a:rPr>
              <a:t>abilities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>
                <a:latin typeface="Arial" pitchFamily="34" charset="0"/>
                <a:cs typeface="Arial" pitchFamily="34" charset="0"/>
              </a:rPr>
              <a:t>3 Simple and intuitive use - Use of the design is easy to understand regardless of the users experience, knowledge, language skills or current concentration </a:t>
            </a:r>
            <a:r>
              <a:rPr lang="en-GB" sz="3800" dirty="0" smtClean="0">
                <a:latin typeface="Arial" pitchFamily="34" charset="0"/>
                <a:cs typeface="Arial" pitchFamily="34" charset="0"/>
              </a:rPr>
              <a:t>level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5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476672"/>
            <a:ext cx="5554960" cy="6192688"/>
          </a:xfrm>
        </p:spPr>
        <p:txBody>
          <a:bodyPr>
            <a:normAutofit fontScale="325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pPr algn="l"/>
            <a:r>
              <a:rPr lang="en-GB" sz="7400" dirty="0">
                <a:latin typeface="Arial" pitchFamily="34" charset="0"/>
                <a:cs typeface="Arial" pitchFamily="34" charset="0"/>
              </a:rPr>
              <a:t>4 Perceptible information – The design communicates necessary information effectively to the user regardless of ambient conditions or the user’s sensory </a:t>
            </a:r>
            <a:r>
              <a:rPr lang="en-GB" sz="7400" dirty="0" smtClean="0">
                <a:latin typeface="Arial" pitchFamily="34" charset="0"/>
                <a:cs typeface="Arial" pitchFamily="34" charset="0"/>
              </a:rPr>
              <a:t>abilities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7400" dirty="0">
                <a:latin typeface="Arial" pitchFamily="34" charset="0"/>
                <a:cs typeface="Arial" pitchFamily="34" charset="0"/>
              </a:rPr>
              <a:t>5 Tolerance for error - The design minimizes hazards and the adverse consequences of accidental or unintended </a:t>
            </a:r>
            <a:r>
              <a:rPr lang="en-GB" sz="7400" dirty="0" smtClean="0">
                <a:latin typeface="Arial" pitchFamily="34" charset="0"/>
                <a:cs typeface="Arial" pitchFamily="34" charset="0"/>
              </a:rPr>
              <a:t>actions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74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en-GB" sz="7400" dirty="0">
                <a:latin typeface="Arial" pitchFamily="34" charset="0"/>
                <a:cs typeface="Arial" pitchFamily="34" charset="0"/>
              </a:rPr>
              <a:t>Low physical effort – The design can be used efficiently and comfortably and with a minimum of </a:t>
            </a:r>
            <a:r>
              <a:rPr lang="en-GB" sz="7400" dirty="0" smtClean="0">
                <a:latin typeface="Arial" pitchFamily="34" charset="0"/>
                <a:cs typeface="Arial" pitchFamily="34" charset="0"/>
              </a:rPr>
              <a:t>fatigue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7400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en-GB" sz="7400" dirty="0">
                <a:latin typeface="Arial" pitchFamily="34" charset="0"/>
                <a:cs typeface="Arial" pitchFamily="34" charset="0"/>
              </a:rPr>
              <a:t>Size and space for approach and use – Appropriate size and space is provided for approach, reach, manipulation and use regardless of user’s body size, posture or </a:t>
            </a:r>
            <a:r>
              <a:rPr lang="en-GB" sz="7400" dirty="0" smtClean="0">
                <a:latin typeface="Arial" pitchFamily="34" charset="0"/>
                <a:cs typeface="Arial" pitchFamily="34" charset="0"/>
              </a:rPr>
              <a:t>mobility</a:t>
            </a:r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7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l"/>
            <a:endParaRPr lang="en-GB" sz="7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What is Universal Design for Learning?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4248472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r>
              <a:rPr lang="en-GB" sz="4000" dirty="0"/>
              <a:t> </a:t>
            </a:r>
          </a:p>
          <a:p>
            <a:pPr algn="l"/>
            <a:r>
              <a:rPr lang="en-GB" sz="2400" dirty="0">
                <a:latin typeface="Arial" pitchFamily="34" charset="0"/>
                <a:cs typeface="Arial" pitchFamily="34" charset="0"/>
              </a:rPr>
              <a:t>It is a set of principles for curriculum development that give all individuals equal opportunity to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learn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1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What is Universal Design for Learning?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4248472"/>
          </a:xfrm>
        </p:spPr>
        <p:txBody>
          <a:bodyPr>
            <a:normAutofit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pPr algn="l"/>
            <a:r>
              <a:rPr lang="en-GB" sz="2400" dirty="0">
                <a:latin typeface="Arial" pitchFamily="34" charset="0"/>
                <a:cs typeface="Arial" pitchFamily="34" charset="0"/>
              </a:rPr>
              <a:t>It provides a blueprint for creating instructional:</a:t>
            </a:r>
          </a:p>
          <a:p>
            <a:pPr algn="l"/>
            <a:r>
              <a:rPr lang="en-GB" sz="2400" dirty="0">
                <a:latin typeface="Arial" pitchFamily="34" charset="0"/>
                <a:cs typeface="Arial" pitchFamily="34" charset="0"/>
              </a:rPr>
              <a:t>Goals</a:t>
            </a:r>
          </a:p>
          <a:p>
            <a:pPr algn="l"/>
            <a:r>
              <a:rPr lang="en-GB" sz="2400" dirty="0">
                <a:latin typeface="Arial" pitchFamily="34" charset="0"/>
                <a:cs typeface="Arial" pitchFamily="34" charset="0"/>
              </a:rPr>
              <a:t>Methods</a:t>
            </a:r>
          </a:p>
          <a:p>
            <a:pPr algn="l"/>
            <a:r>
              <a:rPr lang="en-GB" sz="2400" dirty="0">
                <a:latin typeface="Arial" pitchFamily="34" charset="0"/>
                <a:cs typeface="Arial" pitchFamily="34" charset="0"/>
              </a:rPr>
              <a:t>Materials</a:t>
            </a:r>
          </a:p>
          <a:p>
            <a:pPr algn="l"/>
            <a:r>
              <a:rPr lang="en-GB" sz="2400" dirty="0">
                <a:latin typeface="Arial" pitchFamily="34" charset="0"/>
                <a:cs typeface="Arial" pitchFamily="34" charset="0"/>
              </a:rPr>
              <a:t>Assessments</a:t>
            </a:r>
          </a:p>
          <a:p>
            <a:r>
              <a:rPr lang="en-GB" sz="4000" dirty="0"/>
              <a:t> </a:t>
            </a: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8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5266928" cy="1752600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latin typeface="Arial" pitchFamily="34" charset="0"/>
                <a:cs typeface="Arial" pitchFamily="34" charset="0"/>
              </a:rPr>
              <a:t>CAST and the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Work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of Anne Meyer and David Rose</a:t>
            </a:r>
            <a:br>
              <a:rPr lang="en-GB" sz="2400" dirty="0">
                <a:latin typeface="Arial" pitchFamily="34" charset="0"/>
                <a:cs typeface="Arial" pitchFamily="34" charset="0"/>
              </a:rPr>
            </a:b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39552" y="1700808"/>
            <a:ext cx="5554960" cy="4248472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 </a:t>
            </a:r>
          </a:p>
          <a:p>
            <a:r>
              <a:rPr lang="en-GB" sz="2400" dirty="0"/>
              <a:t> </a:t>
            </a:r>
          </a:p>
          <a:p>
            <a:r>
              <a:rPr lang="en-GB" sz="4000" dirty="0"/>
              <a:t> </a:t>
            </a: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CAST have drawn up 3 principles of Universal Design for Learning and these reflect the basic neurology of the learning brain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Recognition networks</a:t>
            </a: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Strategic networks</a:t>
            </a: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Effective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networks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400" dirty="0">
                <a:latin typeface="Arial" pitchFamily="34" charset="0"/>
                <a:cs typeface="Arial" pitchFamily="34" charset="0"/>
              </a:rPr>
              <a:t>www.cast.org</a:t>
            </a:r>
          </a:p>
          <a:p>
            <a:r>
              <a:rPr lang="en-GB" sz="4000" dirty="0"/>
              <a:t> </a:t>
            </a:r>
          </a:p>
          <a:p>
            <a:pPr algn="l"/>
            <a:endParaRPr lang="en-GB" sz="3800" dirty="0">
              <a:latin typeface="Arial" pitchFamily="34" charset="0"/>
              <a:cs typeface="Arial" pitchFamily="34" charset="0"/>
            </a:endParaRPr>
          </a:p>
          <a:p>
            <a:pPr algn="l"/>
            <a:endParaRPr lang="en-GB" sz="2400" dirty="0"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6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59</TotalTime>
  <Words>156</Words>
  <Application>Microsoft Office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Composite</vt:lpstr>
      <vt:lpstr>Universal Design for Learning and Digital Media </vt:lpstr>
      <vt:lpstr>What is Universal Design? </vt:lpstr>
      <vt:lpstr>PowerPoint Presentation</vt:lpstr>
      <vt:lpstr>PowerPoint Presentation</vt:lpstr>
      <vt:lpstr>Principles of Universal Design </vt:lpstr>
      <vt:lpstr>PowerPoint Presentation</vt:lpstr>
      <vt:lpstr>What is Universal Design for Learning? </vt:lpstr>
      <vt:lpstr>What is Universal Design for Learning? </vt:lpstr>
      <vt:lpstr>CAST and the Work of Anne Meyer and David Rose </vt:lpstr>
      <vt:lpstr>3 Principles of Universal Design for Learning (UDL) </vt:lpstr>
      <vt:lpstr>PowerPoint Presentation</vt:lpstr>
      <vt:lpstr>What does Universal Design for Learning Achieve? </vt:lpstr>
      <vt:lpstr>What else does Universal Design for Learning Address? </vt:lpstr>
      <vt:lpstr>Importance of Technology to Universal Design for Learning </vt:lpstr>
      <vt:lpstr>PowerPoint Presentation</vt:lpstr>
      <vt:lpstr>PowerPoint Presentation</vt:lpstr>
      <vt:lpstr>PowerPoint Presentation</vt:lpstr>
      <vt:lpstr>Tools for Checking Accessibility of Websites </vt:lpstr>
    </vt:vector>
  </TitlesOfParts>
  <Company>University College Cork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with Technology</dc:title>
  <dc:creator>Disability Support Info</dc:creator>
  <cp:lastModifiedBy>Disability Support Info</cp:lastModifiedBy>
  <cp:revision>7</cp:revision>
  <dcterms:created xsi:type="dcterms:W3CDTF">2013-12-09T16:41:02Z</dcterms:created>
  <dcterms:modified xsi:type="dcterms:W3CDTF">2013-12-10T09:44:51Z</dcterms:modified>
</cp:coreProperties>
</file>