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6" r:id="rId1"/>
  </p:sldMasterIdLst>
  <p:sldIdLst>
    <p:sldId id="256" r:id="rId2"/>
    <p:sldId id="257" r:id="rId3"/>
    <p:sldId id="280" r:id="rId4"/>
    <p:sldId id="281" r:id="rId5"/>
    <p:sldId id="282" r:id="rId6"/>
    <p:sldId id="290" r:id="rId7"/>
    <p:sldId id="283" r:id="rId8"/>
    <p:sldId id="299" r:id="rId9"/>
    <p:sldId id="300" r:id="rId10"/>
    <p:sldId id="286" r:id="rId11"/>
    <p:sldId id="287" r:id="rId12"/>
    <p:sldId id="291" r:id="rId13"/>
    <p:sldId id="294" r:id="rId14"/>
    <p:sldId id="295" r:id="rId15"/>
    <p:sldId id="296" r:id="rId16"/>
    <p:sldId id="297" r:id="rId17"/>
    <p:sldId id="293" r:id="rId18"/>
    <p:sldId id="292" r:id="rId19"/>
    <p:sldId id="298" r:id="rId20"/>
    <p:sldId id="288" r:id="rId21"/>
    <p:sldId id="289"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4" d="100"/>
          <a:sy n="64"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2.svg"/></Relationships>
</file>

<file path=ppt/diagrams/_rels/data5.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5.png"/><Relationship Id="rId7" Type="http://schemas.openxmlformats.org/officeDocument/2006/relationships/image" Target="../media/image3.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8.svg"/><Relationship Id="rId4" Type="http://schemas.openxmlformats.org/officeDocument/2006/relationships/image" Target="../media/image16.svg"/><Relationship Id="rId9" Type="http://schemas.openxmlformats.org/officeDocument/2006/relationships/image" Target="../media/image7.png"/></Relationships>
</file>

<file path=ppt/diagrams/_rels/data6.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2.svg"/></Relationships>
</file>

<file path=ppt/diagrams/_rels/drawing5.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5.png"/><Relationship Id="rId7" Type="http://schemas.openxmlformats.org/officeDocument/2006/relationships/image" Target="../media/image3.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8.svg"/><Relationship Id="rId4" Type="http://schemas.openxmlformats.org/officeDocument/2006/relationships/image" Target="../media/image16.svg"/><Relationship Id="rId9" Type="http://schemas.openxmlformats.org/officeDocument/2006/relationships/image" Target="../media/image7.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EE8810-1715-4E04-8CBC-1DC7E7BDB7C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0A7C0ED-2A0E-4FAD-BA13-3D405B036BAF}">
      <dgm:prSet/>
      <dgm:spPr/>
      <dgm:t>
        <a:bodyPr/>
        <a:lstStyle/>
        <a:p>
          <a:r>
            <a:rPr lang="en-IE"/>
            <a:t>The ‘implementation deficit’ in EU environmental law is a persistent and acknowledged problem </a:t>
          </a:r>
          <a:endParaRPr lang="en-US"/>
        </a:p>
      </dgm:t>
    </dgm:pt>
    <dgm:pt modelId="{C47D1868-ED9A-4C78-8C2E-CF416BE1ADC3}" type="parTrans" cxnId="{A4A635CD-4B18-4E2F-B890-9566C50AB839}">
      <dgm:prSet/>
      <dgm:spPr/>
      <dgm:t>
        <a:bodyPr/>
        <a:lstStyle/>
        <a:p>
          <a:endParaRPr lang="en-US"/>
        </a:p>
      </dgm:t>
    </dgm:pt>
    <dgm:pt modelId="{DA4447E5-F0DC-45E8-8EE6-71E4BDA0EE1B}" type="sibTrans" cxnId="{A4A635CD-4B18-4E2F-B890-9566C50AB839}">
      <dgm:prSet/>
      <dgm:spPr/>
      <dgm:t>
        <a:bodyPr/>
        <a:lstStyle/>
        <a:p>
          <a:endParaRPr lang="en-US"/>
        </a:p>
      </dgm:t>
    </dgm:pt>
    <dgm:pt modelId="{2BA43A91-A3CF-4DBB-8337-035B6BC109EA}">
      <dgm:prSet/>
      <dgm:spPr/>
      <dgm:t>
        <a:bodyPr/>
        <a:lstStyle/>
        <a:p>
          <a:r>
            <a:rPr lang="en-IE"/>
            <a:t>Acknowledged by EU itself particularly the Commission</a:t>
          </a:r>
          <a:endParaRPr lang="en-US"/>
        </a:p>
      </dgm:t>
    </dgm:pt>
    <dgm:pt modelId="{38FAF130-0E75-4697-A3AC-F26C9E812315}" type="parTrans" cxnId="{59229E18-28B8-4AA8-A47E-906FA02CDED5}">
      <dgm:prSet/>
      <dgm:spPr/>
      <dgm:t>
        <a:bodyPr/>
        <a:lstStyle/>
        <a:p>
          <a:endParaRPr lang="en-US"/>
        </a:p>
      </dgm:t>
    </dgm:pt>
    <dgm:pt modelId="{7318557E-544E-4035-B3AF-2AB629892BD1}" type="sibTrans" cxnId="{59229E18-28B8-4AA8-A47E-906FA02CDED5}">
      <dgm:prSet/>
      <dgm:spPr/>
      <dgm:t>
        <a:bodyPr/>
        <a:lstStyle/>
        <a:p>
          <a:endParaRPr lang="en-US"/>
        </a:p>
      </dgm:t>
    </dgm:pt>
    <dgm:pt modelId="{C1635E64-AC65-4B6C-B58A-C19618663393}">
      <dgm:prSet/>
      <dgm:spPr/>
      <dgm:t>
        <a:bodyPr/>
        <a:lstStyle/>
        <a:p>
          <a:r>
            <a:rPr lang="en-IE"/>
            <a:t>Part of the problem lies with the legal and administrative structures of the EU which hinder effective enforcement</a:t>
          </a:r>
          <a:endParaRPr lang="en-US"/>
        </a:p>
      </dgm:t>
    </dgm:pt>
    <dgm:pt modelId="{BE7B9EAB-55FD-4DFC-AEE3-2EA7A01C6396}" type="parTrans" cxnId="{FDFBAFFC-7A18-4948-BBBA-C451AA4BB2AB}">
      <dgm:prSet/>
      <dgm:spPr/>
      <dgm:t>
        <a:bodyPr/>
        <a:lstStyle/>
        <a:p>
          <a:endParaRPr lang="en-US"/>
        </a:p>
      </dgm:t>
    </dgm:pt>
    <dgm:pt modelId="{859FED01-CB9B-4F44-932D-378AE9B555DA}" type="sibTrans" cxnId="{FDFBAFFC-7A18-4948-BBBA-C451AA4BB2AB}">
      <dgm:prSet/>
      <dgm:spPr/>
      <dgm:t>
        <a:bodyPr/>
        <a:lstStyle/>
        <a:p>
          <a:endParaRPr lang="en-US"/>
        </a:p>
      </dgm:t>
    </dgm:pt>
    <dgm:pt modelId="{6953D4EF-CFB8-4335-B7B6-E44FBFD38655}">
      <dgm:prSet/>
      <dgm:spPr/>
      <dgm:t>
        <a:bodyPr/>
        <a:lstStyle/>
        <a:p>
          <a:r>
            <a:rPr lang="en-IE" dirty="0"/>
            <a:t>Does Commission have necessary resources ?</a:t>
          </a:r>
          <a:endParaRPr lang="en-US" dirty="0"/>
        </a:p>
      </dgm:t>
    </dgm:pt>
    <dgm:pt modelId="{1E08C889-4182-4697-8C09-5B10D4DAF241}" type="parTrans" cxnId="{9704AD7D-4B3F-410D-96C4-4F950D658EAF}">
      <dgm:prSet/>
      <dgm:spPr/>
      <dgm:t>
        <a:bodyPr/>
        <a:lstStyle/>
        <a:p>
          <a:endParaRPr lang="en-US"/>
        </a:p>
      </dgm:t>
    </dgm:pt>
    <dgm:pt modelId="{4C152A9F-2B52-4A32-99FF-508956CC7440}" type="sibTrans" cxnId="{9704AD7D-4B3F-410D-96C4-4F950D658EAF}">
      <dgm:prSet/>
      <dgm:spPr/>
      <dgm:t>
        <a:bodyPr/>
        <a:lstStyle/>
        <a:p>
          <a:endParaRPr lang="en-US"/>
        </a:p>
      </dgm:t>
    </dgm:pt>
    <dgm:pt modelId="{1505AD5B-17DA-42CF-B8DC-B92D064458F0}">
      <dgm:prSet/>
      <dgm:spPr/>
      <dgm:t>
        <a:bodyPr/>
        <a:lstStyle/>
        <a:p>
          <a:r>
            <a:rPr lang="en-IE" dirty="0"/>
            <a:t>Commission has no independent fact-finding powers – a severe limitation</a:t>
          </a:r>
          <a:endParaRPr lang="en-US" dirty="0"/>
        </a:p>
      </dgm:t>
    </dgm:pt>
    <dgm:pt modelId="{39E62F2F-E411-4B4F-A7DE-D7C8699AF1A3}" type="parTrans" cxnId="{DECE3036-7B03-4779-BC81-6E0E5AC4D060}">
      <dgm:prSet/>
      <dgm:spPr/>
      <dgm:t>
        <a:bodyPr/>
        <a:lstStyle/>
        <a:p>
          <a:endParaRPr lang="en-US"/>
        </a:p>
      </dgm:t>
    </dgm:pt>
    <dgm:pt modelId="{F4B727DB-C61A-4A35-8F7A-1D44AC2E8DB8}" type="sibTrans" cxnId="{DECE3036-7B03-4779-BC81-6E0E5AC4D060}">
      <dgm:prSet/>
      <dgm:spPr/>
      <dgm:t>
        <a:bodyPr/>
        <a:lstStyle/>
        <a:p>
          <a:endParaRPr lang="en-US"/>
        </a:p>
      </dgm:t>
    </dgm:pt>
    <dgm:pt modelId="{066AD275-F751-4A92-A68C-7DC09AB12588}">
      <dgm:prSet/>
      <dgm:spPr/>
      <dgm:t>
        <a:bodyPr/>
        <a:lstStyle/>
        <a:p>
          <a:r>
            <a:rPr lang="en-IE"/>
            <a:t>Are legislative mechanisms sufficient  ?</a:t>
          </a:r>
          <a:endParaRPr lang="en-US"/>
        </a:p>
      </dgm:t>
    </dgm:pt>
    <dgm:pt modelId="{CE616B50-E2F4-475B-A63A-3C86364C2B5C}" type="parTrans" cxnId="{134832F5-F16C-4A79-90B0-0F7767A5656E}">
      <dgm:prSet/>
      <dgm:spPr/>
      <dgm:t>
        <a:bodyPr/>
        <a:lstStyle/>
        <a:p>
          <a:endParaRPr lang="en-US"/>
        </a:p>
      </dgm:t>
    </dgm:pt>
    <dgm:pt modelId="{CACE129E-DAB3-4DB0-BB7B-E5776DC081D5}" type="sibTrans" cxnId="{134832F5-F16C-4A79-90B0-0F7767A5656E}">
      <dgm:prSet/>
      <dgm:spPr/>
      <dgm:t>
        <a:bodyPr/>
        <a:lstStyle/>
        <a:p>
          <a:endParaRPr lang="en-US"/>
        </a:p>
      </dgm:t>
    </dgm:pt>
    <dgm:pt modelId="{4C26DE22-D438-4101-B01D-91A1C0479184}">
      <dgm:prSet/>
      <dgm:spPr/>
      <dgm:t>
        <a:bodyPr/>
        <a:lstStyle/>
        <a:p>
          <a:r>
            <a:rPr lang="en-IE"/>
            <a:t>Art 258 TFEU procedure – is it effective ?</a:t>
          </a:r>
          <a:endParaRPr lang="en-US"/>
        </a:p>
      </dgm:t>
    </dgm:pt>
    <dgm:pt modelId="{2A10D7A0-3BFF-4419-AFC8-52776EC7A204}" type="parTrans" cxnId="{1BE5DBC5-67C3-46AC-B272-1937FA5E0F7B}">
      <dgm:prSet/>
      <dgm:spPr/>
      <dgm:t>
        <a:bodyPr/>
        <a:lstStyle/>
        <a:p>
          <a:endParaRPr lang="en-US"/>
        </a:p>
      </dgm:t>
    </dgm:pt>
    <dgm:pt modelId="{D8FC8337-CC84-4F88-8CFE-0DBE2B48B78F}" type="sibTrans" cxnId="{1BE5DBC5-67C3-46AC-B272-1937FA5E0F7B}">
      <dgm:prSet/>
      <dgm:spPr/>
      <dgm:t>
        <a:bodyPr/>
        <a:lstStyle/>
        <a:p>
          <a:endParaRPr lang="en-US"/>
        </a:p>
      </dgm:t>
    </dgm:pt>
    <dgm:pt modelId="{A4ECBA26-CD87-44D1-83EE-6700849C62BE}">
      <dgm:prSet/>
      <dgm:spPr/>
      <dgm:t>
        <a:bodyPr/>
        <a:lstStyle/>
        <a:p>
          <a:r>
            <a:rPr lang="en-IE"/>
            <a:t>Are remedies under 260 TFEU  effective should they be more robust ?</a:t>
          </a:r>
          <a:endParaRPr lang="en-US"/>
        </a:p>
      </dgm:t>
    </dgm:pt>
    <dgm:pt modelId="{65142194-135E-4BAE-A39E-9E16D0460B74}" type="parTrans" cxnId="{DC2331E2-16BD-48AF-978B-4FF765C4BFB3}">
      <dgm:prSet/>
      <dgm:spPr/>
      <dgm:t>
        <a:bodyPr/>
        <a:lstStyle/>
        <a:p>
          <a:endParaRPr lang="en-US"/>
        </a:p>
      </dgm:t>
    </dgm:pt>
    <dgm:pt modelId="{DDFCD535-EED8-4AED-B22C-DFAC8BB81213}" type="sibTrans" cxnId="{DC2331E2-16BD-48AF-978B-4FF765C4BFB3}">
      <dgm:prSet/>
      <dgm:spPr/>
      <dgm:t>
        <a:bodyPr/>
        <a:lstStyle/>
        <a:p>
          <a:endParaRPr lang="en-US"/>
        </a:p>
      </dgm:t>
    </dgm:pt>
    <dgm:pt modelId="{7192E277-9FF8-4FB0-B404-D8F3DCF12B99}" type="pres">
      <dgm:prSet presAssocID="{77EE8810-1715-4E04-8CBC-1DC7E7BDB7C4}" presName="linear" presStyleCnt="0">
        <dgm:presLayoutVars>
          <dgm:animLvl val="lvl"/>
          <dgm:resizeHandles val="exact"/>
        </dgm:presLayoutVars>
      </dgm:prSet>
      <dgm:spPr/>
    </dgm:pt>
    <dgm:pt modelId="{621ADBFC-B62F-4C3B-9808-C054CCF1DA96}" type="pres">
      <dgm:prSet presAssocID="{D0A7C0ED-2A0E-4FAD-BA13-3D405B036BAF}" presName="parentText" presStyleLbl="node1" presStyleIdx="0" presStyleCnt="8" custLinFactY="-3220" custLinFactNeighborX="-13110" custLinFactNeighborY="-100000">
        <dgm:presLayoutVars>
          <dgm:chMax val="0"/>
          <dgm:bulletEnabled val="1"/>
        </dgm:presLayoutVars>
      </dgm:prSet>
      <dgm:spPr/>
    </dgm:pt>
    <dgm:pt modelId="{82B25A74-E64B-49E8-8851-6F807A0021BC}" type="pres">
      <dgm:prSet presAssocID="{DA4447E5-F0DC-45E8-8EE6-71E4BDA0EE1B}" presName="spacer" presStyleCnt="0"/>
      <dgm:spPr/>
    </dgm:pt>
    <dgm:pt modelId="{065BB26E-DDBC-45C1-88AD-46EF06F6C95D}" type="pres">
      <dgm:prSet presAssocID="{2BA43A91-A3CF-4DBB-8337-035B6BC109EA}" presName="parentText" presStyleLbl="node1" presStyleIdx="1" presStyleCnt="8">
        <dgm:presLayoutVars>
          <dgm:chMax val="0"/>
          <dgm:bulletEnabled val="1"/>
        </dgm:presLayoutVars>
      </dgm:prSet>
      <dgm:spPr/>
    </dgm:pt>
    <dgm:pt modelId="{64474C79-958A-4A83-82CD-A90EE007C924}" type="pres">
      <dgm:prSet presAssocID="{7318557E-544E-4035-B3AF-2AB629892BD1}" presName="spacer" presStyleCnt="0"/>
      <dgm:spPr/>
    </dgm:pt>
    <dgm:pt modelId="{902E1F08-B13C-450F-9448-296F262DF0A5}" type="pres">
      <dgm:prSet presAssocID="{C1635E64-AC65-4B6C-B58A-C19618663393}" presName="parentText" presStyleLbl="node1" presStyleIdx="2" presStyleCnt="8">
        <dgm:presLayoutVars>
          <dgm:chMax val="0"/>
          <dgm:bulletEnabled val="1"/>
        </dgm:presLayoutVars>
      </dgm:prSet>
      <dgm:spPr/>
    </dgm:pt>
    <dgm:pt modelId="{A1AD1073-6A14-408F-BE8E-3541E1EB6478}" type="pres">
      <dgm:prSet presAssocID="{859FED01-CB9B-4F44-932D-378AE9B555DA}" presName="spacer" presStyleCnt="0"/>
      <dgm:spPr/>
    </dgm:pt>
    <dgm:pt modelId="{72DC719D-1E7F-470B-A321-01F91D28A7BA}" type="pres">
      <dgm:prSet presAssocID="{6953D4EF-CFB8-4335-B7B6-E44FBFD38655}" presName="parentText" presStyleLbl="node1" presStyleIdx="3" presStyleCnt="8">
        <dgm:presLayoutVars>
          <dgm:chMax val="0"/>
          <dgm:bulletEnabled val="1"/>
        </dgm:presLayoutVars>
      </dgm:prSet>
      <dgm:spPr/>
    </dgm:pt>
    <dgm:pt modelId="{1ACEF367-8C41-402A-AC53-C88BF0BB13BB}" type="pres">
      <dgm:prSet presAssocID="{4C152A9F-2B52-4A32-99FF-508956CC7440}" presName="spacer" presStyleCnt="0"/>
      <dgm:spPr/>
    </dgm:pt>
    <dgm:pt modelId="{882187BE-C4F5-49D8-B5FD-05CDBD7CD3CE}" type="pres">
      <dgm:prSet presAssocID="{1505AD5B-17DA-42CF-B8DC-B92D064458F0}" presName="parentText" presStyleLbl="node1" presStyleIdx="4" presStyleCnt="8">
        <dgm:presLayoutVars>
          <dgm:chMax val="0"/>
          <dgm:bulletEnabled val="1"/>
        </dgm:presLayoutVars>
      </dgm:prSet>
      <dgm:spPr/>
    </dgm:pt>
    <dgm:pt modelId="{E916D708-9DF7-45C7-AFBD-75819F081C9A}" type="pres">
      <dgm:prSet presAssocID="{F4B727DB-C61A-4A35-8F7A-1D44AC2E8DB8}" presName="spacer" presStyleCnt="0"/>
      <dgm:spPr/>
    </dgm:pt>
    <dgm:pt modelId="{91A12270-4B2E-4C82-9972-58F7E37DD3B7}" type="pres">
      <dgm:prSet presAssocID="{066AD275-F751-4A92-A68C-7DC09AB12588}" presName="parentText" presStyleLbl="node1" presStyleIdx="5" presStyleCnt="8">
        <dgm:presLayoutVars>
          <dgm:chMax val="0"/>
          <dgm:bulletEnabled val="1"/>
        </dgm:presLayoutVars>
      </dgm:prSet>
      <dgm:spPr/>
    </dgm:pt>
    <dgm:pt modelId="{36BB71EA-530C-4312-83FC-CDE2E5B6D2DF}" type="pres">
      <dgm:prSet presAssocID="{CACE129E-DAB3-4DB0-BB7B-E5776DC081D5}" presName="spacer" presStyleCnt="0"/>
      <dgm:spPr/>
    </dgm:pt>
    <dgm:pt modelId="{B53ED3ED-A40B-40D2-B683-53E231AEFD59}" type="pres">
      <dgm:prSet presAssocID="{4C26DE22-D438-4101-B01D-91A1C0479184}" presName="parentText" presStyleLbl="node1" presStyleIdx="6" presStyleCnt="8">
        <dgm:presLayoutVars>
          <dgm:chMax val="0"/>
          <dgm:bulletEnabled val="1"/>
        </dgm:presLayoutVars>
      </dgm:prSet>
      <dgm:spPr/>
    </dgm:pt>
    <dgm:pt modelId="{E89DA364-CEE2-4BAC-9FFE-2FEAEDF2E10B}" type="pres">
      <dgm:prSet presAssocID="{D8FC8337-CC84-4F88-8CFE-0DBE2B48B78F}" presName="spacer" presStyleCnt="0"/>
      <dgm:spPr/>
    </dgm:pt>
    <dgm:pt modelId="{803ACED7-D902-4194-991F-141F08CBB46E}" type="pres">
      <dgm:prSet presAssocID="{A4ECBA26-CD87-44D1-83EE-6700849C62BE}" presName="parentText" presStyleLbl="node1" presStyleIdx="7" presStyleCnt="8">
        <dgm:presLayoutVars>
          <dgm:chMax val="0"/>
          <dgm:bulletEnabled val="1"/>
        </dgm:presLayoutVars>
      </dgm:prSet>
      <dgm:spPr/>
    </dgm:pt>
  </dgm:ptLst>
  <dgm:cxnLst>
    <dgm:cxn modelId="{368D5A05-8F79-4A43-A965-8514A3962FB7}" type="presOf" srcId="{4C26DE22-D438-4101-B01D-91A1C0479184}" destId="{B53ED3ED-A40B-40D2-B683-53E231AEFD59}" srcOrd="0" destOrd="0" presId="urn:microsoft.com/office/officeart/2005/8/layout/vList2"/>
    <dgm:cxn modelId="{59229E18-28B8-4AA8-A47E-906FA02CDED5}" srcId="{77EE8810-1715-4E04-8CBC-1DC7E7BDB7C4}" destId="{2BA43A91-A3CF-4DBB-8337-035B6BC109EA}" srcOrd="1" destOrd="0" parTransId="{38FAF130-0E75-4697-A3AC-F26C9E812315}" sibTransId="{7318557E-544E-4035-B3AF-2AB629892BD1}"/>
    <dgm:cxn modelId="{8C581422-7DBF-4EC2-A5E4-9F03F3FB584D}" type="presOf" srcId="{6953D4EF-CFB8-4335-B7B6-E44FBFD38655}" destId="{72DC719D-1E7F-470B-A321-01F91D28A7BA}" srcOrd="0" destOrd="0" presId="urn:microsoft.com/office/officeart/2005/8/layout/vList2"/>
    <dgm:cxn modelId="{1C631B25-BD17-4EB8-9AEE-9CC1FFB368F5}" type="presOf" srcId="{D0A7C0ED-2A0E-4FAD-BA13-3D405B036BAF}" destId="{621ADBFC-B62F-4C3B-9808-C054CCF1DA96}" srcOrd="0" destOrd="0" presId="urn:microsoft.com/office/officeart/2005/8/layout/vList2"/>
    <dgm:cxn modelId="{DECE3036-7B03-4779-BC81-6E0E5AC4D060}" srcId="{77EE8810-1715-4E04-8CBC-1DC7E7BDB7C4}" destId="{1505AD5B-17DA-42CF-B8DC-B92D064458F0}" srcOrd="4" destOrd="0" parTransId="{39E62F2F-E411-4B4F-A7DE-D7C8699AF1A3}" sibTransId="{F4B727DB-C61A-4A35-8F7A-1D44AC2E8DB8}"/>
    <dgm:cxn modelId="{7BAB574D-DC95-4D70-B91D-864CCF4DA2B8}" type="presOf" srcId="{A4ECBA26-CD87-44D1-83EE-6700849C62BE}" destId="{803ACED7-D902-4194-991F-141F08CBB46E}" srcOrd="0" destOrd="0" presId="urn:microsoft.com/office/officeart/2005/8/layout/vList2"/>
    <dgm:cxn modelId="{9704AD7D-4B3F-410D-96C4-4F950D658EAF}" srcId="{77EE8810-1715-4E04-8CBC-1DC7E7BDB7C4}" destId="{6953D4EF-CFB8-4335-B7B6-E44FBFD38655}" srcOrd="3" destOrd="0" parTransId="{1E08C889-4182-4697-8C09-5B10D4DAF241}" sibTransId="{4C152A9F-2B52-4A32-99FF-508956CC7440}"/>
    <dgm:cxn modelId="{884ECF87-52F6-4538-8F14-65766E281E4C}" type="presOf" srcId="{2BA43A91-A3CF-4DBB-8337-035B6BC109EA}" destId="{065BB26E-DDBC-45C1-88AD-46EF06F6C95D}" srcOrd="0" destOrd="0" presId="urn:microsoft.com/office/officeart/2005/8/layout/vList2"/>
    <dgm:cxn modelId="{25D748A6-54E4-4A50-B746-508683358778}" type="presOf" srcId="{1505AD5B-17DA-42CF-B8DC-B92D064458F0}" destId="{882187BE-C4F5-49D8-B5FD-05CDBD7CD3CE}" srcOrd="0" destOrd="0" presId="urn:microsoft.com/office/officeart/2005/8/layout/vList2"/>
    <dgm:cxn modelId="{74AEACC1-A6B3-462A-BF76-53A6A7580D1A}" type="presOf" srcId="{066AD275-F751-4A92-A68C-7DC09AB12588}" destId="{91A12270-4B2E-4C82-9972-58F7E37DD3B7}" srcOrd="0" destOrd="0" presId="urn:microsoft.com/office/officeart/2005/8/layout/vList2"/>
    <dgm:cxn modelId="{1BE5DBC5-67C3-46AC-B272-1937FA5E0F7B}" srcId="{77EE8810-1715-4E04-8CBC-1DC7E7BDB7C4}" destId="{4C26DE22-D438-4101-B01D-91A1C0479184}" srcOrd="6" destOrd="0" parTransId="{2A10D7A0-3BFF-4419-AFC8-52776EC7A204}" sibTransId="{D8FC8337-CC84-4F88-8CFE-0DBE2B48B78F}"/>
    <dgm:cxn modelId="{A4A635CD-4B18-4E2F-B890-9566C50AB839}" srcId="{77EE8810-1715-4E04-8CBC-1DC7E7BDB7C4}" destId="{D0A7C0ED-2A0E-4FAD-BA13-3D405B036BAF}" srcOrd="0" destOrd="0" parTransId="{C47D1868-ED9A-4C78-8C2E-CF416BE1ADC3}" sibTransId="{DA4447E5-F0DC-45E8-8EE6-71E4BDA0EE1B}"/>
    <dgm:cxn modelId="{E6FBAAE1-D10B-4B9E-A6E9-27BA0BCE9C60}" type="presOf" srcId="{C1635E64-AC65-4B6C-B58A-C19618663393}" destId="{902E1F08-B13C-450F-9448-296F262DF0A5}" srcOrd="0" destOrd="0" presId="urn:microsoft.com/office/officeart/2005/8/layout/vList2"/>
    <dgm:cxn modelId="{DC2331E2-16BD-48AF-978B-4FF765C4BFB3}" srcId="{77EE8810-1715-4E04-8CBC-1DC7E7BDB7C4}" destId="{A4ECBA26-CD87-44D1-83EE-6700849C62BE}" srcOrd="7" destOrd="0" parTransId="{65142194-135E-4BAE-A39E-9E16D0460B74}" sibTransId="{DDFCD535-EED8-4AED-B22C-DFAC8BB81213}"/>
    <dgm:cxn modelId="{241029E6-D865-430E-87D4-CD67BF5EC105}" type="presOf" srcId="{77EE8810-1715-4E04-8CBC-1DC7E7BDB7C4}" destId="{7192E277-9FF8-4FB0-B404-D8F3DCF12B99}" srcOrd="0" destOrd="0" presId="urn:microsoft.com/office/officeart/2005/8/layout/vList2"/>
    <dgm:cxn modelId="{134832F5-F16C-4A79-90B0-0F7767A5656E}" srcId="{77EE8810-1715-4E04-8CBC-1DC7E7BDB7C4}" destId="{066AD275-F751-4A92-A68C-7DC09AB12588}" srcOrd="5" destOrd="0" parTransId="{CE616B50-E2F4-475B-A63A-3C86364C2B5C}" sibTransId="{CACE129E-DAB3-4DB0-BB7B-E5776DC081D5}"/>
    <dgm:cxn modelId="{FDFBAFFC-7A18-4948-BBBA-C451AA4BB2AB}" srcId="{77EE8810-1715-4E04-8CBC-1DC7E7BDB7C4}" destId="{C1635E64-AC65-4B6C-B58A-C19618663393}" srcOrd="2" destOrd="0" parTransId="{BE7B9EAB-55FD-4DFC-AEE3-2EA7A01C6396}" sibTransId="{859FED01-CB9B-4F44-932D-378AE9B555DA}"/>
    <dgm:cxn modelId="{44413E8B-37E1-4FFA-A712-C2BC1D881FE8}" type="presParOf" srcId="{7192E277-9FF8-4FB0-B404-D8F3DCF12B99}" destId="{621ADBFC-B62F-4C3B-9808-C054CCF1DA96}" srcOrd="0" destOrd="0" presId="urn:microsoft.com/office/officeart/2005/8/layout/vList2"/>
    <dgm:cxn modelId="{4C523484-4737-4364-8582-8523FAE27847}" type="presParOf" srcId="{7192E277-9FF8-4FB0-B404-D8F3DCF12B99}" destId="{82B25A74-E64B-49E8-8851-6F807A0021BC}" srcOrd="1" destOrd="0" presId="urn:microsoft.com/office/officeart/2005/8/layout/vList2"/>
    <dgm:cxn modelId="{F0003AE3-7C9C-4555-8B00-66E8AC2FD664}" type="presParOf" srcId="{7192E277-9FF8-4FB0-B404-D8F3DCF12B99}" destId="{065BB26E-DDBC-45C1-88AD-46EF06F6C95D}" srcOrd="2" destOrd="0" presId="urn:microsoft.com/office/officeart/2005/8/layout/vList2"/>
    <dgm:cxn modelId="{6C260E35-F72E-448D-B47D-38B9B6167E20}" type="presParOf" srcId="{7192E277-9FF8-4FB0-B404-D8F3DCF12B99}" destId="{64474C79-958A-4A83-82CD-A90EE007C924}" srcOrd="3" destOrd="0" presId="urn:microsoft.com/office/officeart/2005/8/layout/vList2"/>
    <dgm:cxn modelId="{54FC5D9D-57CE-4530-A6D5-F8707F625B23}" type="presParOf" srcId="{7192E277-9FF8-4FB0-B404-D8F3DCF12B99}" destId="{902E1F08-B13C-450F-9448-296F262DF0A5}" srcOrd="4" destOrd="0" presId="urn:microsoft.com/office/officeart/2005/8/layout/vList2"/>
    <dgm:cxn modelId="{D65C1B6B-1A7D-4864-BD8D-376F50775592}" type="presParOf" srcId="{7192E277-9FF8-4FB0-B404-D8F3DCF12B99}" destId="{A1AD1073-6A14-408F-BE8E-3541E1EB6478}" srcOrd="5" destOrd="0" presId="urn:microsoft.com/office/officeart/2005/8/layout/vList2"/>
    <dgm:cxn modelId="{546FFA3D-808C-4DDA-A774-72BA16268EA9}" type="presParOf" srcId="{7192E277-9FF8-4FB0-B404-D8F3DCF12B99}" destId="{72DC719D-1E7F-470B-A321-01F91D28A7BA}" srcOrd="6" destOrd="0" presId="urn:microsoft.com/office/officeart/2005/8/layout/vList2"/>
    <dgm:cxn modelId="{2B8256E3-2779-42C1-9446-64EA550D3871}" type="presParOf" srcId="{7192E277-9FF8-4FB0-B404-D8F3DCF12B99}" destId="{1ACEF367-8C41-402A-AC53-C88BF0BB13BB}" srcOrd="7" destOrd="0" presId="urn:microsoft.com/office/officeart/2005/8/layout/vList2"/>
    <dgm:cxn modelId="{47C53ADC-6BE1-47E4-B0DE-13466EB28776}" type="presParOf" srcId="{7192E277-9FF8-4FB0-B404-D8F3DCF12B99}" destId="{882187BE-C4F5-49D8-B5FD-05CDBD7CD3CE}" srcOrd="8" destOrd="0" presId="urn:microsoft.com/office/officeart/2005/8/layout/vList2"/>
    <dgm:cxn modelId="{17DE118C-3837-4C78-9BE6-5D9F9F56E92E}" type="presParOf" srcId="{7192E277-9FF8-4FB0-B404-D8F3DCF12B99}" destId="{E916D708-9DF7-45C7-AFBD-75819F081C9A}" srcOrd="9" destOrd="0" presId="urn:microsoft.com/office/officeart/2005/8/layout/vList2"/>
    <dgm:cxn modelId="{9EE4A834-4DE3-4ADE-8004-2775CC596C8A}" type="presParOf" srcId="{7192E277-9FF8-4FB0-B404-D8F3DCF12B99}" destId="{91A12270-4B2E-4C82-9972-58F7E37DD3B7}" srcOrd="10" destOrd="0" presId="urn:microsoft.com/office/officeart/2005/8/layout/vList2"/>
    <dgm:cxn modelId="{EFB60D8E-921F-4964-9B32-7FFB0F3369ED}" type="presParOf" srcId="{7192E277-9FF8-4FB0-B404-D8F3DCF12B99}" destId="{36BB71EA-530C-4312-83FC-CDE2E5B6D2DF}" srcOrd="11" destOrd="0" presId="urn:microsoft.com/office/officeart/2005/8/layout/vList2"/>
    <dgm:cxn modelId="{88BCA7B4-0331-42B6-87F7-D3BA4BD8A00B}" type="presParOf" srcId="{7192E277-9FF8-4FB0-B404-D8F3DCF12B99}" destId="{B53ED3ED-A40B-40D2-B683-53E231AEFD59}" srcOrd="12" destOrd="0" presId="urn:microsoft.com/office/officeart/2005/8/layout/vList2"/>
    <dgm:cxn modelId="{DE3D8911-5709-4BDC-8A44-202390C4726C}" type="presParOf" srcId="{7192E277-9FF8-4FB0-B404-D8F3DCF12B99}" destId="{E89DA364-CEE2-4BAC-9FFE-2FEAEDF2E10B}" srcOrd="13" destOrd="0" presId="urn:microsoft.com/office/officeart/2005/8/layout/vList2"/>
    <dgm:cxn modelId="{08971E52-E6A5-416E-AD8E-115CE4CE9332}" type="presParOf" srcId="{7192E277-9FF8-4FB0-B404-D8F3DCF12B99}" destId="{803ACED7-D902-4194-991F-141F08CBB46E}"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4C2CAA-1755-41E1-9B13-A9E3B3C67F0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08B7342-73BA-422A-961C-C68AE1D73287}">
      <dgm:prSet/>
      <dgm:spPr/>
      <dgm:t>
        <a:bodyPr/>
        <a:lstStyle/>
        <a:p>
          <a:r>
            <a:rPr lang="en-IE" dirty="0"/>
            <a:t>Transposition of EU Environmental Directives is the </a:t>
          </a:r>
          <a:r>
            <a:rPr lang="en-IE" b="1" dirty="0"/>
            <a:t>key</a:t>
          </a:r>
          <a:r>
            <a:rPr lang="en-IE" dirty="0"/>
            <a:t> problem </a:t>
          </a:r>
          <a:endParaRPr lang="en-US" dirty="0"/>
        </a:p>
      </dgm:t>
    </dgm:pt>
    <dgm:pt modelId="{9456C4FB-63B7-42C8-8472-CC7E191DEB52}" type="parTrans" cxnId="{05F60077-1E82-4BFD-806B-A469490536AC}">
      <dgm:prSet/>
      <dgm:spPr/>
      <dgm:t>
        <a:bodyPr/>
        <a:lstStyle/>
        <a:p>
          <a:endParaRPr lang="en-US"/>
        </a:p>
      </dgm:t>
    </dgm:pt>
    <dgm:pt modelId="{48AE57E6-1EEE-4C2B-B5FE-7EC88470D2A6}" type="sibTrans" cxnId="{05F60077-1E82-4BFD-806B-A469490536AC}">
      <dgm:prSet/>
      <dgm:spPr/>
      <dgm:t>
        <a:bodyPr/>
        <a:lstStyle/>
        <a:p>
          <a:endParaRPr lang="en-US"/>
        </a:p>
      </dgm:t>
    </dgm:pt>
    <dgm:pt modelId="{3462960F-9FAD-43D9-8B0B-C8CE0DC90EF0}">
      <dgm:prSet/>
      <dgm:spPr/>
      <dgm:t>
        <a:bodyPr/>
        <a:lstStyle/>
        <a:p>
          <a:r>
            <a:rPr lang="en-IE" dirty="0"/>
            <a:t>Problem is not just non or late transposition but also ensuring </a:t>
          </a:r>
          <a:r>
            <a:rPr lang="en-IE" b="1" dirty="0"/>
            <a:t>effective transposition </a:t>
          </a:r>
          <a:endParaRPr lang="en-US" b="1" dirty="0"/>
        </a:p>
      </dgm:t>
    </dgm:pt>
    <dgm:pt modelId="{64BAB3A0-C625-4E91-A600-7B5E7CCFFE6F}" type="parTrans" cxnId="{1D8EEAEC-E98B-4AED-B1C9-417F08130DDA}">
      <dgm:prSet/>
      <dgm:spPr/>
      <dgm:t>
        <a:bodyPr/>
        <a:lstStyle/>
        <a:p>
          <a:endParaRPr lang="en-US"/>
        </a:p>
      </dgm:t>
    </dgm:pt>
    <dgm:pt modelId="{5F93D2E5-406D-446E-81F7-D1BF41189DB6}" type="sibTrans" cxnId="{1D8EEAEC-E98B-4AED-B1C9-417F08130DDA}">
      <dgm:prSet/>
      <dgm:spPr/>
      <dgm:t>
        <a:bodyPr/>
        <a:lstStyle/>
        <a:p>
          <a:endParaRPr lang="en-US"/>
        </a:p>
      </dgm:t>
    </dgm:pt>
    <dgm:pt modelId="{FD74D04E-0B97-4FAB-ADC7-0503F9D5922E}">
      <dgm:prSet/>
      <dgm:spPr/>
      <dgm:t>
        <a:bodyPr/>
        <a:lstStyle/>
        <a:p>
          <a:r>
            <a:rPr lang="en-IE" dirty="0"/>
            <a:t>This is difficult because in many cases it requires a deep understanding of a Member States legal system and its interaction with the Directive in question </a:t>
          </a:r>
          <a:endParaRPr lang="en-US" dirty="0"/>
        </a:p>
      </dgm:t>
    </dgm:pt>
    <dgm:pt modelId="{39704AB6-D216-43FF-B72C-747F456CCC2F}" type="parTrans" cxnId="{BD70F485-5BF3-4AC1-AA81-277F0BD673BE}">
      <dgm:prSet/>
      <dgm:spPr/>
      <dgm:t>
        <a:bodyPr/>
        <a:lstStyle/>
        <a:p>
          <a:endParaRPr lang="en-US"/>
        </a:p>
      </dgm:t>
    </dgm:pt>
    <dgm:pt modelId="{0A486DAF-EDF5-496B-96C1-AF4BF9005EC9}" type="sibTrans" cxnId="{BD70F485-5BF3-4AC1-AA81-277F0BD673BE}">
      <dgm:prSet/>
      <dgm:spPr/>
      <dgm:t>
        <a:bodyPr/>
        <a:lstStyle/>
        <a:p>
          <a:endParaRPr lang="en-US"/>
        </a:p>
      </dgm:t>
    </dgm:pt>
    <dgm:pt modelId="{C906CA50-1ED8-40CA-B015-2C4D28305D2D}">
      <dgm:prSet/>
      <dgm:spPr/>
      <dgm:t>
        <a:bodyPr/>
        <a:lstStyle/>
        <a:p>
          <a:r>
            <a:rPr lang="en-IE" dirty="0"/>
            <a:t>It requires an assessment of the impact and effectiveness of domestic legislation over time </a:t>
          </a:r>
          <a:endParaRPr lang="en-US" dirty="0"/>
        </a:p>
      </dgm:t>
    </dgm:pt>
    <dgm:pt modelId="{6E27BB42-32BC-46DA-B3DF-80EF52C737A5}" type="parTrans" cxnId="{106D5BD7-35F7-4FED-A4A9-0F657DFDC047}">
      <dgm:prSet/>
      <dgm:spPr/>
      <dgm:t>
        <a:bodyPr/>
        <a:lstStyle/>
        <a:p>
          <a:endParaRPr lang="en-US"/>
        </a:p>
      </dgm:t>
    </dgm:pt>
    <dgm:pt modelId="{2C95064D-E633-46A3-ABC0-1E70FA0FD4B3}" type="sibTrans" cxnId="{106D5BD7-35F7-4FED-A4A9-0F657DFDC047}">
      <dgm:prSet/>
      <dgm:spPr/>
      <dgm:t>
        <a:bodyPr/>
        <a:lstStyle/>
        <a:p>
          <a:endParaRPr lang="en-US"/>
        </a:p>
      </dgm:t>
    </dgm:pt>
    <dgm:pt modelId="{F0AED61A-D14A-48D8-BED4-F72EB4E91A45}" type="pres">
      <dgm:prSet presAssocID="{924C2CAA-1755-41E1-9B13-A9E3B3C67F0F}" presName="root" presStyleCnt="0">
        <dgm:presLayoutVars>
          <dgm:dir/>
          <dgm:resizeHandles val="exact"/>
        </dgm:presLayoutVars>
      </dgm:prSet>
      <dgm:spPr/>
    </dgm:pt>
    <dgm:pt modelId="{C4F85DD8-EF92-4486-9401-1E855E3145AB}" type="pres">
      <dgm:prSet presAssocID="{C08B7342-73BA-422A-961C-C68AE1D73287}" presName="compNode" presStyleCnt="0"/>
      <dgm:spPr/>
    </dgm:pt>
    <dgm:pt modelId="{7521203D-EBD6-45BE-897B-E8085D85ED52}" type="pres">
      <dgm:prSet presAssocID="{C08B7342-73BA-422A-961C-C68AE1D73287}" presName="bgRect" presStyleLbl="bgShp" presStyleIdx="0" presStyleCnt="4"/>
      <dgm:spPr/>
    </dgm:pt>
    <dgm:pt modelId="{B95849A3-82A4-40F3-8360-7C8C99A7D8DB}" type="pres">
      <dgm:prSet presAssocID="{C08B7342-73BA-422A-961C-C68AE1D7328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86C72B56-82EF-4E09-9DC8-071843FE9989}" type="pres">
      <dgm:prSet presAssocID="{C08B7342-73BA-422A-961C-C68AE1D73287}" presName="spaceRect" presStyleCnt="0"/>
      <dgm:spPr/>
    </dgm:pt>
    <dgm:pt modelId="{13E218A6-E755-466E-B747-3C995D650EA8}" type="pres">
      <dgm:prSet presAssocID="{C08B7342-73BA-422A-961C-C68AE1D73287}" presName="parTx" presStyleLbl="revTx" presStyleIdx="0" presStyleCnt="4">
        <dgm:presLayoutVars>
          <dgm:chMax val="0"/>
          <dgm:chPref val="0"/>
        </dgm:presLayoutVars>
      </dgm:prSet>
      <dgm:spPr/>
    </dgm:pt>
    <dgm:pt modelId="{C0480BFA-22BD-4EE3-866F-C5B3D54627EC}" type="pres">
      <dgm:prSet presAssocID="{48AE57E6-1EEE-4C2B-B5FE-7EC88470D2A6}" presName="sibTrans" presStyleCnt="0"/>
      <dgm:spPr/>
    </dgm:pt>
    <dgm:pt modelId="{017FD815-84D8-4135-A5EB-97716843C56F}" type="pres">
      <dgm:prSet presAssocID="{3462960F-9FAD-43D9-8B0B-C8CE0DC90EF0}" presName="compNode" presStyleCnt="0"/>
      <dgm:spPr/>
    </dgm:pt>
    <dgm:pt modelId="{517406C5-FE41-4AFE-8CB7-D2A5DE21A104}" type="pres">
      <dgm:prSet presAssocID="{3462960F-9FAD-43D9-8B0B-C8CE0DC90EF0}" presName="bgRect" presStyleLbl="bgShp" presStyleIdx="1" presStyleCnt="4"/>
      <dgm:spPr/>
    </dgm:pt>
    <dgm:pt modelId="{39C5A1B2-EB9A-41A8-999E-3F2E901546AA}" type="pres">
      <dgm:prSet presAssocID="{3462960F-9FAD-43D9-8B0B-C8CE0DC90EF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B3FE011C-EF3F-401F-9711-45F3F748B0B8}" type="pres">
      <dgm:prSet presAssocID="{3462960F-9FAD-43D9-8B0B-C8CE0DC90EF0}" presName="spaceRect" presStyleCnt="0"/>
      <dgm:spPr/>
    </dgm:pt>
    <dgm:pt modelId="{44A3CD4D-BF62-495A-B795-2D0D63D20A88}" type="pres">
      <dgm:prSet presAssocID="{3462960F-9FAD-43D9-8B0B-C8CE0DC90EF0}" presName="parTx" presStyleLbl="revTx" presStyleIdx="1" presStyleCnt="4">
        <dgm:presLayoutVars>
          <dgm:chMax val="0"/>
          <dgm:chPref val="0"/>
        </dgm:presLayoutVars>
      </dgm:prSet>
      <dgm:spPr/>
    </dgm:pt>
    <dgm:pt modelId="{791B076D-F1D1-4A04-8EEA-4BD0C50ADE8B}" type="pres">
      <dgm:prSet presAssocID="{5F93D2E5-406D-446E-81F7-D1BF41189DB6}" presName="sibTrans" presStyleCnt="0"/>
      <dgm:spPr/>
    </dgm:pt>
    <dgm:pt modelId="{BE29044B-A33D-4244-85BF-D56908761E25}" type="pres">
      <dgm:prSet presAssocID="{FD74D04E-0B97-4FAB-ADC7-0503F9D5922E}" presName="compNode" presStyleCnt="0"/>
      <dgm:spPr/>
    </dgm:pt>
    <dgm:pt modelId="{696F7A71-D114-4CA6-8054-530905187B00}" type="pres">
      <dgm:prSet presAssocID="{FD74D04E-0B97-4FAB-ADC7-0503F9D5922E}" presName="bgRect" presStyleLbl="bgShp" presStyleIdx="2" presStyleCnt="4"/>
      <dgm:spPr/>
    </dgm:pt>
    <dgm:pt modelId="{129AA921-1873-47D4-A198-F1F01F8F0A70}" type="pres">
      <dgm:prSet presAssocID="{FD74D04E-0B97-4FAB-ADC7-0503F9D5922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B920A33C-BCD0-4762-9939-44518B0821CF}" type="pres">
      <dgm:prSet presAssocID="{FD74D04E-0B97-4FAB-ADC7-0503F9D5922E}" presName="spaceRect" presStyleCnt="0"/>
      <dgm:spPr/>
    </dgm:pt>
    <dgm:pt modelId="{DC12F64B-C421-4497-8B27-C3CA3FFAD442}" type="pres">
      <dgm:prSet presAssocID="{FD74D04E-0B97-4FAB-ADC7-0503F9D5922E}" presName="parTx" presStyleLbl="revTx" presStyleIdx="2" presStyleCnt="4">
        <dgm:presLayoutVars>
          <dgm:chMax val="0"/>
          <dgm:chPref val="0"/>
        </dgm:presLayoutVars>
      </dgm:prSet>
      <dgm:spPr/>
    </dgm:pt>
    <dgm:pt modelId="{0152698B-5657-4BF2-8EF1-AAAACD80F5D3}" type="pres">
      <dgm:prSet presAssocID="{0A486DAF-EDF5-496B-96C1-AF4BF9005EC9}" presName="sibTrans" presStyleCnt="0"/>
      <dgm:spPr/>
    </dgm:pt>
    <dgm:pt modelId="{656AAB34-D021-4DE5-8D2E-6C8D4D6E4E55}" type="pres">
      <dgm:prSet presAssocID="{C906CA50-1ED8-40CA-B015-2C4D28305D2D}" presName="compNode" presStyleCnt="0"/>
      <dgm:spPr/>
    </dgm:pt>
    <dgm:pt modelId="{E4A30419-7C4E-4F26-AA79-27ECC7363E35}" type="pres">
      <dgm:prSet presAssocID="{C906CA50-1ED8-40CA-B015-2C4D28305D2D}" presName="bgRect" presStyleLbl="bgShp" presStyleIdx="3" presStyleCnt="4"/>
      <dgm:spPr/>
    </dgm:pt>
    <dgm:pt modelId="{4B82E282-B64D-48F5-96E1-34C1C5F628EF}" type="pres">
      <dgm:prSet presAssocID="{C906CA50-1ED8-40CA-B015-2C4D28305D2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58F99313-96CB-4CFA-8617-D46CCE4EAA7A}" type="pres">
      <dgm:prSet presAssocID="{C906CA50-1ED8-40CA-B015-2C4D28305D2D}" presName="spaceRect" presStyleCnt="0"/>
      <dgm:spPr/>
    </dgm:pt>
    <dgm:pt modelId="{A766C105-161A-4256-9984-7DD18F60F852}" type="pres">
      <dgm:prSet presAssocID="{C906CA50-1ED8-40CA-B015-2C4D28305D2D}" presName="parTx" presStyleLbl="revTx" presStyleIdx="3" presStyleCnt="4">
        <dgm:presLayoutVars>
          <dgm:chMax val="0"/>
          <dgm:chPref val="0"/>
        </dgm:presLayoutVars>
      </dgm:prSet>
      <dgm:spPr/>
    </dgm:pt>
  </dgm:ptLst>
  <dgm:cxnLst>
    <dgm:cxn modelId="{9703272C-E187-4D99-8C53-A0D754F781C9}" type="presOf" srcId="{C906CA50-1ED8-40CA-B015-2C4D28305D2D}" destId="{A766C105-161A-4256-9984-7DD18F60F852}" srcOrd="0" destOrd="0" presId="urn:microsoft.com/office/officeart/2018/2/layout/IconVerticalSolidList"/>
    <dgm:cxn modelId="{05F60077-1E82-4BFD-806B-A469490536AC}" srcId="{924C2CAA-1755-41E1-9B13-A9E3B3C67F0F}" destId="{C08B7342-73BA-422A-961C-C68AE1D73287}" srcOrd="0" destOrd="0" parTransId="{9456C4FB-63B7-42C8-8472-CC7E191DEB52}" sibTransId="{48AE57E6-1EEE-4C2B-B5FE-7EC88470D2A6}"/>
    <dgm:cxn modelId="{BDF12E59-5904-4BF9-B4CF-00A9BFAF1130}" type="presOf" srcId="{924C2CAA-1755-41E1-9B13-A9E3B3C67F0F}" destId="{F0AED61A-D14A-48D8-BED4-F72EB4E91A45}" srcOrd="0" destOrd="0" presId="urn:microsoft.com/office/officeart/2018/2/layout/IconVerticalSolidList"/>
    <dgm:cxn modelId="{DF35AE82-7CD1-4DD1-9D64-98ACB0627DF2}" type="presOf" srcId="{C08B7342-73BA-422A-961C-C68AE1D73287}" destId="{13E218A6-E755-466E-B747-3C995D650EA8}" srcOrd="0" destOrd="0" presId="urn:microsoft.com/office/officeart/2018/2/layout/IconVerticalSolidList"/>
    <dgm:cxn modelId="{BD70F485-5BF3-4AC1-AA81-277F0BD673BE}" srcId="{924C2CAA-1755-41E1-9B13-A9E3B3C67F0F}" destId="{FD74D04E-0B97-4FAB-ADC7-0503F9D5922E}" srcOrd="2" destOrd="0" parTransId="{39704AB6-D216-43FF-B72C-747F456CCC2F}" sibTransId="{0A486DAF-EDF5-496B-96C1-AF4BF9005EC9}"/>
    <dgm:cxn modelId="{676B94BA-D3FA-4AD5-B3DA-F38168AAB63D}" type="presOf" srcId="{FD74D04E-0B97-4FAB-ADC7-0503F9D5922E}" destId="{DC12F64B-C421-4497-8B27-C3CA3FFAD442}" srcOrd="0" destOrd="0" presId="urn:microsoft.com/office/officeart/2018/2/layout/IconVerticalSolidList"/>
    <dgm:cxn modelId="{9BE6FFD1-A604-4554-A6C1-8B18CFA5FDEC}" type="presOf" srcId="{3462960F-9FAD-43D9-8B0B-C8CE0DC90EF0}" destId="{44A3CD4D-BF62-495A-B795-2D0D63D20A88}" srcOrd="0" destOrd="0" presId="urn:microsoft.com/office/officeart/2018/2/layout/IconVerticalSolidList"/>
    <dgm:cxn modelId="{106D5BD7-35F7-4FED-A4A9-0F657DFDC047}" srcId="{924C2CAA-1755-41E1-9B13-A9E3B3C67F0F}" destId="{C906CA50-1ED8-40CA-B015-2C4D28305D2D}" srcOrd="3" destOrd="0" parTransId="{6E27BB42-32BC-46DA-B3DF-80EF52C737A5}" sibTransId="{2C95064D-E633-46A3-ABC0-1E70FA0FD4B3}"/>
    <dgm:cxn modelId="{1D8EEAEC-E98B-4AED-B1C9-417F08130DDA}" srcId="{924C2CAA-1755-41E1-9B13-A9E3B3C67F0F}" destId="{3462960F-9FAD-43D9-8B0B-C8CE0DC90EF0}" srcOrd="1" destOrd="0" parTransId="{64BAB3A0-C625-4E91-A600-7B5E7CCFFE6F}" sibTransId="{5F93D2E5-406D-446E-81F7-D1BF41189DB6}"/>
    <dgm:cxn modelId="{21D2CBD3-F304-422D-83BF-30D86818C280}" type="presParOf" srcId="{F0AED61A-D14A-48D8-BED4-F72EB4E91A45}" destId="{C4F85DD8-EF92-4486-9401-1E855E3145AB}" srcOrd="0" destOrd="0" presId="urn:microsoft.com/office/officeart/2018/2/layout/IconVerticalSolidList"/>
    <dgm:cxn modelId="{8000D7B0-66D9-4461-9F58-A5CD1DD4FD97}" type="presParOf" srcId="{C4F85DD8-EF92-4486-9401-1E855E3145AB}" destId="{7521203D-EBD6-45BE-897B-E8085D85ED52}" srcOrd="0" destOrd="0" presId="urn:microsoft.com/office/officeart/2018/2/layout/IconVerticalSolidList"/>
    <dgm:cxn modelId="{6F4545F2-48C1-43E9-A99F-50A06BAFB950}" type="presParOf" srcId="{C4F85DD8-EF92-4486-9401-1E855E3145AB}" destId="{B95849A3-82A4-40F3-8360-7C8C99A7D8DB}" srcOrd="1" destOrd="0" presId="urn:microsoft.com/office/officeart/2018/2/layout/IconVerticalSolidList"/>
    <dgm:cxn modelId="{7743D939-0E26-4971-A006-480DB3F6EB30}" type="presParOf" srcId="{C4F85DD8-EF92-4486-9401-1E855E3145AB}" destId="{86C72B56-82EF-4E09-9DC8-071843FE9989}" srcOrd="2" destOrd="0" presId="urn:microsoft.com/office/officeart/2018/2/layout/IconVerticalSolidList"/>
    <dgm:cxn modelId="{15558070-0696-4DBB-A102-C01F2B42B247}" type="presParOf" srcId="{C4F85DD8-EF92-4486-9401-1E855E3145AB}" destId="{13E218A6-E755-466E-B747-3C995D650EA8}" srcOrd="3" destOrd="0" presId="urn:microsoft.com/office/officeart/2018/2/layout/IconVerticalSolidList"/>
    <dgm:cxn modelId="{0E0EA75B-23BC-4B57-8ED0-AD5B6A0302DF}" type="presParOf" srcId="{F0AED61A-D14A-48D8-BED4-F72EB4E91A45}" destId="{C0480BFA-22BD-4EE3-866F-C5B3D54627EC}" srcOrd="1" destOrd="0" presId="urn:microsoft.com/office/officeart/2018/2/layout/IconVerticalSolidList"/>
    <dgm:cxn modelId="{2005FD3C-CA0E-40B8-8F68-F178F13419E2}" type="presParOf" srcId="{F0AED61A-D14A-48D8-BED4-F72EB4E91A45}" destId="{017FD815-84D8-4135-A5EB-97716843C56F}" srcOrd="2" destOrd="0" presId="urn:microsoft.com/office/officeart/2018/2/layout/IconVerticalSolidList"/>
    <dgm:cxn modelId="{2884525E-B4B7-4FB3-92BB-C495B47B118C}" type="presParOf" srcId="{017FD815-84D8-4135-A5EB-97716843C56F}" destId="{517406C5-FE41-4AFE-8CB7-D2A5DE21A104}" srcOrd="0" destOrd="0" presId="urn:microsoft.com/office/officeart/2018/2/layout/IconVerticalSolidList"/>
    <dgm:cxn modelId="{9B7A7F64-B6EA-412A-9C56-48C9726E637B}" type="presParOf" srcId="{017FD815-84D8-4135-A5EB-97716843C56F}" destId="{39C5A1B2-EB9A-41A8-999E-3F2E901546AA}" srcOrd="1" destOrd="0" presId="urn:microsoft.com/office/officeart/2018/2/layout/IconVerticalSolidList"/>
    <dgm:cxn modelId="{51110020-8C2B-488C-8949-E1D704E0ADC9}" type="presParOf" srcId="{017FD815-84D8-4135-A5EB-97716843C56F}" destId="{B3FE011C-EF3F-401F-9711-45F3F748B0B8}" srcOrd="2" destOrd="0" presId="urn:microsoft.com/office/officeart/2018/2/layout/IconVerticalSolidList"/>
    <dgm:cxn modelId="{8D69D43F-D1FD-4FF6-AB2D-7657227BF119}" type="presParOf" srcId="{017FD815-84D8-4135-A5EB-97716843C56F}" destId="{44A3CD4D-BF62-495A-B795-2D0D63D20A88}" srcOrd="3" destOrd="0" presId="urn:microsoft.com/office/officeart/2018/2/layout/IconVerticalSolidList"/>
    <dgm:cxn modelId="{33B001D3-CAD0-44F1-B7FB-0298012AC358}" type="presParOf" srcId="{F0AED61A-D14A-48D8-BED4-F72EB4E91A45}" destId="{791B076D-F1D1-4A04-8EEA-4BD0C50ADE8B}" srcOrd="3" destOrd="0" presId="urn:microsoft.com/office/officeart/2018/2/layout/IconVerticalSolidList"/>
    <dgm:cxn modelId="{512FF43B-F5C0-4A51-8A89-31FF86CEB33A}" type="presParOf" srcId="{F0AED61A-D14A-48D8-BED4-F72EB4E91A45}" destId="{BE29044B-A33D-4244-85BF-D56908761E25}" srcOrd="4" destOrd="0" presId="urn:microsoft.com/office/officeart/2018/2/layout/IconVerticalSolidList"/>
    <dgm:cxn modelId="{CA320CF6-5E02-4D65-911D-6AA20B6DE0B6}" type="presParOf" srcId="{BE29044B-A33D-4244-85BF-D56908761E25}" destId="{696F7A71-D114-4CA6-8054-530905187B00}" srcOrd="0" destOrd="0" presId="urn:microsoft.com/office/officeart/2018/2/layout/IconVerticalSolidList"/>
    <dgm:cxn modelId="{C2BF0CDD-6317-4DBD-A963-24223CC8F5FE}" type="presParOf" srcId="{BE29044B-A33D-4244-85BF-D56908761E25}" destId="{129AA921-1873-47D4-A198-F1F01F8F0A70}" srcOrd="1" destOrd="0" presId="urn:microsoft.com/office/officeart/2018/2/layout/IconVerticalSolidList"/>
    <dgm:cxn modelId="{D1A19C25-CB7F-476E-903C-E61BD3BEC45B}" type="presParOf" srcId="{BE29044B-A33D-4244-85BF-D56908761E25}" destId="{B920A33C-BCD0-4762-9939-44518B0821CF}" srcOrd="2" destOrd="0" presId="urn:microsoft.com/office/officeart/2018/2/layout/IconVerticalSolidList"/>
    <dgm:cxn modelId="{C591622C-DAAB-417F-AFF5-945E474EF9D6}" type="presParOf" srcId="{BE29044B-A33D-4244-85BF-D56908761E25}" destId="{DC12F64B-C421-4497-8B27-C3CA3FFAD442}" srcOrd="3" destOrd="0" presId="urn:microsoft.com/office/officeart/2018/2/layout/IconVerticalSolidList"/>
    <dgm:cxn modelId="{3223203B-F821-442A-A4ED-82E009DBDA90}" type="presParOf" srcId="{F0AED61A-D14A-48D8-BED4-F72EB4E91A45}" destId="{0152698B-5657-4BF2-8EF1-AAAACD80F5D3}" srcOrd="5" destOrd="0" presId="urn:microsoft.com/office/officeart/2018/2/layout/IconVerticalSolidList"/>
    <dgm:cxn modelId="{E8B3F64F-5622-4649-A7C1-BA00DF3458B6}" type="presParOf" srcId="{F0AED61A-D14A-48D8-BED4-F72EB4E91A45}" destId="{656AAB34-D021-4DE5-8D2E-6C8D4D6E4E55}" srcOrd="6" destOrd="0" presId="urn:microsoft.com/office/officeart/2018/2/layout/IconVerticalSolidList"/>
    <dgm:cxn modelId="{CD9E44F2-835C-4509-8959-FB3286420DBB}" type="presParOf" srcId="{656AAB34-D021-4DE5-8D2E-6C8D4D6E4E55}" destId="{E4A30419-7C4E-4F26-AA79-27ECC7363E35}" srcOrd="0" destOrd="0" presId="urn:microsoft.com/office/officeart/2018/2/layout/IconVerticalSolidList"/>
    <dgm:cxn modelId="{867AAC6E-5643-4BB3-A035-F93DC7EBFF11}" type="presParOf" srcId="{656AAB34-D021-4DE5-8D2E-6C8D4D6E4E55}" destId="{4B82E282-B64D-48F5-96E1-34C1C5F628EF}" srcOrd="1" destOrd="0" presId="urn:microsoft.com/office/officeart/2018/2/layout/IconVerticalSolidList"/>
    <dgm:cxn modelId="{36B611FE-DD73-4E6D-A1CF-D2832C9A796B}" type="presParOf" srcId="{656AAB34-D021-4DE5-8D2E-6C8D4D6E4E55}" destId="{58F99313-96CB-4CFA-8617-D46CCE4EAA7A}" srcOrd="2" destOrd="0" presId="urn:microsoft.com/office/officeart/2018/2/layout/IconVerticalSolidList"/>
    <dgm:cxn modelId="{0D3D3E2A-F446-4737-83BE-BBEB4C175635}" type="presParOf" srcId="{656AAB34-D021-4DE5-8D2E-6C8D4D6E4E55}" destId="{A766C105-161A-4256-9984-7DD18F60F8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3FFB4-FDF5-44BA-BB54-E9AFCC429FF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226C504-FA35-4B37-97E5-B4E0A744966B}">
      <dgm:prSet/>
      <dgm:spPr/>
      <dgm:t>
        <a:bodyPr/>
        <a:lstStyle/>
        <a:p>
          <a:r>
            <a:rPr lang="en-IE"/>
            <a:t>EC Commission – Instigated a process of Regular Reviews of Environmental Implementation </a:t>
          </a:r>
          <a:endParaRPr lang="en-US"/>
        </a:p>
      </dgm:t>
    </dgm:pt>
    <dgm:pt modelId="{2C63A50A-4CE4-4225-92A1-F5BC2A3C8873}" type="parTrans" cxnId="{E1ED698B-96BB-4847-8D54-F5AAEF60E3E4}">
      <dgm:prSet/>
      <dgm:spPr/>
      <dgm:t>
        <a:bodyPr/>
        <a:lstStyle/>
        <a:p>
          <a:endParaRPr lang="en-US"/>
        </a:p>
      </dgm:t>
    </dgm:pt>
    <dgm:pt modelId="{E4483137-691D-41EE-BCFE-9AE869329D98}" type="sibTrans" cxnId="{E1ED698B-96BB-4847-8D54-F5AAEF60E3E4}">
      <dgm:prSet/>
      <dgm:spPr/>
      <dgm:t>
        <a:bodyPr/>
        <a:lstStyle/>
        <a:p>
          <a:endParaRPr lang="en-US"/>
        </a:p>
      </dgm:t>
    </dgm:pt>
    <dgm:pt modelId="{8D6CFD87-54AC-4A68-97D1-A4DF2AF4CF72}">
      <dgm:prSet/>
      <dgm:spPr/>
      <dgm:t>
        <a:bodyPr/>
        <a:lstStyle/>
        <a:p>
          <a:r>
            <a:rPr lang="en-IE"/>
            <a:t>EC Commission Survey of National Enforcement authorities identified common underlying factors resulting in poor implementation</a:t>
          </a:r>
          <a:endParaRPr lang="en-US"/>
        </a:p>
      </dgm:t>
    </dgm:pt>
    <dgm:pt modelId="{3C17E8EE-5384-46AD-B8FF-495D6031CBBA}" type="parTrans" cxnId="{237027F2-C7FD-4F7D-9DE1-E38A812D79AB}">
      <dgm:prSet/>
      <dgm:spPr/>
      <dgm:t>
        <a:bodyPr/>
        <a:lstStyle/>
        <a:p>
          <a:endParaRPr lang="en-US"/>
        </a:p>
      </dgm:t>
    </dgm:pt>
    <dgm:pt modelId="{FCFDBA92-7C01-4FE1-8E35-3F4E74CC1716}" type="sibTrans" cxnId="{237027F2-C7FD-4F7D-9DE1-E38A812D79AB}">
      <dgm:prSet/>
      <dgm:spPr/>
      <dgm:t>
        <a:bodyPr/>
        <a:lstStyle/>
        <a:p>
          <a:endParaRPr lang="en-US"/>
        </a:p>
      </dgm:t>
    </dgm:pt>
    <dgm:pt modelId="{28F4DC97-5604-4DF7-9918-35E26CAB0DEF}">
      <dgm:prSet/>
      <dgm:spPr/>
      <dgm:t>
        <a:bodyPr/>
        <a:lstStyle/>
        <a:p>
          <a:r>
            <a:rPr lang="en-IE"/>
            <a:t>Main Reason – insufficient administrative capacity followed by insufficient data, evidence information and a deficit of skills </a:t>
          </a:r>
          <a:endParaRPr lang="en-US"/>
        </a:p>
      </dgm:t>
    </dgm:pt>
    <dgm:pt modelId="{4207F152-7F0F-47B6-A016-C9374A8D65C4}" type="parTrans" cxnId="{FA846B24-DB97-4A3E-823C-64CE1528913B}">
      <dgm:prSet/>
      <dgm:spPr/>
      <dgm:t>
        <a:bodyPr/>
        <a:lstStyle/>
        <a:p>
          <a:endParaRPr lang="en-US"/>
        </a:p>
      </dgm:t>
    </dgm:pt>
    <dgm:pt modelId="{B5BDEEC9-CA3C-40F7-8180-77AFEFB7295E}" type="sibTrans" cxnId="{FA846B24-DB97-4A3E-823C-64CE1528913B}">
      <dgm:prSet/>
      <dgm:spPr/>
      <dgm:t>
        <a:bodyPr/>
        <a:lstStyle/>
        <a:p>
          <a:endParaRPr lang="en-US"/>
        </a:p>
      </dgm:t>
    </dgm:pt>
    <dgm:pt modelId="{5CD75E9E-0D5D-4351-893B-EB90816E1811}">
      <dgm:prSet/>
      <dgm:spPr/>
      <dgm:t>
        <a:bodyPr/>
        <a:lstStyle/>
        <a:p>
          <a:r>
            <a:rPr lang="en-IE"/>
            <a:t>Other reasons – insufficient sanctions and inadequate integration of environment concerns into policies programmes and projects  </a:t>
          </a:r>
          <a:endParaRPr lang="en-US"/>
        </a:p>
      </dgm:t>
    </dgm:pt>
    <dgm:pt modelId="{CE0AD27A-398A-408F-B3B2-B0D26F7A83AE}" type="parTrans" cxnId="{A953E61D-3591-414F-8F16-4BAF841D6E22}">
      <dgm:prSet/>
      <dgm:spPr/>
      <dgm:t>
        <a:bodyPr/>
        <a:lstStyle/>
        <a:p>
          <a:endParaRPr lang="en-US"/>
        </a:p>
      </dgm:t>
    </dgm:pt>
    <dgm:pt modelId="{C0DF1CD0-0F27-4BE2-A7ED-21A8C773981F}" type="sibTrans" cxnId="{A953E61D-3591-414F-8F16-4BAF841D6E22}">
      <dgm:prSet/>
      <dgm:spPr/>
      <dgm:t>
        <a:bodyPr/>
        <a:lstStyle/>
        <a:p>
          <a:endParaRPr lang="en-US"/>
        </a:p>
      </dgm:t>
    </dgm:pt>
    <dgm:pt modelId="{09ED65BB-2D37-4F49-B976-9C3520A60495}" type="pres">
      <dgm:prSet presAssocID="{B3F3FFB4-FDF5-44BA-BB54-E9AFCC429FFF}" presName="root" presStyleCnt="0">
        <dgm:presLayoutVars>
          <dgm:dir/>
          <dgm:resizeHandles val="exact"/>
        </dgm:presLayoutVars>
      </dgm:prSet>
      <dgm:spPr/>
    </dgm:pt>
    <dgm:pt modelId="{873E3B05-F5D5-4363-97DC-252E9107F9B8}" type="pres">
      <dgm:prSet presAssocID="{F226C504-FA35-4B37-97E5-B4E0A744966B}" presName="compNode" presStyleCnt="0"/>
      <dgm:spPr/>
    </dgm:pt>
    <dgm:pt modelId="{C89B4F22-EA14-4DE7-BA95-3037FAB09BCB}" type="pres">
      <dgm:prSet presAssocID="{F226C504-FA35-4B37-97E5-B4E0A744966B}" presName="bgRect" presStyleLbl="bgShp" presStyleIdx="0" presStyleCnt="4"/>
      <dgm:spPr/>
    </dgm:pt>
    <dgm:pt modelId="{51C28474-1EA8-4187-B23C-CEB783E46AFE}" type="pres">
      <dgm:prSet presAssocID="{F226C504-FA35-4B37-97E5-B4E0A744966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commerce"/>
        </a:ext>
      </dgm:extLst>
    </dgm:pt>
    <dgm:pt modelId="{5D2AD31C-A390-471D-9E0F-385D5FC2137C}" type="pres">
      <dgm:prSet presAssocID="{F226C504-FA35-4B37-97E5-B4E0A744966B}" presName="spaceRect" presStyleCnt="0"/>
      <dgm:spPr/>
    </dgm:pt>
    <dgm:pt modelId="{BA52611B-D303-45AC-914D-EF3FAE178A9A}" type="pres">
      <dgm:prSet presAssocID="{F226C504-FA35-4B37-97E5-B4E0A744966B}" presName="parTx" presStyleLbl="revTx" presStyleIdx="0" presStyleCnt="4">
        <dgm:presLayoutVars>
          <dgm:chMax val="0"/>
          <dgm:chPref val="0"/>
        </dgm:presLayoutVars>
      </dgm:prSet>
      <dgm:spPr/>
    </dgm:pt>
    <dgm:pt modelId="{0ED98F40-2FC0-438B-9D8F-9492B14CF3FF}" type="pres">
      <dgm:prSet presAssocID="{E4483137-691D-41EE-BCFE-9AE869329D98}" presName="sibTrans" presStyleCnt="0"/>
      <dgm:spPr/>
    </dgm:pt>
    <dgm:pt modelId="{24218DB4-30AA-4F06-A3EF-E0B81FA13752}" type="pres">
      <dgm:prSet presAssocID="{8D6CFD87-54AC-4A68-97D1-A4DF2AF4CF72}" presName="compNode" presStyleCnt="0"/>
      <dgm:spPr/>
    </dgm:pt>
    <dgm:pt modelId="{119E8762-92DF-4FF1-8377-C30D5EBB11C6}" type="pres">
      <dgm:prSet presAssocID="{8D6CFD87-54AC-4A68-97D1-A4DF2AF4CF72}" presName="bgRect" presStyleLbl="bgShp" presStyleIdx="1" presStyleCnt="4"/>
      <dgm:spPr/>
    </dgm:pt>
    <dgm:pt modelId="{70EC1BD6-07B0-4F82-AA27-F974ECC101CA}" type="pres">
      <dgm:prSet presAssocID="{8D6CFD87-54AC-4A68-97D1-A4DF2AF4CF7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2044D135-C72E-40ED-AFE6-5E48E4EEE8AE}" type="pres">
      <dgm:prSet presAssocID="{8D6CFD87-54AC-4A68-97D1-A4DF2AF4CF72}" presName="spaceRect" presStyleCnt="0"/>
      <dgm:spPr/>
    </dgm:pt>
    <dgm:pt modelId="{FA66B4F5-3B36-454E-96D4-32E81AB2B3CD}" type="pres">
      <dgm:prSet presAssocID="{8D6CFD87-54AC-4A68-97D1-A4DF2AF4CF72}" presName="parTx" presStyleLbl="revTx" presStyleIdx="1" presStyleCnt="4">
        <dgm:presLayoutVars>
          <dgm:chMax val="0"/>
          <dgm:chPref val="0"/>
        </dgm:presLayoutVars>
      </dgm:prSet>
      <dgm:spPr/>
    </dgm:pt>
    <dgm:pt modelId="{993FA179-641A-4867-97E4-D32053D77D00}" type="pres">
      <dgm:prSet presAssocID="{FCFDBA92-7C01-4FE1-8E35-3F4E74CC1716}" presName="sibTrans" presStyleCnt="0"/>
      <dgm:spPr/>
    </dgm:pt>
    <dgm:pt modelId="{D9F0FD19-64B5-44F8-AC6E-937003C82024}" type="pres">
      <dgm:prSet presAssocID="{28F4DC97-5604-4DF7-9918-35E26CAB0DEF}" presName="compNode" presStyleCnt="0"/>
      <dgm:spPr/>
    </dgm:pt>
    <dgm:pt modelId="{17AFC65B-1A5D-4819-8B5B-E9AC8B42BD17}" type="pres">
      <dgm:prSet presAssocID="{28F4DC97-5604-4DF7-9918-35E26CAB0DEF}" presName="bgRect" presStyleLbl="bgShp" presStyleIdx="2" presStyleCnt="4"/>
      <dgm:spPr/>
    </dgm:pt>
    <dgm:pt modelId="{B1C20300-A2FE-497F-A964-1E9D1FDF4388}" type="pres">
      <dgm:prSet presAssocID="{28F4DC97-5604-4DF7-9918-35E26CAB0DE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ed Bump"/>
        </a:ext>
      </dgm:extLst>
    </dgm:pt>
    <dgm:pt modelId="{E1BB610D-646F-462C-8C60-B004BD9F279D}" type="pres">
      <dgm:prSet presAssocID="{28F4DC97-5604-4DF7-9918-35E26CAB0DEF}" presName="spaceRect" presStyleCnt="0"/>
      <dgm:spPr/>
    </dgm:pt>
    <dgm:pt modelId="{590B3AF4-6CED-459B-A204-CAB4025D3C00}" type="pres">
      <dgm:prSet presAssocID="{28F4DC97-5604-4DF7-9918-35E26CAB0DEF}" presName="parTx" presStyleLbl="revTx" presStyleIdx="2" presStyleCnt="4">
        <dgm:presLayoutVars>
          <dgm:chMax val="0"/>
          <dgm:chPref val="0"/>
        </dgm:presLayoutVars>
      </dgm:prSet>
      <dgm:spPr/>
    </dgm:pt>
    <dgm:pt modelId="{5AEBA903-2246-42D8-A524-7ADB362D5183}" type="pres">
      <dgm:prSet presAssocID="{B5BDEEC9-CA3C-40F7-8180-77AFEFB7295E}" presName="sibTrans" presStyleCnt="0"/>
      <dgm:spPr/>
    </dgm:pt>
    <dgm:pt modelId="{46451576-EC3E-4ABF-A76B-0B09FD016F91}" type="pres">
      <dgm:prSet presAssocID="{5CD75E9E-0D5D-4351-893B-EB90816E1811}" presName="compNode" presStyleCnt="0"/>
      <dgm:spPr/>
    </dgm:pt>
    <dgm:pt modelId="{EF4EF6E3-5371-4848-AF13-F29FB9B18D1A}" type="pres">
      <dgm:prSet presAssocID="{5CD75E9E-0D5D-4351-893B-EB90816E1811}" presName="bgRect" presStyleLbl="bgShp" presStyleIdx="3" presStyleCnt="4"/>
      <dgm:spPr/>
    </dgm:pt>
    <dgm:pt modelId="{A82A0DA1-7EA0-4CCA-88CF-942D1A5DF7DF}" type="pres">
      <dgm:prSet presAssocID="{5CD75E9E-0D5D-4351-893B-EB90816E181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o-Hazard"/>
        </a:ext>
      </dgm:extLst>
    </dgm:pt>
    <dgm:pt modelId="{0AE9F3C4-037B-4B62-9D95-213E6E177F22}" type="pres">
      <dgm:prSet presAssocID="{5CD75E9E-0D5D-4351-893B-EB90816E1811}" presName="spaceRect" presStyleCnt="0"/>
      <dgm:spPr/>
    </dgm:pt>
    <dgm:pt modelId="{7A553E81-9535-431F-B218-C1F517CD552C}" type="pres">
      <dgm:prSet presAssocID="{5CD75E9E-0D5D-4351-893B-EB90816E1811}" presName="parTx" presStyleLbl="revTx" presStyleIdx="3" presStyleCnt="4">
        <dgm:presLayoutVars>
          <dgm:chMax val="0"/>
          <dgm:chPref val="0"/>
        </dgm:presLayoutVars>
      </dgm:prSet>
      <dgm:spPr/>
    </dgm:pt>
  </dgm:ptLst>
  <dgm:cxnLst>
    <dgm:cxn modelId="{A953E61D-3591-414F-8F16-4BAF841D6E22}" srcId="{B3F3FFB4-FDF5-44BA-BB54-E9AFCC429FFF}" destId="{5CD75E9E-0D5D-4351-893B-EB90816E1811}" srcOrd="3" destOrd="0" parTransId="{CE0AD27A-398A-408F-B3B2-B0D26F7A83AE}" sibTransId="{C0DF1CD0-0F27-4BE2-A7ED-21A8C773981F}"/>
    <dgm:cxn modelId="{FA846B24-DB97-4A3E-823C-64CE1528913B}" srcId="{B3F3FFB4-FDF5-44BA-BB54-E9AFCC429FFF}" destId="{28F4DC97-5604-4DF7-9918-35E26CAB0DEF}" srcOrd="2" destOrd="0" parTransId="{4207F152-7F0F-47B6-A016-C9374A8D65C4}" sibTransId="{B5BDEEC9-CA3C-40F7-8180-77AFEFB7295E}"/>
    <dgm:cxn modelId="{4742BA3C-C909-47C9-90C6-F2F90A675490}" type="presOf" srcId="{5CD75E9E-0D5D-4351-893B-EB90816E1811}" destId="{7A553E81-9535-431F-B218-C1F517CD552C}" srcOrd="0" destOrd="0" presId="urn:microsoft.com/office/officeart/2018/2/layout/IconVerticalSolidList"/>
    <dgm:cxn modelId="{C4227A60-288E-4E11-A488-29D26BE12EC3}" type="presOf" srcId="{F226C504-FA35-4B37-97E5-B4E0A744966B}" destId="{BA52611B-D303-45AC-914D-EF3FAE178A9A}" srcOrd="0" destOrd="0" presId="urn:microsoft.com/office/officeart/2018/2/layout/IconVerticalSolidList"/>
    <dgm:cxn modelId="{B6AE3243-22D0-469F-B431-B824F946CC95}" type="presOf" srcId="{B3F3FFB4-FDF5-44BA-BB54-E9AFCC429FFF}" destId="{09ED65BB-2D37-4F49-B976-9C3520A60495}" srcOrd="0" destOrd="0" presId="urn:microsoft.com/office/officeart/2018/2/layout/IconVerticalSolidList"/>
    <dgm:cxn modelId="{4AAD0045-D6C4-434F-9BFA-522C5D8DA0A7}" type="presOf" srcId="{8D6CFD87-54AC-4A68-97D1-A4DF2AF4CF72}" destId="{FA66B4F5-3B36-454E-96D4-32E81AB2B3CD}" srcOrd="0" destOrd="0" presId="urn:microsoft.com/office/officeart/2018/2/layout/IconVerticalSolidList"/>
    <dgm:cxn modelId="{C1E5C34E-EC53-4F0A-B791-730A7E2BD397}" type="presOf" srcId="{28F4DC97-5604-4DF7-9918-35E26CAB0DEF}" destId="{590B3AF4-6CED-459B-A204-CAB4025D3C00}" srcOrd="0" destOrd="0" presId="urn:microsoft.com/office/officeart/2018/2/layout/IconVerticalSolidList"/>
    <dgm:cxn modelId="{E1ED698B-96BB-4847-8D54-F5AAEF60E3E4}" srcId="{B3F3FFB4-FDF5-44BA-BB54-E9AFCC429FFF}" destId="{F226C504-FA35-4B37-97E5-B4E0A744966B}" srcOrd="0" destOrd="0" parTransId="{2C63A50A-4CE4-4225-92A1-F5BC2A3C8873}" sibTransId="{E4483137-691D-41EE-BCFE-9AE869329D98}"/>
    <dgm:cxn modelId="{237027F2-C7FD-4F7D-9DE1-E38A812D79AB}" srcId="{B3F3FFB4-FDF5-44BA-BB54-E9AFCC429FFF}" destId="{8D6CFD87-54AC-4A68-97D1-A4DF2AF4CF72}" srcOrd="1" destOrd="0" parTransId="{3C17E8EE-5384-46AD-B8FF-495D6031CBBA}" sibTransId="{FCFDBA92-7C01-4FE1-8E35-3F4E74CC1716}"/>
    <dgm:cxn modelId="{D015841B-1A80-4D3D-939B-5417FB8DC002}" type="presParOf" srcId="{09ED65BB-2D37-4F49-B976-9C3520A60495}" destId="{873E3B05-F5D5-4363-97DC-252E9107F9B8}" srcOrd="0" destOrd="0" presId="urn:microsoft.com/office/officeart/2018/2/layout/IconVerticalSolidList"/>
    <dgm:cxn modelId="{2EACB289-61D6-4FBB-B7B2-8E90DFF48AEE}" type="presParOf" srcId="{873E3B05-F5D5-4363-97DC-252E9107F9B8}" destId="{C89B4F22-EA14-4DE7-BA95-3037FAB09BCB}" srcOrd="0" destOrd="0" presId="urn:microsoft.com/office/officeart/2018/2/layout/IconVerticalSolidList"/>
    <dgm:cxn modelId="{F6620A85-AD0B-4618-BF46-D0AB017185B4}" type="presParOf" srcId="{873E3B05-F5D5-4363-97DC-252E9107F9B8}" destId="{51C28474-1EA8-4187-B23C-CEB783E46AFE}" srcOrd="1" destOrd="0" presId="urn:microsoft.com/office/officeart/2018/2/layout/IconVerticalSolidList"/>
    <dgm:cxn modelId="{3D55C7C4-BE0E-4824-8688-378A12F60DD8}" type="presParOf" srcId="{873E3B05-F5D5-4363-97DC-252E9107F9B8}" destId="{5D2AD31C-A390-471D-9E0F-385D5FC2137C}" srcOrd="2" destOrd="0" presId="urn:microsoft.com/office/officeart/2018/2/layout/IconVerticalSolidList"/>
    <dgm:cxn modelId="{08BB8BEA-C4BD-4312-97D0-E668152AE69C}" type="presParOf" srcId="{873E3B05-F5D5-4363-97DC-252E9107F9B8}" destId="{BA52611B-D303-45AC-914D-EF3FAE178A9A}" srcOrd="3" destOrd="0" presId="urn:microsoft.com/office/officeart/2018/2/layout/IconVerticalSolidList"/>
    <dgm:cxn modelId="{CDFC7CBE-37EA-47C5-A7B3-595B47FCE3F3}" type="presParOf" srcId="{09ED65BB-2D37-4F49-B976-9C3520A60495}" destId="{0ED98F40-2FC0-438B-9D8F-9492B14CF3FF}" srcOrd="1" destOrd="0" presId="urn:microsoft.com/office/officeart/2018/2/layout/IconVerticalSolidList"/>
    <dgm:cxn modelId="{B68F42BD-12F9-4D5F-8860-DA4863989CAB}" type="presParOf" srcId="{09ED65BB-2D37-4F49-B976-9C3520A60495}" destId="{24218DB4-30AA-4F06-A3EF-E0B81FA13752}" srcOrd="2" destOrd="0" presId="urn:microsoft.com/office/officeart/2018/2/layout/IconVerticalSolidList"/>
    <dgm:cxn modelId="{F9069EBA-2A83-4BDB-9EE4-58536008B9C6}" type="presParOf" srcId="{24218DB4-30AA-4F06-A3EF-E0B81FA13752}" destId="{119E8762-92DF-4FF1-8377-C30D5EBB11C6}" srcOrd="0" destOrd="0" presId="urn:microsoft.com/office/officeart/2018/2/layout/IconVerticalSolidList"/>
    <dgm:cxn modelId="{8869168B-6231-4D77-81A5-DA73C8962C81}" type="presParOf" srcId="{24218DB4-30AA-4F06-A3EF-E0B81FA13752}" destId="{70EC1BD6-07B0-4F82-AA27-F974ECC101CA}" srcOrd="1" destOrd="0" presId="urn:microsoft.com/office/officeart/2018/2/layout/IconVerticalSolidList"/>
    <dgm:cxn modelId="{52B68636-797D-43C7-BF7E-31540A211C77}" type="presParOf" srcId="{24218DB4-30AA-4F06-A3EF-E0B81FA13752}" destId="{2044D135-C72E-40ED-AFE6-5E48E4EEE8AE}" srcOrd="2" destOrd="0" presId="urn:microsoft.com/office/officeart/2018/2/layout/IconVerticalSolidList"/>
    <dgm:cxn modelId="{CB2B9823-3A10-402E-BC4B-6852CDB9371B}" type="presParOf" srcId="{24218DB4-30AA-4F06-A3EF-E0B81FA13752}" destId="{FA66B4F5-3B36-454E-96D4-32E81AB2B3CD}" srcOrd="3" destOrd="0" presId="urn:microsoft.com/office/officeart/2018/2/layout/IconVerticalSolidList"/>
    <dgm:cxn modelId="{C8A7119C-882D-4834-91D7-88F109E08C9C}" type="presParOf" srcId="{09ED65BB-2D37-4F49-B976-9C3520A60495}" destId="{993FA179-641A-4867-97E4-D32053D77D00}" srcOrd="3" destOrd="0" presId="urn:microsoft.com/office/officeart/2018/2/layout/IconVerticalSolidList"/>
    <dgm:cxn modelId="{F127CE11-A03E-4FA6-966D-DFD1B4CF32C2}" type="presParOf" srcId="{09ED65BB-2D37-4F49-B976-9C3520A60495}" destId="{D9F0FD19-64B5-44F8-AC6E-937003C82024}" srcOrd="4" destOrd="0" presId="urn:microsoft.com/office/officeart/2018/2/layout/IconVerticalSolidList"/>
    <dgm:cxn modelId="{2318927F-EB38-41F6-A512-68527B05EC8B}" type="presParOf" srcId="{D9F0FD19-64B5-44F8-AC6E-937003C82024}" destId="{17AFC65B-1A5D-4819-8B5B-E9AC8B42BD17}" srcOrd="0" destOrd="0" presId="urn:microsoft.com/office/officeart/2018/2/layout/IconVerticalSolidList"/>
    <dgm:cxn modelId="{A9D642E1-0771-4880-ACBC-21F57882D1A2}" type="presParOf" srcId="{D9F0FD19-64B5-44F8-AC6E-937003C82024}" destId="{B1C20300-A2FE-497F-A964-1E9D1FDF4388}" srcOrd="1" destOrd="0" presId="urn:microsoft.com/office/officeart/2018/2/layout/IconVerticalSolidList"/>
    <dgm:cxn modelId="{193A8AAF-8A4F-41E5-B352-78A7A5DB049E}" type="presParOf" srcId="{D9F0FD19-64B5-44F8-AC6E-937003C82024}" destId="{E1BB610D-646F-462C-8C60-B004BD9F279D}" srcOrd="2" destOrd="0" presId="urn:microsoft.com/office/officeart/2018/2/layout/IconVerticalSolidList"/>
    <dgm:cxn modelId="{FFE9A672-FB4D-434D-A021-3C6245E51E58}" type="presParOf" srcId="{D9F0FD19-64B5-44F8-AC6E-937003C82024}" destId="{590B3AF4-6CED-459B-A204-CAB4025D3C00}" srcOrd="3" destOrd="0" presId="urn:microsoft.com/office/officeart/2018/2/layout/IconVerticalSolidList"/>
    <dgm:cxn modelId="{9E00DFAE-8BEF-4AEE-8039-1470B2CE2427}" type="presParOf" srcId="{09ED65BB-2D37-4F49-B976-9C3520A60495}" destId="{5AEBA903-2246-42D8-A524-7ADB362D5183}" srcOrd="5" destOrd="0" presId="urn:microsoft.com/office/officeart/2018/2/layout/IconVerticalSolidList"/>
    <dgm:cxn modelId="{33FD1BF4-B92B-4077-BBC4-CC9D8C023610}" type="presParOf" srcId="{09ED65BB-2D37-4F49-B976-9C3520A60495}" destId="{46451576-EC3E-4ABF-A76B-0B09FD016F91}" srcOrd="6" destOrd="0" presId="urn:microsoft.com/office/officeart/2018/2/layout/IconVerticalSolidList"/>
    <dgm:cxn modelId="{3A7031EB-1F13-464E-86C7-31F8E7AEA80B}" type="presParOf" srcId="{46451576-EC3E-4ABF-A76B-0B09FD016F91}" destId="{EF4EF6E3-5371-4848-AF13-F29FB9B18D1A}" srcOrd="0" destOrd="0" presId="urn:microsoft.com/office/officeart/2018/2/layout/IconVerticalSolidList"/>
    <dgm:cxn modelId="{1C4EA180-03F1-4C15-8988-3E5D4AF26B8A}" type="presParOf" srcId="{46451576-EC3E-4ABF-A76B-0B09FD016F91}" destId="{A82A0DA1-7EA0-4CCA-88CF-942D1A5DF7DF}" srcOrd="1" destOrd="0" presId="urn:microsoft.com/office/officeart/2018/2/layout/IconVerticalSolidList"/>
    <dgm:cxn modelId="{CE048BA5-7CFC-4041-B088-937B5DB602DD}" type="presParOf" srcId="{46451576-EC3E-4ABF-A76B-0B09FD016F91}" destId="{0AE9F3C4-037B-4B62-9D95-213E6E177F22}" srcOrd="2" destOrd="0" presId="urn:microsoft.com/office/officeart/2018/2/layout/IconVerticalSolidList"/>
    <dgm:cxn modelId="{6769BAFA-8931-49B7-B1B3-9A79DFBC851E}" type="presParOf" srcId="{46451576-EC3E-4ABF-A76B-0B09FD016F91}" destId="{7A553E81-9535-431F-B218-C1F517CD55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3E4F9C-BDC7-4643-AC98-6DC9790D2479}" type="doc">
      <dgm:prSet loTypeId="urn:microsoft.com/office/officeart/2005/8/layout/matrix3" loCatId="matrix" qsTypeId="urn:microsoft.com/office/officeart/2005/8/quickstyle/simple1" qsCatId="simple" csTypeId="urn:microsoft.com/office/officeart/2005/8/colors/colorful2" csCatId="colorful"/>
      <dgm:spPr/>
      <dgm:t>
        <a:bodyPr/>
        <a:lstStyle/>
        <a:p>
          <a:endParaRPr lang="en-US"/>
        </a:p>
      </dgm:t>
    </dgm:pt>
    <dgm:pt modelId="{5D5461ED-2AF9-4B4D-93B1-D92CA1761280}">
      <dgm:prSet/>
      <dgm:spPr/>
      <dgm:t>
        <a:bodyPr/>
        <a:lstStyle/>
        <a:p>
          <a:r>
            <a:rPr lang="en-IE"/>
            <a:t>Obvious – give the Commission more resources and powers to ensure/redress  non-transposition </a:t>
          </a:r>
          <a:endParaRPr lang="en-US"/>
        </a:p>
      </dgm:t>
    </dgm:pt>
    <dgm:pt modelId="{D0FC6698-18EF-47F0-A46F-1D09BE93C45C}" type="parTrans" cxnId="{EE7EFB09-BA2A-4E80-9A2F-AC8D733A50EF}">
      <dgm:prSet/>
      <dgm:spPr/>
      <dgm:t>
        <a:bodyPr/>
        <a:lstStyle/>
        <a:p>
          <a:endParaRPr lang="en-US"/>
        </a:p>
      </dgm:t>
    </dgm:pt>
    <dgm:pt modelId="{6D10CBC4-8CA2-4FA1-9458-13066E1C8996}" type="sibTrans" cxnId="{EE7EFB09-BA2A-4E80-9A2F-AC8D733A50EF}">
      <dgm:prSet/>
      <dgm:spPr/>
      <dgm:t>
        <a:bodyPr/>
        <a:lstStyle/>
        <a:p>
          <a:endParaRPr lang="en-US"/>
        </a:p>
      </dgm:t>
    </dgm:pt>
    <dgm:pt modelId="{36749468-2520-4A88-8DA3-4EF5E8E6867C}">
      <dgm:prSet/>
      <dgm:spPr/>
      <dgm:t>
        <a:bodyPr/>
        <a:lstStyle/>
        <a:p>
          <a:r>
            <a:rPr lang="en-IE"/>
            <a:t>Develop further the doctrine of direct effect –  expand the circumstances whereby individuals can directly invoke EU Directives in domestic law</a:t>
          </a:r>
          <a:endParaRPr lang="en-US"/>
        </a:p>
      </dgm:t>
    </dgm:pt>
    <dgm:pt modelId="{8A3A1163-3276-4F7E-9F92-3A1B59FB7120}" type="parTrans" cxnId="{D19C45CE-B70D-480A-9D4C-5061EDDF90D9}">
      <dgm:prSet/>
      <dgm:spPr/>
      <dgm:t>
        <a:bodyPr/>
        <a:lstStyle/>
        <a:p>
          <a:endParaRPr lang="en-US"/>
        </a:p>
      </dgm:t>
    </dgm:pt>
    <dgm:pt modelId="{323614DB-AF56-4C79-A34E-36CD21240B7E}" type="sibTrans" cxnId="{D19C45CE-B70D-480A-9D4C-5061EDDF90D9}">
      <dgm:prSet/>
      <dgm:spPr/>
      <dgm:t>
        <a:bodyPr/>
        <a:lstStyle/>
        <a:p>
          <a:endParaRPr lang="en-US"/>
        </a:p>
      </dgm:t>
    </dgm:pt>
    <dgm:pt modelId="{859DA842-512D-433C-B1DD-8BBED47F31DE}">
      <dgm:prSet/>
      <dgm:spPr/>
      <dgm:t>
        <a:bodyPr/>
        <a:lstStyle/>
        <a:p>
          <a:r>
            <a:rPr lang="en-IE"/>
            <a:t>Develop/Expand the doctrine of ‘indirect effect’ especially interpretive obligations</a:t>
          </a:r>
          <a:endParaRPr lang="en-US"/>
        </a:p>
      </dgm:t>
    </dgm:pt>
    <dgm:pt modelId="{AAD24369-C003-4326-A874-B9D848ECE29A}" type="parTrans" cxnId="{8246D9CF-25BC-4467-A892-88FF58A196EE}">
      <dgm:prSet/>
      <dgm:spPr/>
      <dgm:t>
        <a:bodyPr/>
        <a:lstStyle/>
        <a:p>
          <a:endParaRPr lang="en-US"/>
        </a:p>
      </dgm:t>
    </dgm:pt>
    <dgm:pt modelId="{65849214-8328-43A2-BD26-C1B8BA9B3F10}" type="sibTrans" cxnId="{8246D9CF-25BC-4467-A892-88FF58A196EE}">
      <dgm:prSet/>
      <dgm:spPr/>
      <dgm:t>
        <a:bodyPr/>
        <a:lstStyle/>
        <a:p>
          <a:endParaRPr lang="en-US"/>
        </a:p>
      </dgm:t>
    </dgm:pt>
    <dgm:pt modelId="{ED07217D-1912-40F1-B20F-4F4B22D237F4}">
      <dgm:prSet/>
      <dgm:spPr/>
      <dgm:t>
        <a:bodyPr/>
        <a:lstStyle/>
        <a:p>
          <a:r>
            <a:rPr lang="en-IE"/>
            <a:t>In large measure these ‘solutions’ lie in the hands of the Courts especially the CFI and CJEU </a:t>
          </a:r>
          <a:endParaRPr lang="en-US"/>
        </a:p>
      </dgm:t>
    </dgm:pt>
    <dgm:pt modelId="{21CCD86B-E01F-440C-B7C4-1926A8F2503E}" type="parTrans" cxnId="{8D323953-ED51-424A-BC12-59C0CA90595D}">
      <dgm:prSet/>
      <dgm:spPr/>
      <dgm:t>
        <a:bodyPr/>
        <a:lstStyle/>
        <a:p>
          <a:endParaRPr lang="en-US"/>
        </a:p>
      </dgm:t>
    </dgm:pt>
    <dgm:pt modelId="{169D33BB-8603-4655-86AF-F1B0D01D6C29}" type="sibTrans" cxnId="{8D323953-ED51-424A-BC12-59C0CA90595D}">
      <dgm:prSet/>
      <dgm:spPr/>
      <dgm:t>
        <a:bodyPr/>
        <a:lstStyle/>
        <a:p>
          <a:endParaRPr lang="en-US"/>
        </a:p>
      </dgm:t>
    </dgm:pt>
    <dgm:pt modelId="{C4A2CEA4-F858-486F-95D1-8ED0072B1756}" type="pres">
      <dgm:prSet presAssocID="{623E4F9C-BDC7-4643-AC98-6DC9790D2479}" presName="matrix" presStyleCnt="0">
        <dgm:presLayoutVars>
          <dgm:chMax val="1"/>
          <dgm:dir/>
          <dgm:resizeHandles val="exact"/>
        </dgm:presLayoutVars>
      </dgm:prSet>
      <dgm:spPr/>
    </dgm:pt>
    <dgm:pt modelId="{F98DEE64-B33B-4F22-8F32-4CD5AAB60342}" type="pres">
      <dgm:prSet presAssocID="{623E4F9C-BDC7-4643-AC98-6DC9790D2479}" presName="diamond" presStyleLbl="bgShp" presStyleIdx="0" presStyleCnt="1" custLinFactNeighborX="1364" custLinFactNeighborY="-3887"/>
      <dgm:spPr/>
    </dgm:pt>
    <dgm:pt modelId="{BA67D49E-A847-44F4-92D0-82F6E2BAD26E}" type="pres">
      <dgm:prSet presAssocID="{623E4F9C-BDC7-4643-AC98-6DC9790D2479}" presName="quad1" presStyleLbl="node1" presStyleIdx="0" presStyleCnt="4" custLinFactNeighborX="-14832" custLinFactNeighborY="-10587">
        <dgm:presLayoutVars>
          <dgm:chMax val="0"/>
          <dgm:chPref val="0"/>
          <dgm:bulletEnabled val="1"/>
        </dgm:presLayoutVars>
      </dgm:prSet>
      <dgm:spPr/>
    </dgm:pt>
    <dgm:pt modelId="{72FD3F9B-B6CD-4249-AE42-53E82299B99E}" type="pres">
      <dgm:prSet presAssocID="{623E4F9C-BDC7-4643-AC98-6DC9790D2479}" presName="quad2" presStyleLbl="node1" presStyleIdx="1" presStyleCnt="4">
        <dgm:presLayoutVars>
          <dgm:chMax val="0"/>
          <dgm:chPref val="0"/>
          <dgm:bulletEnabled val="1"/>
        </dgm:presLayoutVars>
      </dgm:prSet>
      <dgm:spPr/>
    </dgm:pt>
    <dgm:pt modelId="{5FC104E9-51D0-4907-9DD7-D60A1D498C30}" type="pres">
      <dgm:prSet presAssocID="{623E4F9C-BDC7-4643-AC98-6DC9790D2479}" presName="quad3" presStyleLbl="node1" presStyleIdx="2" presStyleCnt="4">
        <dgm:presLayoutVars>
          <dgm:chMax val="0"/>
          <dgm:chPref val="0"/>
          <dgm:bulletEnabled val="1"/>
        </dgm:presLayoutVars>
      </dgm:prSet>
      <dgm:spPr/>
    </dgm:pt>
    <dgm:pt modelId="{101ABF3A-D34C-4C60-AA41-51B5E760A481}" type="pres">
      <dgm:prSet presAssocID="{623E4F9C-BDC7-4643-AC98-6DC9790D2479}" presName="quad4" presStyleLbl="node1" presStyleIdx="3" presStyleCnt="4">
        <dgm:presLayoutVars>
          <dgm:chMax val="0"/>
          <dgm:chPref val="0"/>
          <dgm:bulletEnabled val="1"/>
        </dgm:presLayoutVars>
      </dgm:prSet>
      <dgm:spPr/>
    </dgm:pt>
  </dgm:ptLst>
  <dgm:cxnLst>
    <dgm:cxn modelId="{EE7EFB09-BA2A-4E80-9A2F-AC8D733A50EF}" srcId="{623E4F9C-BDC7-4643-AC98-6DC9790D2479}" destId="{5D5461ED-2AF9-4B4D-93B1-D92CA1761280}" srcOrd="0" destOrd="0" parTransId="{D0FC6698-18EF-47F0-A46F-1D09BE93C45C}" sibTransId="{6D10CBC4-8CA2-4FA1-9458-13066E1C8996}"/>
    <dgm:cxn modelId="{8D323953-ED51-424A-BC12-59C0CA90595D}" srcId="{623E4F9C-BDC7-4643-AC98-6DC9790D2479}" destId="{ED07217D-1912-40F1-B20F-4F4B22D237F4}" srcOrd="3" destOrd="0" parTransId="{21CCD86B-E01F-440C-B7C4-1926A8F2503E}" sibTransId="{169D33BB-8603-4655-86AF-F1B0D01D6C29}"/>
    <dgm:cxn modelId="{12EF6257-7C8A-4AB8-AA5D-4B908EA10AF0}" type="presOf" srcId="{623E4F9C-BDC7-4643-AC98-6DC9790D2479}" destId="{C4A2CEA4-F858-486F-95D1-8ED0072B1756}" srcOrd="0" destOrd="0" presId="urn:microsoft.com/office/officeart/2005/8/layout/matrix3"/>
    <dgm:cxn modelId="{8966DC8C-5E1D-4BF2-AC8A-55A1DE9660A2}" type="presOf" srcId="{859DA842-512D-433C-B1DD-8BBED47F31DE}" destId="{5FC104E9-51D0-4907-9DD7-D60A1D498C30}" srcOrd="0" destOrd="0" presId="urn:microsoft.com/office/officeart/2005/8/layout/matrix3"/>
    <dgm:cxn modelId="{D51B65A2-BDB5-4D23-813C-71A757396221}" type="presOf" srcId="{5D5461ED-2AF9-4B4D-93B1-D92CA1761280}" destId="{BA67D49E-A847-44F4-92D0-82F6E2BAD26E}" srcOrd="0" destOrd="0" presId="urn:microsoft.com/office/officeart/2005/8/layout/matrix3"/>
    <dgm:cxn modelId="{8783B9AD-103B-49BF-ABEC-49BE3FDF24EC}" type="presOf" srcId="{ED07217D-1912-40F1-B20F-4F4B22D237F4}" destId="{101ABF3A-D34C-4C60-AA41-51B5E760A481}" srcOrd="0" destOrd="0" presId="urn:microsoft.com/office/officeart/2005/8/layout/matrix3"/>
    <dgm:cxn modelId="{D19C45CE-B70D-480A-9D4C-5061EDDF90D9}" srcId="{623E4F9C-BDC7-4643-AC98-6DC9790D2479}" destId="{36749468-2520-4A88-8DA3-4EF5E8E6867C}" srcOrd="1" destOrd="0" parTransId="{8A3A1163-3276-4F7E-9F92-3A1B59FB7120}" sibTransId="{323614DB-AF56-4C79-A34E-36CD21240B7E}"/>
    <dgm:cxn modelId="{8246D9CF-25BC-4467-A892-88FF58A196EE}" srcId="{623E4F9C-BDC7-4643-AC98-6DC9790D2479}" destId="{859DA842-512D-433C-B1DD-8BBED47F31DE}" srcOrd="2" destOrd="0" parTransId="{AAD24369-C003-4326-A874-B9D848ECE29A}" sibTransId="{65849214-8328-43A2-BD26-C1B8BA9B3F10}"/>
    <dgm:cxn modelId="{0723F4D8-5386-4F66-B951-584354F3E6CB}" type="presOf" srcId="{36749468-2520-4A88-8DA3-4EF5E8E6867C}" destId="{72FD3F9B-B6CD-4249-AE42-53E82299B99E}" srcOrd="0" destOrd="0" presId="urn:microsoft.com/office/officeart/2005/8/layout/matrix3"/>
    <dgm:cxn modelId="{B6FB7E5A-A289-4741-A28A-89AFF3F7EA35}" type="presParOf" srcId="{C4A2CEA4-F858-486F-95D1-8ED0072B1756}" destId="{F98DEE64-B33B-4F22-8F32-4CD5AAB60342}" srcOrd="0" destOrd="0" presId="urn:microsoft.com/office/officeart/2005/8/layout/matrix3"/>
    <dgm:cxn modelId="{DE36E6F4-35DF-4AC4-B6DD-EAB4638EDDEC}" type="presParOf" srcId="{C4A2CEA4-F858-486F-95D1-8ED0072B1756}" destId="{BA67D49E-A847-44F4-92D0-82F6E2BAD26E}" srcOrd="1" destOrd="0" presId="urn:microsoft.com/office/officeart/2005/8/layout/matrix3"/>
    <dgm:cxn modelId="{1BFCEC6F-7F66-4A02-AC15-6ECEB18B3183}" type="presParOf" srcId="{C4A2CEA4-F858-486F-95D1-8ED0072B1756}" destId="{72FD3F9B-B6CD-4249-AE42-53E82299B99E}" srcOrd="2" destOrd="0" presId="urn:microsoft.com/office/officeart/2005/8/layout/matrix3"/>
    <dgm:cxn modelId="{B84FA993-E114-429A-A99D-973330EF907E}" type="presParOf" srcId="{C4A2CEA4-F858-486F-95D1-8ED0072B1756}" destId="{5FC104E9-51D0-4907-9DD7-D60A1D498C30}" srcOrd="3" destOrd="0" presId="urn:microsoft.com/office/officeart/2005/8/layout/matrix3"/>
    <dgm:cxn modelId="{FB775806-D782-4C2C-8462-58BC7421AA3D}" type="presParOf" srcId="{C4A2CEA4-F858-486F-95D1-8ED0072B1756}" destId="{101ABF3A-D34C-4C60-AA41-51B5E760A48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57220B-D77A-4476-9EAE-945480EE05A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89151BA-EF9C-49E6-B61A-ECA20D281350}">
      <dgm:prSet/>
      <dgm:spPr/>
      <dgm:t>
        <a:bodyPr/>
        <a:lstStyle/>
        <a:p>
          <a:pPr>
            <a:lnSpc>
              <a:spcPct val="100000"/>
            </a:lnSpc>
          </a:pPr>
          <a:r>
            <a:rPr lang="en-IE"/>
            <a:t>Record of Enforcement/Transposition of EU Environmental Law is mediocre</a:t>
          </a:r>
          <a:endParaRPr lang="en-US"/>
        </a:p>
      </dgm:t>
    </dgm:pt>
    <dgm:pt modelId="{4AF268C9-1086-4727-BF83-53D58968610B}" type="parTrans" cxnId="{43408E09-B3F2-4EA4-90E4-259021D6FEFA}">
      <dgm:prSet/>
      <dgm:spPr/>
      <dgm:t>
        <a:bodyPr/>
        <a:lstStyle/>
        <a:p>
          <a:endParaRPr lang="en-US"/>
        </a:p>
      </dgm:t>
    </dgm:pt>
    <dgm:pt modelId="{620CCFF1-661C-4229-9E4B-2FFB455E41F2}" type="sibTrans" cxnId="{43408E09-B3F2-4EA4-90E4-259021D6FEFA}">
      <dgm:prSet/>
      <dgm:spPr/>
      <dgm:t>
        <a:bodyPr/>
        <a:lstStyle/>
        <a:p>
          <a:endParaRPr lang="en-US"/>
        </a:p>
      </dgm:t>
    </dgm:pt>
    <dgm:pt modelId="{6A3C2110-FF32-4325-8B76-FE131B8EC5FD}">
      <dgm:prSet/>
      <dgm:spPr/>
      <dgm:t>
        <a:bodyPr/>
        <a:lstStyle/>
        <a:p>
          <a:pPr>
            <a:lnSpc>
              <a:spcPct val="100000"/>
            </a:lnSpc>
          </a:pPr>
          <a:r>
            <a:rPr lang="en-IE"/>
            <a:t>Reasons include legislative inertia and indifference </a:t>
          </a:r>
          <a:endParaRPr lang="en-US"/>
        </a:p>
      </dgm:t>
    </dgm:pt>
    <dgm:pt modelId="{70A2913A-199E-4B8B-9426-43525B178424}" type="parTrans" cxnId="{BA57DC66-BD85-440E-9B46-9FA8934694C3}">
      <dgm:prSet/>
      <dgm:spPr/>
      <dgm:t>
        <a:bodyPr/>
        <a:lstStyle/>
        <a:p>
          <a:endParaRPr lang="en-US"/>
        </a:p>
      </dgm:t>
    </dgm:pt>
    <dgm:pt modelId="{5BA74712-CAF6-494D-B63A-4E4BEF806DC9}" type="sibTrans" cxnId="{BA57DC66-BD85-440E-9B46-9FA8934694C3}">
      <dgm:prSet/>
      <dgm:spPr/>
      <dgm:t>
        <a:bodyPr/>
        <a:lstStyle/>
        <a:p>
          <a:endParaRPr lang="en-US"/>
        </a:p>
      </dgm:t>
    </dgm:pt>
    <dgm:pt modelId="{D359EFFB-1C1C-444B-A5D9-9BA06EF88A52}">
      <dgm:prSet/>
      <dgm:spPr/>
      <dgm:t>
        <a:bodyPr/>
        <a:lstStyle/>
        <a:p>
          <a:pPr>
            <a:lnSpc>
              <a:spcPct val="100000"/>
            </a:lnSpc>
          </a:pPr>
          <a:r>
            <a:rPr lang="en-IE"/>
            <a:t>Lack of resources is clearly a difficulty </a:t>
          </a:r>
          <a:endParaRPr lang="en-US"/>
        </a:p>
      </dgm:t>
    </dgm:pt>
    <dgm:pt modelId="{B34A2820-B7FC-4616-8AD3-BDFC8A3B6556}" type="parTrans" cxnId="{7BAB6D62-A4A8-4D2F-A8BB-9057158512B9}">
      <dgm:prSet/>
      <dgm:spPr/>
      <dgm:t>
        <a:bodyPr/>
        <a:lstStyle/>
        <a:p>
          <a:endParaRPr lang="en-US"/>
        </a:p>
      </dgm:t>
    </dgm:pt>
    <dgm:pt modelId="{5EFE6910-93EE-4BBF-A5C4-F0BBD4670637}" type="sibTrans" cxnId="{7BAB6D62-A4A8-4D2F-A8BB-9057158512B9}">
      <dgm:prSet/>
      <dgm:spPr/>
      <dgm:t>
        <a:bodyPr/>
        <a:lstStyle/>
        <a:p>
          <a:endParaRPr lang="en-US"/>
        </a:p>
      </dgm:t>
    </dgm:pt>
    <dgm:pt modelId="{EAA9AE92-85A2-44B5-8C08-46CA595CD888}">
      <dgm:prSet/>
      <dgm:spPr/>
      <dgm:t>
        <a:bodyPr/>
        <a:lstStyle/>
        <a:p>
          <a:pPr>
            <a:lnSpc>
              <a:spcPct val="100000"/>
            </a:lnSpc>
          </a:pPr>
          <a:r>
            <a:rPr lang="en-IE"/>
            <a:t>Excessive reliance on secondary legislation is a particular problem </a:t>
          </a:r>
          <a:endParaRPr lang="en-US"/>
        </a:p>
      </dgm:t>
    </dgm:pt>
    <dgm:pt modelId="{97F6C92F-E405-4033-9ACD-52ED151FAC74}" type="parTrans" cxnId="{8CF0FD46-5F0D-4C82-BF26-A38FBCC81E12}">
      <dgm:prSet/>
      <dgm:spPr/>
      <dgm:t>
        <a:bodyPr/>
        <a:lstStyle/>
        <a:p>
          <a:endParaRPr lang="en-US"/>
        </a:p>
      </dgm:t>
    </dgm:pt>
    <dgm:pt modelId="{7E5C3F78-94FF-4A7A-BB8A-3109D47AC8D6}" type="sibTrans" cxnId="{8CF0FD46-5F0D-4C82-BF26-A38FBCC81E12}">
      <dgm:prSet/>
      <dgm:spPr/>
      <dgm:t>
        <a:bodyPr/>
        <a:lstStyle/>
        <a:p>
          <a:endParaRPr lang="en-US"/>
        </a:p>
      </dgm:t>
    </dgm:pt>
    <dgm:pt modelId="{64D6BE4D-0C3C-480C-B29B-FAC987571C84}">
      <dgm:prSet/>
      <dgm:spPr/>
      <dgm:t>
        <a:bodyPr/>
        <a:lstStyle/>
        <a:p>
          <a:pPr>
            <a:lnSpc>
              <a:spcPct val="100000"/>
            </a:lnSpc>
          </a:pPr>
          <a:r>
            <a:rPr lang="en-IE" dirty="0"/>
            <a:t>Such legislation is very frequently poorly drafted and on occasion inadequate</a:t>
          </a:r>
          <a:endParaRPr lang="en-US" dirty="0"/>
        </a:p>
      </dgm:t>
    </dgm:pt>
    <dgm:pt modelId="{2AFF511F-A158-42B1-9533-AAB2B656EC2D}" type="parTrans" cxnId="{C0A3B4F0-1594-4110-8BEB-A347A9C083ED}">
      <dgm:prSet/>
      <dgm:spPr/>
      <dgm:t>
        <a:bodyPr/>
        <a:lstStyle/>
        <a:p>
          <a:endParaRPr lang="en-US"/>
        </a:p>
      </dgm:t>
    </dgm:pt>
    <dgm:pt modelId="{A8410D7A-FED9-4CA8-9933-DC74B6EB6CBB}" type="sibTrans" cxnId="{C0A3B4F0-1594-4110-8BEB-A347A9C083ED}">
      <dgm:prSet/>
      <dgm:spPr/>
      <dgm:t>
        <a:bodyPr/>
        <a:lstStyle/>
        <a:p>
          <a:endParaRPr lang="en-US"/>
        </a:p>
      </dgm:t>
    </dgm:pt>
    <dgm:pt modelId="{C837C35B-4DA9-438D-8981-068AC682BB8B}" type="pres">
      <dgm:prSet presAssocID="{E957220B-D77A-4476-9EAE-945480EE05A3}" presName="root" presStyleCnt="0">
        <dgm:presLayoutVars>
          <dgm:dir/>
          <dgm:resizeHandles val="exact"/>
        </dgm:presLayoutVars>
      </dgm:prSet>
      <dgm:spPr/>
    </dgm:pt>
    <dgm:pt modelId="{5F456EEE-544D-40F0-8BFC-1960DA32AE99}" type="pres">
      <dgm:prSet presAssocID="{789151BA-EF9C-49E6-B61A-ECA20D281350}" presName="compNode" presStyleCnt="0"/>
      <dgm:spPr/>
    </dgm:pt>
    <dgm:pt modelId="{91E38C10-2402-4912-954E-8127934D3C8C}" type="pres">
      <dgm:prSet presAssocID="{789151BA-EF9C-49E6-B61A-ECA20D281350}" presName="bgRect" presStyleLbl="bgShp" presStyleIdx="0" presStyleCnt="5" custLinFactNeighborX="16466" custLinFactNeighborY="4075"/>
      <dgm:spPr/>
    </dgm:pt>
    <dgm:pt modelId="{89AD1028-A625-4644-9D59-E4E5FC754F66}" type="pres">
      <dgm:prSet presAssocID="{789151BA-EF9C-49E6-B61A-ECA20D28135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53D1BAB7-F91A-489F-9C18-7BB417631132}" type="pres">
      <dgm:prSet presAssocID="{789151BA-EF9C-49E6-B61A-ECA20D281350}" presName="spaceRect" presStyleCnt="0"/>
      <dgm:spPr/>
    </dgm:pt>
    <dgm:pt modelId="{665FF1ED-70EA-4670-ABD3-B0FC153B7942}" type="pres">
      <dgm:prSet presAssocID="{789151BA-EF9C-49E6-B61A-ECA20D281350}" presName="parTx" presStyleLbl="revTx" presStyleIdx="0" presStyleCnt="5">
        <dgm:presLayoutVars>
          <dgm:chMax val="0"/>
          <dgm:chPref val="0"/>
        </dgm:presLayoutVars>
      </dgm:prSet>
      <dgm:spPr/>
    </dgm:pt>
    <dgm:pt modelId="{69FA1863-518B-4510-AE22-E5FE5382C184}" type="pres">
      <dgm:prSet presAssocID="{620CCFF1-661C-4229-9E4B-2FFB455E41F2}" presName="sibTrans" presStyleCnt="0"/>
      <dgm:spPr/>
    </dgm:pt>
    <dgm:pt modelId="{59E0253A-72A2-4F10-9D3B-289036EE21C4}" type="pres">
      <dgm:prSet presAssocID="{6A3C2110-FF32-4325-8B76-FE131B8EC5FD}" presName="compNode" presStyleCnt="0"/>
      <dgm:spPr/>
    </dgm:pt>
    <dgm:pt modelId="{B6B44D8E-A932-4D85-BD55-7108C93C5EFB}" type="pres">
      <dgm:prSet presAssocID="{6A3C2110-FF32-4325-8B76-FE131B8EC5FD}" presName="bgRect" presStyleLbl="bgShp" presStyleIdx="1" presStyleCnt="5"/>
      <dgm:spPr/>
    </dgm:pt>
    <dgm:pt modelId="{6A7D4C16-6F73-498B-89D1-7A4D3A410A26}" type="pres">
      <dgm:prSet presAssocID="{6A3C2110-FF32-4325-8B76-FE131B8EC5F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AC863C40-395E-4BD4-AAD5-FF4890E6E937}" type="pres">
      <dgm:prSet presAssocID="{6A3C2110-FF32-4325-8B76-FE131B8EC5FD}" presName="spaceRect" presStyleCnt="0"/>
      <dgm:spPr/>
    </dgm:pt>
    <dgm:pt modelId="{BEB688B5-A368-4B11-9195-3BB47EB25DDC}" type="pres">
      <dgm:prSet presAssocID="{6A3C2110-FF32-4325-8B76-FE131B8EC5FD}" presName="parTx" presStyleLbl="revTx" presStyleIdx="1" presStyleCnt="5">
        <dgm:presLayoutVars>
          <dgm:chMax val="0"/>
          <dgm:chPref val="0"/>
        </dgm:presLayoutVars>
      </dgm:prSet>
      <dgm:spPr/>
    </dgm:pt>
    <dgm:pt modelId="{DEB4B573-06C1-4C5A-BD9D-A8438ED48B60}" type="pres">
      <dgm:prSet presAssocID="{5BA74712-CAF6-494D-B63A-4E4BEF806DC9}" presName="sibTrans" presStyleCnt="0"/>
      <dgm:spPr/>
    </dgm:pt>
    <dgm:pt modelId="{9963861E-B400-4EBC-ACD3-86E430D44EC9}" type="pres">
      <dgm:prSet presAssocID="{D359EFFB-1C1C-444B-A5D9-9BA06EF88A52}" presName="compNode" presStyleCnt="0"/>
      <dgm:spPr/>
    </dgm:pt>
    <dgm:pt modelId="{00E18D69-0FE2-4493-A7FD-D5FC68B616C3}" type="pres">
      <dgm:prSet presAssocID="{D359EFFB-1C1C-444B-A5D9-9BA06EF88A52}" presName="bgRect" presStyleLbl="bgShp" presStyleIdx="2" presStyleCnt="5"/>
      <dgm:spPr/>
    </dgm:pt>
    <dgm:pt modelId="{619E06FE-CDD0-4668-BBC0-703ED4331D0F}" type="pres">
      <dgm:prSet presAssocID="{D359EFFB-1C1C-444B-A5D9-9BA06EF88A5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nger"/>
        </a:ext>
      </dgm:extLst>
    </dgm:pt>
    <dgm:pt modelId="{8018CFB8-E646-4D3D-A9E2-D8D5E1020204}" type="pres">
      <dgm:prSet presAssocID="{D359EFFB-1C1C-444B-A5D9-9BA06EF88A52}" presName="spaceRect" presStyleCnt="0"/>
      <dgm:spPr/>
    </dgm:pt>
    <dgm:pt modelId="{DFB0810B-5A3C-4447-B996-E0213C234D2E}" type="pres">
      <dgm:prSet presAssocID="{D359EFFB-1C1C-444B-A5D9-9BA06EF88A52}" presName="parTx" presStyleLbl="revTx" presStyleIdx="2" presStyleCnt="5">
        <dgm:presLayoutVars>
          <dgm:chMax val="0"/>
          <dgm:chPref val="0"/>
        </dgm:presLayoutVars>
      </dgm:prSet>
      <dgm:spPr/>
    </dgm:pt>
    <dgm:pt modelId="{9D7611D1-93B2-4DD4-9824-3CC049B8A909}" type="pres">
      <dgm:prSet presAssocID="{5EFE6910-93EE-4BBF-A5C4-F0BBD4670637}" presName="sibTrans" presStyleCnt="0"/>
      <dgm:spPr/>
    </dgm:pt>
    <dgm:pt modelId="{4031501D-EA76-4847-9EB9-B9E82C146C86}" type="pres">
      <dgm:prSet presAssocID="{EAA9AE92-85A2-44B5-8C08-46CA595CD888}" presName="compNode" presStyleCnt="0"/>
      <dgm:spPr/>
    </dgm:pt>
    <dgm:pt modelId="{291F8C1E-DA02-4E44-A7FA-2C001343EB62}" type="pres">
      <dgm:prSet presAssocID="{EAA9AE92-85A2-44B5-8C08-46CA595CD888}" presName="bgRect" presStyleLbl="bgShp" presStyleIdx="3" presStyleCnt="5"/>
      <dgm:spPr/>
    </dgm:pt>
    <dgm:pt modelId="{EAAE0109-196C-45B3-B5AF-CE901B82F5A3}" type="pres">
      <dgm:prSet presAssocID="{EAA9AE92-85A2-44B5-8C08-46CA595CD88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C2A6F24B-5282-43C9-BCBF-B2A81FAE4C1D}" type="pres">
      <dgm:prSet presAssocID="{EAA9AE92-85A2-44B5-8C08-46CA595CD888}" presName="spaceRect" presStyleCnt="0"/>
      <dgm:spPr/>
    </dgm:pt>
    <dgm:pt modelId="{01FEEA23-0C16-4524-8B8B-5EA326DB627A}" type="pres">
      <dgm:prSet presAssocID="{EAA9AE92-85A2-44B5-8C08-46CA595CD888}" presName="parTx" presStyleLbl="revTx" presStyleIdx="3" presStyleCnt="5">
        <dgm:presLayoutVars>
          <dgm:chMax val="0"/>
          <dgm:chPref val="0"/>
        </dgm:presLayoutVars>
      </dgm:prSet>
      <dgm:spPr/>
    </dgm:pt>
    <dgm:pt modelId="{38799178-ED48-41CA-9119-D2F96C0E4951}" type="pres">
      <dgm:prSet presAssocID="{7E5C3F78-94FF-4A7A-BB8A-3109D47AC8D6}" presName="sibTrans" presStyleCnt="0"/>
      <dgm:spPr/>
    </dgm:pt>
    <dgm:pt modelId="{C0BE1F14-197B-47EE-85C0-B2EF8B8D8952}" type="pres">
      <dgm:prSet presAssocID="{64D6BE4D-0C3C-480C-B29B-FAC987571C84}" presName="compNode" presStyleCnt="0"/>
      <dgm:spPr/>
    </dgm:pt>
    <dgm:pt modelId="{6A8A2292-3ED4-41D7-8BD8-A61354076817}" type="pres">
      <dgm:prSet presAssocID="{64D6BE4D-0C3C-480C-B29B-FAC987571C84}" presName="bgRect" presStyleLbl="bgShp" presStyleIdx="4" presStyleCnt="5"/>
      <dgm:spPr/>
    </dgm:pt>
    <dgm:pt modelId="{D345F70E-6F42-478A-965B-8E7ADAE3B266}" type="pres">
      <dgm:prSet presAssocID="{64D6BE4D-0C3C-480C-B29B-FAC987571C8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2D9376BE-3BD3-40FE-82C9-AC445E9E484C}" type="pres">
      <dgm:prSet presAssocID="{64D6BE4D-0C3C-480C-B29B-FAC987571C84}" presName="spaceRect" presStyleCnt="0"/>
      <dgm:spPr/>
    </dgm:pt>
    <dgm:pt modelId="{56EA981D-77BF-47AB-AC36-0A6FE1AE288E}" type="pres">
      <dgm:prSet presAssocID="{64D6BE4D-0C3C-480C-B29B-FAC987571C84}" presName="parTx" presStyleLbl="revTx" presStyleIdx="4" presStyleCnt="5">
        <dgm:presLayoutVars>
          <dgm:chMax val="0"/>
          <dgm:chPref val="0"/>
        </dgm:presLayoutVars>
      </dgm:prSet>
      <dgm:spPr/>
    </dgm:pt>
  </dgm:ptLst>
  <dgm:cxnLst>
    <dgm:cxn modelId="{43408E09-B3F2-4EA4-90E4-259021D6FEFA}" srcId="{E957220B-D77A-4476-9EAE-945480EE05A3}" destId="{789151BA-EF9C-49E6-B61A-ECA20D281350}" srcOrd="0" destOrd="0" parTransId="{4AF268C9-1086-4727-BF83-53D58968610B}" sibTransId="{620CCFF1-661C-4229-9E4B-2FFB455E41F2}"/>
    <dgm:cxn modelId="{83CD8125-C36D-4AD7-9DB6-9A48E4EC7AE2}" type="presOf" srcId="{D359EFFB-1C1C-444B-A5D9-9BA06EF88A52}" destId="{DFB0810B-5A3C-4447-B996-E0213C234D2E}" srcOrd="0" destOrd="0" presId="urn:microsoft.com/office/officeart/2018/2/layout/IconVerticalSolidList"/>
    <dgm:cxn modelId="{FF87243D-8DCD-4C73-9FCF-6C7A40585D3C}" type="presOf" srcId="{E957220B-D77A-4476-9EAE-945480EE05A3}" destId="{C837C35B-4DA9-438D-8981-068AC682BB8B}" srcOrd="0" destOrd="0" presId="urn:microsoft.com/office/officeart/2018/2/layout/IconVerticalSolidList"/>
    <dgm:cxn modelId="{7BAB6D62-A4A8-4D2F-A8BB-9057158512B9}" srcId="{E957220B-D77A-4476-9EAE-945480EE05A3}" destId="{D359EFFB-1C1C-444B-A5D9-9BA06EF88A52}" srcOrd="2" destOrd="0" parTransId="{B34A2820-B7FC-4616-8AD3-BDFC8A3B6556}" sibTransId="{5EFE6910-93EE-4BBF-A5C4-F0BBD4670637}"/>
    <dgm:cxn modelId="{BA57DC66-BD85-440E-9B46-9FA8934694C3}" srcId="{E957220B-D77A-4476-9EAE-945480EE05A3}" destId="{6A3C2110-FF32-4325-8B76-FE131B8EC5FD}" srcOrd="1" destOrd="0" parTransId="{70A2913A-199E-4B8B-9426-43525B178424}" sibTransId="{5BA74712-CAF6-494D-B63A-4E4BEF806DC9}"/>
    <dgm:cxn modelId="{8CF0FD46-5F0D-4C82-BF26-A38FBCC81E12}" srcId="{E957220B-D77A-4476-9EAE-945480EE05A3}" destId="{EAA9AE92-85A2-44B5-8C08-46CA595CD888}" srcOrd="3" destOrd="0" parTransId="{97F6C92F-E405-4033-9ACD-52ED151FAC74}" sibTransId="{7E5C3F78-94FF-4A7A-BB8A-3109D47AC8D6}"/>
    <dgm:cxn modelId="{6E645D74-33F8-409B-A86B-B4EE622E864B}" type="presOf" srcId="{EAA9AE92-85A2-44B5-8C08-46CA595CD888}" destId="{01FEEA23-0C16-4524-8B8B-5EA326DB627A}" srcOrd="0" destOrd="0" presId="urn:microsoft.com/office/officeart/2018/2/layout/IconVerticalSolidList"/>
    <dgm:cxn modelId="{61FB6B86-D39D-401A-A324-57BB569E063A}" type="presOf" srcId="{789151BA-EF9C-49E6-B61A-ECA20D281350}" destId="{665FF1ED-70EA-4670-ABD3-B0FC153B7942}" srcOrd="0" destOrd="0" presId="urn:microsoft.com/office/officeart/2018/2/layout/IconVerticalSolidList"/>
    <dgm:cxn modelId="{7D21CEA7-D438-4B7A-96A6-ADF6580A1FA4}" type="presOf" srcId="{64D6BE4D-0C3C-480C-B29B-FAC987571C84}" destId="{56EA981D-77BF-47AB-AC36-0A6FE1AE288E}" srcOrd="0" destOrd="0" presId="urn:microsoft.com/office/officeart/2018/2/layout/IconVerticalSolidList"/>
    <dgm:cxn modelId="{9551CEDD-BCC1-4ADE-82E2-AF74140F45CB}" type="presOf" srcId="{6A3C2110-FF32-4325-8B76-FE131B8EC5FD}" destId="{BEB688B5-A368-4B11-9195-3BB47EB25DDC}" srcOrd="0" destOrd="0" presId="urn:microsoft.com/office/officeart/2018/2/layout/IconVerticalSolidList"/>
    <dgm:cxn modelId="{C0A3B4F0-1594-4110-8BEB-A347A9C083ED}" srcId="{E957220B-D77A-4476-9EAE-945480EE05A3}" destId="{64D6BE4D-0C3C-480C-B29B-FAC987571C84}" srcOrd="4" destOrd="0" parTransId="{2AFF511F-A158-42B1-9533-AAB2B656EC2D}" sibTransId="{A8410D7A-FED9-4CA8-9933-DC74B6EB6CBB}"/>
    <dgm:cxn modelId="{E964AD20-DA0E-4801-A922-A3FBE2806F5E}" type="presParOf" srcId="{C837C35B-4DA9-438D-8981-068AC682BB8B}" destId="{5F456EEE-544D-40F0-8BFC-1960DA32AE99}" srcOrd="0" destOrd="0" presId="urn:microsoft.com/office/officeart/2018/2/layout/IconVerticalSolidList"/>
    <dgm:cxn modelId="{63BC118A-0EAE-4406-9BD6-2F4B757AD650}" type="presParOf" srcId="{5F456EEE-544D-40F0-8BFC-1960DA32AE99}" destId="{91E38C10-2402-4912-954E-8127934D3C8C}" srcOrd="0" destOrd="0" presId="urn:microsoft.com/office/officeart/2018/2/layout/IconVerticalSolidList"/>
    <dgm:cxn modelId="{04BFC221-4CC8-4E0D-9256-89DDAE266EFA}" type="presParOf" srcId="{5F456EEE-544D-40F0-8BFC-1960DA32AE99}" destId="{89AD1028-A625-4644-9D59-E4E5FC754F66}" srcOrd="1" destOrd="0" presId="urn:microsoft.com/office/officeart/2018/2/layout/IconVerticalSolidList"/>
    <dgm:cxn modelId="{89BF9ADD-E0F4-4626-B069-29ED31FB1D7F}" type="presParOf" srcId="{5F456EEE-544D-40F0-8BFC-1960DA32AE99}" destId="{53D1BAB7-F91A-489F-9C18-7BB417631132}" srcOrd="2" destOrd="0" presId="urn:microsoft.com/office/officeart/2018/2/layout/IconVerticalSolidList"/>
    <dgm:cxn modelId="{B16BDD88-C5B7-415B-A1AD-656C1317CD73}" type="presParOf" srcId="{5F456EEE-544D-40F0-8BFC-1960DA32AE99}" destId="{665FF1ED-70EA-4670-ABD3-B0FC153B7942}" srcOrd="3" destOrd="0" presId="urn:microsoft.com/office/officeart/2018/2/layout/IconVerticalSolidList"/>
    <dgm:cxn modelId="{84A83C88-760A-4255-B473-9CC08961E77C}" type="presParOf" srcId="{C837C35B-4DA9-438D-8981-068AC682BB8B}" destId="{69FA1863-518B-4510-AE22-E5FE5382C184}" srcOrd="1" destOrd="0" presId="urn:microsoft.com/office/officeart/2018/2/layout/IconVerticalSolidList"/>
    <dgm:cxn modelId="{F898CA8E-DDDB-4FFE-9E39-D283F1534E77}" type="presParOf" srcId="{C837C35B-4DA9-438D-8981-068AC682BB8B}" destId="{59E0253A-72A2-4F10-9D3B-289036EE21C4}" srcOrd="2" destOrd="0" presId="urn:microsoft.com/office/officeart/2018/2/layout/IconVerticalSolidList"/>
    <dgm:cxn modelId="{BA1C1DD9-4EA9-4BFE-B3B7-9EF87DC50246}" type="presParOf" srcId="{59E0253A-72A2-4F10-9D3B-289036EE21C4}" destId="{B6B44D8E-A932-4D85-BD55-7108C93C5EFB}" srcOrd="0" destOrd="0" presId="urn:microsoft.com/office/officeart/2018/2/layout/IconVerticalSolidList"/>
    <dgm:cxn modelId="{B6E36F3F-2EED-4EE4-95AF-E31B7D309E8C}" type="presParOf" srcId="{59E0253A-72A2-4F10-9D3B-289036EE21C4}" destId="{6A7D4C16-6F73-498B-89D1-7A4D3A410A26}" srcOrd="1" destOrd="0" presId="urn:microsoft.com/office/officeart/2018/2/layout/IconVerticalSolidList"/>
    <dgm:cxn modelId="{5E02FB6F-144D-4569-A7E1-B4EA638AE867}" type="presParOf" srcId="{59E0253A-72A2-4F10-9D3B-289036EE21C4}" destId="{AC863C40-395E-4BD4-AAD5-FF4890E6E937}" srcOrd="2" destOrd="0" presId="urn:microsoft.com/office/officeart/2018/2/layout/IconVerticalSolidList"/>
    <dgm:cxn modelId="{28BE3D51-7146-4275-8CF1-C71148FAB996}" type="presParOf" srcId="{59E0253A-72A2-4F10-9D3B-289036EE21C4}" destId="{BEB688B5-A368-4B11-9195-3BB47EB25DDC}" srcOrd="3" destOrd="0" presId="urn:microsoft.com/office/officeart/2018/2/layout/IconVerticalSolidList"/>
    <dgm:cxn modelId="{8F5BA68F-75D8-4712-81C9-05FA3D4CACF3}" type="presParOf" srcId="{C837C35B-4DA9-438D-8981-068AC682BB8B}" destId="{DEB4B573-06C1-4C5A-BD9D-A8438ED48B60}" srcOrd="3" destOrd="0" presId="urn:microsoft.com/office/officeart/2018/2/layout/IconVerticalSolidList"/>
    <dgm:cxn modelId="{DD5C4230-039F-4979-BC65-B59A6036EBC5}" type="presParOf" srcId="{C837C35B-4DA9-438D-8981-068AC682BB8B}" destId="{9963861E-B400-4EBC-ACD3-86E430D44EC9}" srcOrd="4" destOrd="0" presId="urn:microsoft.com/office/officeart/2018/2/layout/IconVerticalSolidList"/>
    <dgm:cxn modelId="{B7DC9384-A1F7-44BF-A9B6-125A19B69D44}" type="presParOf" srcId="{9963861E-B400-4EBC-ACD3-86E430D44EC9}" destId="{00E18D69-0FE2-4493-A7FD-D5FC68B616C3}" srcOrd="0" destOrd="0" presId="urn:microsoft.com/office/officeart/2018/2/layout/IconVerticalSolidList"/>
    <dgm:cxn modelId="{8CA42C99-92C8-44B5-BF71-AE891DB49197}" type="presParOf" srcId="{9963861E-B400-4EBC-ACD3-86E430D44EC9}" destId="{619E06FE-CDD0-4668-BBC0-703ED4331D0F}" srcOrd="1" destOrd="0" presId="urn:microsoft.com/office/officeart/2018/2/layout/IconVerticalSolidList"/>
    <dgm:cxn modelId="{B45E498D-D741-48C9-B7E6-6490EAE409A1}" type="presParOf" srcId="{9963861E-B400-4EBC-ACD3-86E430D44EC9}" destId="{8018CFB8-E646-4D3D-A9E2-D8D5E1020204}" srcOrd="2" destOrd="0" presId="urn:microsoft.com/office/officeart/2018/2/layout/IconVerticalSolidList"/>
    <dgm:cxn modelId="{09F5AD8D-D1EA-4751-A950-BBB41BD6A486}" type="presParOf" srcId="{9963861E-B400-4EBC-ACD3-86E430D44EC9}" destId="{DFB0810B-5A3C-4447-B996-E0213C234D2E}" srcOrd="3" destOrd="0" presId="urn:microsoft.com/office/officeart/2018/2/layout/IconVerticalSolidList"/>
    <dgm:cxn modelId="{7F1D530B-FB0B-4C9F-B55D-AB2F8C8DDA65}" type="presParOf" srcId="{C837C35B-4DA9-438D-8981-068AC682BB8B}" destId="{9D7611D1-93B2-4DD4-9824-3CC049B8A909}" srcOrd="5" destOrd="0" presId="urn:microsoft.com/office/officeart/2018/2/layout/IconVerticalSolidList"/>
    <dgm:cxn modelId="{72B61593-B14C-4C67-96A4-6A8868495979}" type="presParOf" srcId="{C837C35B-4DA9-438D-8981-068AC682BB8B}" destId="{4031501D-EA76-4847-9EB9-B9E82C146C86}" srcOrd="6" destOrd="0" presId="urn:microsoft.com/office/officeart/2018/2/layout/IconVerticalSolidList"/>
    <dgm:cxn modelId="{2C957811-EBE6-4B1F-95C5-5B3E8A2DC3ED}" type="presParOf" srcId="{4031501D-EA76-4847-9EB9-B9E82C146C86}" destId="{291F8C1E-DA02-4E44-A7FA-2C001343EB62}" srcOrd="0" destOrd="0" presId="urn:microsoft.com/office/officeart/2018/2/layout/IconVerticalSolidList"/>
    <dgm:cxn modelId="{D2A4FD9A-B5FA-4A56-BB43-6D4574A3625F}" type="presParOf" srcId="{4031501D-EA76-4847-9EB9-B9E82C146C86}" destId="{EAAE0109-196C-45B3-B5AF-CE901B82F5A3}" srcOrd="1" destOrd="0" presId="urn:microsoft.com/office/officeart/2018/2/layout/IconVerticalSolidList"/>
    <dgm:cxn modelId="{DB5266FC-7D21-4F65-94FE-85D0DB0C33DE}" type="presParOf" srcId="{4031501D-EA76-4847-9EB9-B9E82C146C86}" destId="{C2A6F24B-5282-43C9-BCBF-B2A81FAE4C1D}" srcOrd="2" destOrd="0" presId="urn:microsoft.com/office/officeart/2018/2/layout/IconVerticalSolidList"/>
    <dgm:cxn modelId="{0E6DCA71-15BC-446B-8DD6-808BDB59FC63}" type="presParOf" srcId="{4031501D-EA76-4847-9EB9-B9E82C146C86}" destId="{01FEEA23-0C16-4524-8B8B-5EA326DB627A}" srcOrd="3" destOrd="0" presId="urn:microsoft.com/office/officeart/2018/2/layout/IconVerticalSolidList"/>
    <dgm:cxn modelId="{CB900987-B961-4F37-8253-B51F75CA4629}" type="presParOf" srcId="{C837C35B-4DA9-438D-8981-068AC682BB8B}" destId="{38799178-ED48-41CA-9119-D2F96C0E4951}" srcOrd="7" destOrd="0" presId="urn:microsoft.com/office/officeart/2018/2/layout/IconVerticalSolidList"/>
    <dgm:cxn modelId="{A29F3179-429B-4813-81DA-2424A544E6CA}" type="presParOf" srcId="{C837C35B-4DA9-438D-8981-068AC682BB8B}" destId="{C0BE1F14-197B-47EE-85C0-B2EF8B8D8952}" srcOrd="8" destOrd="0" presId="urn:microsoft.com/office/officeart/2018/2/layout/IconVerticalSolidList"/>
    <dgm:cxn modelId="{3FB98C66-35FB-4424-A6FA-3E016130AE4A}" type="presParOf" srcId="{C0BE1F14-197B-47EE-85C0-B2EF8B8D8952}" destId="{6A8A2292-3ED4-41D7-8BD8-A61354076817}" srcOrd="0" destOrd="0" presId="urn:microsoft.com/office/officeart/2018/2/layout/IconVerticalSolidList"/>
    <dgm:cxn modelId="{94B20F74-060C-46E4-98E5-F184E875BB8A}" type="presParOf" srcId="{C0BE1F14-197B-47EE-85C0-B2EF8B8D8952}" destId="{D345F70E-6F42-478A-965B-8E7ADAE3B266}" srcOrd="1" destOrd="0" presId="urn:microsoft.com/office/officeart/2018/2/layout/IconVerticalSolidList"/>
    <dgm:cxn modelId="{8082EB3C-5FC7-42C9-ABCF-977CC7456DD9}" type="presParOf" srcId="{C0BE1F14-197B-47EE-85C0-B2EF8B8D8952}" destId="{2D9376BE-3BD3-40FE-82C9-AC445E9E484C}" srcOrd="2" destOrd="0" presId="urn:microsoft.com/office/officeart/2018/2/layout/IconVerticalSolidList"/>
    <dgm:cxn modelId="{E8E5510C-A2FC-4A29-80ED-D310392D4430}" type="presParOf" srcId="{C0BE1F14-197B-47EE-85C0-B2EF8B8D8952}" destId="{56EA981D-77BF-47AB-AC36-0A6FE1AE288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8E3331-0745-45C4-8F3A-7C52023666D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F3B1BBC-F57A-4079-AF25-888B3820D079}">
      <dgm:prSet/>
      <dgm:spPr/>
      <dgm:t>
        <a:bodyPr/>
        <a:lstStyle/>
        <a:p>
          <a:r>
            <a:rPr lang="en-IE"/>
            <a:t>Irish courts have a key role in ensuring effective transposition of EU environmental law </a:t>
          </a:r>
          <a:endParaRPr lang="en-US"/>
        </a:p>
      </dgm:t>
    </dgm:pt>
    <dgm:pt modelId="{3120C949-9C0C-4B37-A03F-B24F961F28C2}" type="parTrans" cxnId="{B95DFBA7-D072-4350-B971-38F63E7F987B}">
      <dgm:prSet/>
      <dgm:spPr/>
      <dgm:t>
        <a:bodyPr/>
        <a:lstStyle/>
        <a:p>
          <a:endParaRPr lang="en-US"/>
        </a:p>
      </dgm:t>
    </dgm:pt>
    <dgm:pt modelId="{15D00AFA-AB46-45B2-B266-5DBC487DC9AB}" type="sibTrans" cxnId="{B95DFBA7-D072-4350-B971-38F63E7F987B}">
      <dgm:prSet/>
      <dgm:spPr/>
      <dgm:t>
        <a:bodyPr/>
        <a:lstStyle/>
        <a:p>
          <a:endParaRPr lang="en-US"/>
        </a:p>
      </dgm:t>
    </dgm:pt>
    <dgm:pt modelId="{7A2A5B60-3B16-4869-A584-6317DB0CF719}">
      <dgm:prSet/>
      <dgm:spPr/>
      <dgm:t>
        <a:bodyPr/>
        <a:lstStyle/>
        <a:p>
          <a:r>
            <a:rPr lang="en-IE"/>
            <a:t>In the past Irish courts have been criticised for their alleged failure to robustly apply EU environmental law in a domestic context  </a:t>
          </a:r>
          <a:endParaRPr lang="en-US"/>
        </a:p>
      </dgm:t>
    </dgm:pt>
    <dgm:pt modelId="{2903BC7D-91FF-4588-BBA8-82228E441036}" type="parTrans" cxnId="{08629C13-4FC4-44B3-9BF3-5BA0A09C8F61}">
      <dgm:prSet/>
      <dgm:spPr/>
      <dgm:t>
        <a:bodyPr/>
        <a:lstStyle/>
        <a:p>
          <a:endParaRPr lang="en-US"/>
        </a:p>
      </dgm:t>
    </dgm:pt>
    <dgm:pt modelId="{A7F73F16-ADED-46EA-B150-EF942755A347}" type="sibTrans" cxnId="{08629C13-4FC4-44B3-9BF3-5BA0A09C8F61}">
      <dgm:prSet/>
      <dgm:spPr/>
      <dgm:t>
        <a:bodyPr/>
        <a:lstStyle/>
        <a:p>
          <a:endParaRPr lang="en-US"/>
        </a:p>
      </dgm:t>
    </dgm:pt>
    <dgm:pt modelId="{5FE0556B-5512-4926-A5BF-179FFB4F674D}">
      <dgm:prSet/>
      <dgm:spPr/>
      <dgm:t>
        <a:bodyPr/>
        <a:lstStyle/>
        <a:p>
          <a:r>
            <a:rPr lang="en-IE"/>
            <a:t>Criticism may have been well founded in the past but more recent case-law suggests it is unjustified</a:t>
          </a:r>
          <a:endParaRPr lang="en-US"/>
        </a:p>
      </dgm:t>
    </dgm:pt>
    <dgm:pt modelId="{C79CFAD9-F7CC-441F-98D8-6B7C91CC5829}" type="parTrans" cxnId="{F3E9F1FE-5C41-4A58-A6EB-D9F3A6D70177}">
      <dgm:prSet/>
      <dgm:spPr/>
      <dgm:t>
        <a:bodyPr/>
        <a:lstStyle/>
        <a:p>
          <a:endParaRPr lang="en-US"/>
        </a:p>
      </dgm:t>
    </dgm:pt>
    <dgm:pt modelId="{1F1CCEFD-6591-49F3-8CAE-6B2EDC733323}" type="sibTrans" cxnId="{F3E9F1FE-5C41-4A58-A6EB-D9F3A6D70177}">
      <dgm:prSet/>
      <dgm:spPr/>
      <dgm:t>
        <a:bodyPr/>
        <a:lstStyle/>
        <a:p>
          <a:endParaRPr lang="en-US"/>
        </a:p>
      </dgm:t>
    </dgm:pt>
    <dgm:pt modelId="{D0D77E83-C8EB-4A90-AF47-1F7B0E892075}">
      <dgm:prSet/>
      <dgm:spPr/>
      <dgm:t>
        <a:bodyPr/>
        <a:lstStyle/>
        <a:p>
          <a:r>
            <a:rPr lang="en-IE"/>
            <a:t>Recent increase in preliminary references to the CJEU also support view  </a:t>
          </a:r>
          <a:endParaRPr lang="en-US"/>
        </a:p>
      </dgm:t>
    </dgm:pt>
    <dgm:pt modelId="{D24AF6D1-A210-443C-A6DA-59A0B0ED48B7}" type="parTrans" cxnId="{AFA45B4F-7401-4322-86E7-F1A8DA41D74B}">
      <dgm:prSet/>
      <dgm:spPr/>
      <dgm:t>
        <a:bodyPr/>
        <a:lstStyle/>
        <a:p>
          <a:endParaRPr lang="en-US"/>
        </a:p>
      </dgm:t>
    </dgm:pt>
    <dgm:pt modelId="{3EADF28E-F023-4647-9CFD-25391B0DEB4F}" type="sibTrans" cxnId="{AFA45B4F-7401-4322-86E7-F1A8DA41D74B}">
      <dgm:prSet/>
      <dgm:spPr/>
      <dgm:t>
        <a:bodyPr/>
        <a:lstStyle/>
        <a:p>
          <a:endParaRPr lang="en-US"/>
        </a:p>
      </dgm:t>
    </dgm:pt>
    <dgm:pt modelId="{7EB930BB-74C6-4991-B932-222FC4F032BF}" type="pres">
      <dgm:prSet presAssocID="{928E3331-0745-45C4-8F3A-7C52023666DB}" presName="root" presStyleCnt="0">
        <dgm:presLayoutVars>
          <dgm:dir/>
          <dgm:resizeHandles val="exact"/>
        </dgm:presLayoutVars>
      </dgm:prSet>
      <dgm:spPr/>
    </dgm:pt>
    <dgm:pt modelId="{48885869-DB3F-432C-9C12-2B3EBEBAE95F}" type="pres">
      <dgm:prSet presAssocID="{6F3B1BBC-F57A-4079-AF25-888B3820D079}" presName="compNode" presStyleCnt="0"/>
      <dgm:spPr/>
    </dgm:pt>
    <dgm:pt modelId="{140B126E-188D-4748-9858-B5B29B579F31}" type="pres">
      <dgm:prSet presAssocID="{6F3B1BBC-F57A-4079-AF25-888B3820D079}" presName="bgRect" presStyleLbl="bgShp" presStyleIdx="0" presStyleCnt="4"/>
      <dgm:spPr/>
    </dgm:pt>
    <dgm:pt modelId="{E25138AC-6D06-498A-8514-1C0B322FF8EC}" type="pres">
      <dgm:prSet presAssocID="{6F3B1BBC-F57A-4079-AF25-888B3820D07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gerprint"/>
        </a:ext>
      </dgm:extLst>
    </dgm:pt>
    <dgm:pt modelId="{EB2B5DF4-BFAB-40A1-800C-DA26CB53777F}" type="pres">
      <dgm:prSet presAssocID="{6F3B1BBC-F57A-4079-AF25-888B3820D079}" presName="spaceRect" presStyleCnt="0"/>
      <dgm:spPr/>
    </dgm:pt>
    <dgm:pt modelId="{9D5E84F2-7F19-4167-804B-4EAD5410CE2D}" type="pres">
      <dgm:prSet presAssocID="{6F3B1BBC-F57A-4079-AF25-888B3820D079}" presName="parTx" presStyleLbl="revTx" presStyleIdx="0" presStyleCnt="4">
        <dgm:presLayoutVars>
          <dgm:chMax val="0"/>
          <dgm:chPref val="0"/>
        </dgm:presLayoutVars>
      </dgm:prSet>
      <dgm:spPr/>
    </dgm:pt>
    <dgm:pt modelId="{9A21BA00-2032-419C-B613-8D0ECC3A5DA8}" type="pres">
      <dgm:prSet presAssocID="{15D00AFA-AB46-45B2-B266-5DBC487DC9AB}" presName="sibTrans" presStyleCnt="0"/>
      <dgm:spPr/>
    </dgm:pt>
    <dgm:pt modelId="{75DE110B-8008-4F04-A1C9-BD952244B989}" type="pres">
      <dgm:prSet presAssocID="{7A2A5B60-3B16-4869-A584-6317DB0CF719}" presName="compNode" presStyleCnt="0"/>
      <dgm:spPr/>
    </dgm:pt>
    <dgm:pt modelId="{5D811C5C-EA72-4CCC-AD45-80CC90D766E2}" type="pres">
      <dgm:prSet presAssocID="{7A2A5B60-3B16-4869-A584-6317DB0CF719}" presName="bgRect" presStyleLbl="bgShp" presStyleIdx="1" presStyleCnt="4" custLinFactNeighborX="8592" custLinFactNeighborY="2418"/>
      <dgm:spPr/>
    </dgm:pt>
    <dgm:pt modelId="{675D4128-0CA9-4B12-8ABD-D7D6C9667C75}" type="pres">
      <dgm:prSet presAssocID="{7A2A5B60-3B16-4869-A584-6317DB0CF71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mily"/>
        </a:ext>
      </dgm:extLst>
    </dgm:pt>
    <dgm:pt modelId="{823A10CD-E35A-4A40-9BAE-7C6F22F5CD67}" type="pres">
      <dgm:prSet presAssocID="{7A2A5B60-3B16-4869-A584-6317DB0CF719}" presName="spaceRect" presStyleCnt="0"/>
      <dgm:spPr/>
    </dgm:pt>
    <dgm:pt modelId="{F7A1F63D-D681-4BDF-B495-A59E5E09B1EF}" type="pres">
      <dgm:prSet presAssocID="{7A2A5B60-3B16-4869-A584-6317DB0CF719}" presName="parTx" presStyleLbl="revTx" presStyleIdx="1" presStyleCnt="4">
        <dgm:presLayoutVars>
          <dgm:chMax val="0"/>
          <dgm:chPref val="0"/>
        </dgm:presLayoutVars>
      </dgm:prSet>
      <dgm:spPr/>
    </dgm:pt>
    <dgm:pt modelId="{1871539A-9909-436C-8377-A5D0398A1ED6}" type="pres">
      <dgm:prSet presAssocID="{A7F73F16-ADED-46EA-B150-EF942755A347}" presName="sibTrans" presStyleCnt="0"/>
      <dgm:spPr/>
    </dgm:pt>
    <dgm:pt modelId="{5D39F36D-E7B5-46F5-8473-92A6231466AD}" type="pres">
      <dgm:prSet presAssocID="{5FE0556B-5512-4926-A5BF-179FFB4F674D}" presName="compNode" presStyleCnt="0"/>
      <dgm:spPr/>
    </dgm:pt>
    <dgm:pt modelId="{4C52B106-852A-4281-892C-7A3A6F0773B3}" type="pres">
      <dgm:prSet presAssocID="{5FE0556B-5512-4926-A5BF-179FFB4F674D}" presName="bgRect" presStyleLbl="bgShp" presStyleIdx="2" presStyleCnt="4"/>
      <dgm:spPr/>
    </dgm:pt>
    <dgm:pt modelId="{DCF0854F-ED5F-4EFB-9C73-C74BB7997F65}" type="pres">
      <dgm:prSet presAssocID="{5FE0556B-5512-4926-A5BF-179FFB4F674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story"/>
        </a:ext>
      </dgm:extLst>
    </dgm:pt>
    <dgm:pt modelId="{BD7D35D5-0C88-46BD-AE80-2BCE4FE7A10F}" type="pres">
      <dgm:prSet presAssocID="{5FE0556B-5512-4926-A5BF-179FFB4F674D}" presName="spaceRect" presStyleCnt="0"/>
      <dgm:spPr/>
    </dgm:pt>
    <dgm:pt modelId="{30D7BB85-6AF4-452D-B5D4-3C8102B68861}" type="pres">
      <dgm:prSet presAssocID="{5FE0556B-5512-4926-A5BF-179FFB4F674D}" presName="parTx" presStyleLbl="revTx" presStyleIdx="2" presStyleCnt="4">
        <dgm:presLayoutVars>
          <dgm:chMax val="0"/>
          <dgm:chPref val="0"/>
        </dgm:presLayoutVars>
      </dgm:prSet>
      <dgm:spPr/>
    </dgm:pt>
    <dgm:pt modelId="{95F9C85F-99A3-419B-A752-710FCD72427C}" type="pres">
      <dgm:prSet presAssocID="{1F1CCEFD-6591-49F3-8CAE-6B2EDC733323}" presName="sibTrans" presStyleCnt="0"/>
      <dgm:spPr/>
    </dgm:pt>
    <dgm:pt modelId="{3E274C81-5DCA-4B1B-9E20-0FDDCE9A99FD}" type="pres">
      <dgm:prSet presAssocID="{D0D77E83-C8EB-4A90-AF47-1F7B0E892075}" presName="compNode" presStyleCnt="0"/>
      <dgm:spPr/>
    </dgm:pt>
    <dgm:pt modelId="{7AC9C7D0-45FB-4D0F-8169-8C2D1DF10F32}" type="pres">
      <dgm:prSet presAssocID="{D0D77E83-C8EB-4A90-AF47-1F7B0E892075}" presName="bgRect" presStyleLbl="bgShp" presStyleIdx="3" presStyleCnt="4"/>
      <dgm:spPr/>
    </dgm:pt>
    <dgm:pt modelId="{2974A265-9D96-41B4-A7CC-66B4029E1051}" type="pres">
      <dgm:prSet presAssocID="{D0D77E83-C8EB-4A90-AF47-1F7B0E89207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ooter"/>
        </a:ext>
      </dgm:extLst>
    </dgm:pt>
    <dgm:pt modelId="{8572BDD9-882F-4CE0-8B31-41E59F5B1C82}" type="pres">
      <dgm:prSet presAssocID="{D0D77E83-C8EB-4A90-AF47-1F7B0E892075}" presName="spaceRect" presStyleCnt="0"/>
      <dgm:spPr/>
    </dgm:pt>
    <dgm:pt modelId="{1095F252-4DD1-4DFF-9213-AC6BBBF1E605}" type="pres">
      <dgm:prSet presAssocID="{D0D77E83-C8EB-4A90-AF47-1F7B0E892075}" presName="parTx" presStyleLbl="revTx" presStyleIdx="3" presStyleCnt="4">
        <dgm:presLayoutVars>
          <dgm:chMax val="0"/>
          <dgm:chPref val="0"/>
        </dgm:presLayoutVars>
      </dgm:prSet>
      <dgm:spPr/>
    </dgm:pt>
  </dgm:ptLst>
  <dgm:cxnLst>
    <dgm:cxn modelId="{08629C13-4FC4-44B3-9BF3-5BA0A09C8F61}" srcId="{928E3331-0745-45C4-8F3A-7C52023666DB}" destId="{7A2A5B60-3B16-4869-A584-6317DB0CF719}" srcOrd="1" destOrd="0" parTransId="{2903BC7D-91FF-4588-BBA8-82228E441036}" sibTransId="{A7F73F16-ADED-46EA-B150-EF942755A347}"/>
    <dgm:cxn modelId="{206C4E15-0A14-47B2-A4D0-0755B3FABD61}" type="presOf" srcId="{6F3B1BBC-F57A-4079-AF25-888B3820D079}" destId="{9D5E84F2-7F19-4167-804B-4EAD5410CE2D}" srcOrd="0" destOrd="0" presId="urn:microsoft.com/office/officeart/2018/2/layout/IconVerticalSolidList"/>
    <dgm:cxn modelId="{B9C69330-AEF9-4B21-9366-7F0C8C3B9FE2}" type="presOf" srcId="{7A2A5B60-3B16-4869-A584-6317DB0CF719}" destId="{F7A1F63D-D681-4BDF-B495-A59E5E09B1EF}" srcOrd="0" destOrd="0" presId="urn:microsoft.com/office/officeart/2018/2/layout/IconVerticalSolidList"/>
    <dgm:cxn modelId="{1D0E6565-192D-48F3-BB57-552A18D5DB11}" type="presOf" srcId="{928E3331-0745-45C4-8F3A-7C52023666DB}" destId="{7EB930BB-74C6-4991-B932-222FC4F032BF}" srcOrd="0" destOrd="0" presId="urn:microsoft.com/office/officeart/2018/2/layout/IconVerticalSolidList"/>
    <dgm:cxn modelId="{AFA45B4F-7401-4322-86E7-F1A8DA41D74B}" srcId="{928E3331-0745-45C4-8F3A-7C52023666DB}" destId="{D0D77E83-C8EB-4A90-AF47-1F7B0E892075}" srcOrd="3" destOrd="0" parTransId="{D24AF6D1-A210-443C-A6DA-59A0B0ED48B7}" sibTransId="{3EADF28E-F023-4647-9CFD-25391B0DEB4F}"/>
    <dgm:cxn modelId="{7F1C5485-9DD3-4AC1-A653-A49FDD009724}" type="presOf" srcId="{D0D77E83-C8EB-4A90-AF47-1F7B0E892075}" destId="{1095F252-4DD1-4DFF-9213-AC6BBBF1E605}" srcOrd="0" destOrd="0" presId="urn:microsoft.com/office/officeart/2018/2/layout/IconVerticalSolidList"/>
    <dgm:cxn modelId="{34C38785-C972-4A74-86B0-9B25ADCD9101}" type="presOf" srcId="{5FE0556B-5512-4926-A5BF-179FFB4F674D}" destId="{30D7BB85-6AF4-452D-B5D4-3C8102B68861}" srcOrd="0" destOrd="0" presId="urn:microsoft.com/office/officeart/2018/2/layout/IconVerticalSolidList"/>
    <dgm:cxn modelId="{B95DFBA7-D072-4350-B971-38F63E7F987B}" srcId="{928E3331-0745-45C4-8F3A-7C52023666DB}" destId="{6F3B1BBC-F57A-4079-AF25-888B3820D079}" srcOrd="0" destOrd="0" parTransId="{3120C949-9C0C-4B37-A03F-B24F961F28C2}" sibTransId="{15D00AFA-AB46-45B2-B266-5DBC487DC9AB}"/>
    <dgm:cxn modelId="{F3E9F1FE-5C41-4A58-A6EB-D9F3A6D70177}" srcId="{928E3331-0745-45C4-8F3A-7C52023666DB}" destId="{5FE0556B-5512-4926-A5BF-179FFB4F674D}" srcOrd="2" destOrd="0" parTransId="{C79CFAD9-F7CC-441F-98D8-6B7C91CC5829}" sibTransId="{1F1CCEFD-6591-49F3-8CAE-6B2EDC733323}"/>
    <dgm:cxn modelId="{A06AD676-1E07-427F-87D7-0E87E8E41BBC}" type="presParOf" srcId="{7EB930BB-74C6-4991-B932-222FC4F032BF}" destId="{48885869-DB3F-432C-9C12-2B3EBEBAE95F}" srcOrd="0" destOrd="0" presId="urn:microsoft.com/office/officeart/2018/2/layout/IconVerticalSolidList"/>
    <dgm:cxn modelId="{CB0268F4-B517-4D5B-B16B-AA82AA03B9C1}" type="presParOf" srcId="{48885869-DB3F-432C-9C12-2B3EBEBAE95F}" destId="{140B126E-188D-4748-9858-B5B29B579F31}" srcOrd="0" destOrd="0" presId="urn:microsoft.com/office/officeart/2018/2/layout/IconVerticalSolidList"/>
    <dgm:cxn modelId="{F89D3BC2-0E81-492D-A848-90174B9764EA}" type="presParOf" srcId="{48885869-DB3F-432C-9C12-2B3EBEBAE95F}" destId="{E25138AC-6D06-498A-8514-1C0B322FF8EC}" srcOrd="1" destOrd="0" presId="urn:microsoft.com/office/officeart/2018/2/layout/IconVerticalSolidList"/>
    <dgm:cxn modelId="{B713C573-43E3-459E-A52B-B12F9619818E}" type="presParOf" srcId="{48885869-DB3F-432C-9C12-2B3EBEBAE95F}" destId="{EB2B5DF4-BFAB-40A1-800C-DA26CB53777F}" srcOrd="2" destOrd="0" presId="urn:microsoft.com/office/officeart/2018/2/layout/IconVerticalSolidList"/>
    <dgm:cxn modelId="{BC9F5CD4-6B55-4A82-A607-9210202451EF}" type="presParOf" srcId="{48885869-DB3F-432C-9C12-2B3EBEBAE95F}" destId="{9D5E84F2-7F19-4167-804B-4EAD5410CE2D}" srcOrd="3" destOrd="0" presId="urn:microsoft.com/office/officeart/2018/2/layout/IconVerticalSolidList"/>
    <dgm:cxn modelId="{3B107DE6-0429-4369-AA4D-45CB80C0E801}" type="presParOf" srcId="{7EB930BB-74C6-4991-B932-222FC4F032BF}" destId="{9A21BA00-2032-419C-B613-8D0ECC3A5DA8}" srcOrd="1" destOrd="0" presId="urn:microsoft.com/office/officeart/2018/2/layout/IconVerticalSolidList"/>
    <dgm:cxn modelId="{61AF3964-3656-4792-849C-784C25D0BF6E}" type="presParOf" srcId="{7EB930BB-74C6-4991-B932-222FC4F032BF}" destId="{75DE110B-8008-4F04-A1C9-BD952244B989}" srcOrd="2" destOrd="0" presId="urn:microsoft.com/office/officeart/2018/2/layout/IconVerticalSolidList"/>
    <dgm:cxn modelId="{ED2DE496-CB47-4BD4-9F05-441CFFD9AE66}" type="presParOf" srcId="{75DE110B-8008-4F04-A1C9-BD952244B989}" destId="{5D811C5C-EA72-4CCC-AD45-80CC90D766E2}" srcOrd="0" destOrd="0" presId="urn:microsoft.com/office/officeart/2018/2/layout/IconVerticalSolidList"/>
    <dgm:cxn modelId="{D261B909-E583-4715-8420-79003CB2203D}" type="presParOf" srcId="{75DE110B-8008-4F04-A1C9-BD952244B989}" destId="{675D4128-0CA9-4B12-8ABD-D7D6C9667C75}" srcOrd="1" destOrd="0" presId="urn:microsoft.com/office/officeart/2018/2/layout/IconVerticalSolidList"/>
    <dgm:cxn modelId="{92F85DF1-801C-41B7-901F-81A9EEBC2AFB}" type="presParOf" srcId="{75DE110B-8008-4F04-A1C9-BD952244B989}" destId="{823A10CD-E35A-4A40-9BAE-7C6F22F5CD67}" srcOrd="2" destOrd="0" presId="urn:microsoft.com/office/officeart/2018/2/layout/IconVerticalSolidList"/>
    <dgm:cxn modelId="{97E40670-7DC4-4AD1-89AE-3FE8644BA65F}" type="presParOf" srcId="{75DE110B-8008-4F04-A1C9-BD952244B989}" destId="{F7A1F63D-D681-4BDF-B495-A59E5E09B1EF}" srcOrd="3" destOrd="0" presId="urn:microsoft.com/office/officeart/2018/2/layout/IconVerticalSolidList"/>
    <dgm:cxn modelId="{4B235BDF-A93B-4F3C-A570-F13274B0AB33}" type="presParOf" srcId="{7EB930BB-74C6-4991-B932-222FC4F032BF}" destId="{1871539A-9909-436C-8377-A5D0398A1ED6}" srcOrd="3" destOrd="0" presId="urn:microsoft.com/office/officeart/2018/2/layout/IconVerticalSolidList"/>
    <dgm:cxn modelId="{DEA39B67-8C7E-4CB2-89CA-297700BB49E8}" type="presParOf" srcId="{7EB930BB-74C6-4991-B932-222FC4F032BF}" destId="{5D39F36D-E7B5-46F5-8473-92A6231466AD}" srcOrd="4" destOrd="0" presId="urn:microsoft.com/office/officeart/2018/2/layout/IconVerticalSolidList"/>
    <dgm:cxn modelId="{B3DAF455-7CCF-4CFD-AB30-D062A36588A3}" type="presParOf" srcId="{5D39F36D-E7B5-46F5-8473-92A6231466AD}" destId="{4C52B106-852A-4281-892C-7A3A6F0773B3}" srcOrd="0" destOrd="0" presId="urn:microsoft.com/office/officeart/2018/2/layout/IconVerticalSolidList"/>
    <dgm:cxn modelId="{380A7359-11F2-4F5B-A83F-FEC403E4F556}" type="presParOf" srcId="{5D39F36D-E7B5-46F5-8473-92A6231466AD}" destId="{DCF0854F-ED5F-4EFB-9C73-C74BB7997F65}" srcOrd="1" destOrd="0" presId="urn:microsoft.com/office/officeart/2018/2/layout/IconVerticalSolidList"/>
    <dgm:cxn modelId="{D93DC1C9-5333-4EA0-811F-8D8E8D7E15AF}" type="presParOf" srcId="{5D39F36D-E7B5-46F5-8473-92A6231466AD}" destId="{BD7D35D5-0C88-46BD-AE80-2BCE4FE7A10F}" srcOrd="2" destOrd="0" presId="urn:microsoft.com/office/officeart/2018/2/layout/IconVerticalSolidList"/>
    <dgm:cxn modelId="{1D9E4D34-B05D-49CD-A719-F2768B2A6FEA}" type="presParOf" srcId="{5D39F36D-E7B5-46F5-8473-92A6231466AD}" destId="{30D7BB85-6AF4-452D-B5D4-3C8102B68861}" srcOrd="3" destOrd="0" presId="urn:microsoft.com/office/officeart/2018/2/layout/IconVerticalSolidList"/>
    <dgm:cxn modelId="{39CDA1A0-AF53-470D-BFD9-A750E424866A}" type="presParOf" srcId="{7EB930BB-74C6-4991-B932-222FC4F032BF}" destId="{95F9C85F-99A3-419B-A752-710FCD72427C}" srcOrd="5" destOrd="0" presId="urn:microsoft.com/office/officeart/2018/2/layout/IconVerticalSolidList"/>
    <dgm:cxn modelId="{D7D85DDD-2E4F-4506-874E-539347D68126}" type="presParOf" srcId="{7EB930BB-74C6-4991-B932-222FC4F032BF}" destId="{3E274C81-5DCA-4B1B-9E20-0FDDCE9A99FD}" srcOrd="6" destOrd="0" presId="urn:microsoft.com/office/officeart/2018/2/layout/IconVerticalSolidList"/>
    <dgm:cxn modelId="{9D938E07-9843-45DA-8C35-006CCDC93215}" type="presParOf" srcId="{3E274C81-5DCA-4B1B-9E20-0FDDCE9A99FD}" destId="{7AC9C7D0-45FB-4D0F-8169-8C2D1DF10F32}" srcOrd="0" destOrd="0" presId="urn:microsoft.com/office/officeart/2018/2/layout/IconVerticalSolidList"/>
    <dgm:cxn modelId="{414477BF-2338-4513-817D-D6FB4C951D6E}" type="presParOf" srcId="{3E274C81-5DCA-4B1B-9E20-0FDDCE9A99FD}" destId="{2974A265-9D96-41B4-A7CC-66B4029E1051}" srcOrd="1" destOrd="0" presId="urn:microsoft.com/office/officeart/2018/2/layout/IconVerticalSolidList"/>
    <dgm:cxn modelId="{89A07E1F-E20C-480E-8E4B-0C9CB031E58A}" type="presParOf" srcId="{3E274C81-5DCA-4B1B-9E20-0FDDCE9A99FD}" destId="{8572BDD9-882F-4CE0-8B31-41E59F5B1C82}" srcOrd="2" destOrd="0" presId="urn:microsoft.com/office/officeart/2018/2/layout/IconVerticalSolidList"/>
    <dgm:cxn modelId="{345A6B06-63ED-47F3-B973-6DF34EFE372D}" type="presParOf" srcId="{3E274C81-5DCA-4B1B-9E20-0FDDCE9A99FD}" destId="{1095F252-4DD1-4DFF-9213-AC6BBBF1E60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4B87F1-F103-43F7-BCFB-5203750A243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9A910BC-E4B1-4271-8EE9-90033FD7246A}">
      <dgm:prSet/>
      <dgm:spPr/>
      <dgm:t>
        <a:bodyPr/>
        <a:lstStyle/>
        <a:p>
          <a:r>
            <a:rPr lang="en-IE"/>
            <a:t>Growing awareness of environmental issues especially amongst younger generation driven by climate change issues </a:t>
          </a:r>
          <a:endParaRPr lang="en-US"/>
        </a:p>
      </dgm:t>
    </dgm:pt>
    <dgm:pt modelId="{B76ECAC9-3271-449E-8B8C-3EB2E13047BF}" type="parTrans" cxnId="{21AA2922-F58F-4EE3-B7E9-B4175F067299}">
      <dgm:prSet/>
      <dgm:spPr/>
      <dgm:t>
        <a:bodyPr/>
        <a:lstStyle/>
        <a:p>
          <a:endParaRPr lang="en-US"/>
        </a:p>
      </dgm:t>
    </dgm:pt>
    <dgm:pt modelId="{35383B66-0CB7-4B74-96BD-EF0E0AF1BCFA}" type="sibTrans" cxnId="{21AA2922-F58F-4EE3-B7E9-B4175F067299}">
      <dgm:prSet/>
      <dgm:spPr/>
      <dgm:t>
        <a:bodyPr/>
        <a:lstStyle/>
        <a:p>
          <a:endParaRPr lang="en-US"/>
        </a:p>
      </dgm:t>
    </dgm:pt>
    <dgm:pt modelId="{317015DA-768C-4BDB-947F-3727D71508E0}">
      <dgm:prSet/>
      <dgm:spPr/>
      <dgm:t>
        <a:bodyPr/>
        <a:lstStyle/>
        <a:p>
          <a:r>
            <a:rPr lang="en-IE"/>
            <a:t>Active ENGO community which is effectively utilising domestic law to secure compliance with EU Environmental Law </a:t>
          </a:r>
          <a:endParaRPr lang="en-US"/>
        </a:p>
      </dgm:t>
    </dgm:pt>
    <dgm:pt modelId="{B31A804D-99FF-4879-92E6-A808D22C1A4C}" type="parTrans" cxnId="{D00C180C-3826-47CC-9271-D2594E6F7D3A}">
      <dgm:prSet/>
      <dgm:spPr/>
      <dgm:t>
        <a:bodyPr/>
        <a:lstStyle/>
        <a:p>
          <a:endParaRPr lang="en-US"/>
        </a:p>
      </dgm:t>
    </dgm:pt>
    <dgm:pt modelId="{47EB0583-6A09-44D6-9F41-AC5896D965FB}" type="sibTrans" cxnId="{D00C180C-3826-47CC-9271-D2594E6F7D3A}">
      <dgm:prSet/>
      <dgm:spPr/>
      <dgm:t>
        <a:bodyPr/>
        <a:lstStyle/>
        <a:p>
          <a:endParaRPr lang="en-US"/>
        </a:p>
      </dgm:t>
    </dgm:pt>
    <dgm:pt modelId="{82DC8C3E-A15D-4EF2-BC62-23FE834DA690}">
      <dgm:prSet/>
      <dgm:spPr/>
      <dgm:t>
        <a:bodyPr/>
        <a:lstStyle/>
        <a:p>
          <a:r>
            <a:rPr lang="en-IE"/>
            <a:t>Assisted by the ‘special costs rules’ contained in s.50B of the PDA 2000 &amp; s.3 of the EMPA 2o11</a:t>
          </a:r>
          <a:endParaRPr lang="en-US"/>
        </a:p>
      </dgm:t>
    </dgm:pt>
    <dgm:pt modelId="{D28A49FE-521B-488C-BFF0-678079E76475}" type="parTrans" cxnId="{246D22DF-8F55-49B7-A90B-F0627062ABCA}">
      <dgm:prSet/>
      <dgm:spPr/>
      <dgm:t>
        <a:bodyPr/>
        <a:lstStyle/>
        <a:p>
          <a:endParaRPr lang="en-US"/>
        </a:p>
      </dgm:t>
    </dgm:pt>
    <dgm:pt modelId="{BBADB8F4-4435-4F93-85EC-950F6704467E}" type="sibTrans" cxnId="{246D22DF-8F55-49B7-A90B-F0627062ABCA}">
      <dgm:prSet/>
      <dgm:spPr/>
      <dgm:t>
        <a:bodyPr/>
        <a:lstStyle/>
        <a:p>
          <a:endParaRPr lang="en-US"/>
        </a:p>
      </dgm:t>
    </dgm:pt>
    <dgm:pt modelId="{9FED25FB-13C2-4205-9949-D0962B1CF6AA}">
      <dgm:prSet/>
      <dgm:spPr/>
      <dgm:t>
        <a:bodyPr/>
        <a:lstStyle/>
        <a:p>
          <a:r>
            <a:rPr lang="en-IE"/>
            <a:t>Aarhus Convention is a critical dynamic  and will remain so  </a:t>
          </a:r>
          <a:endParaRPr lang="en-US"/>
        </a:p>
      </dgm:t>
    </dgm:pt>
    <dgm:pt modelId="{C2443105-40AB-4D5B-A0F2-0F82F6A0BCC6}" type="parTrans" cxnId="{5E716184-DECE-46ED-9381-4525C3DC5CEF}">
      <dgm:prSet/>
      <dgm:spPr/>
      <dgm:t>
        <a:bodyPr/>
        <a:lstStyle/>
        <a:p>
          <a:endParaRPr lang="en-US"/>
        </a:p>
      </dgm:t>
    </dgm:pt>
    <dgm:pt modelId="{6364BE18-F6F8-4072-9C71-5A09451B9ABC}" type="sibTrans" cxnId="{5E716184-DECE-46ED-9381-4525C3DC5CEF}">
      <dgm:prSet/>
      <dgm:spPr/>
      <dgm:t>
        <a:bodyPr/>
        <a:lstStyle/>
        <a:p>
          <a:endParaRPr lang="en-US"/>
        </a:p>
      </dgm:t>
    </dgm:pt>
    <dgm:pt modelId="{9388A588-16D2-4C12-896A-B4F8EEA1E490}" type="pres">
      <dgm:prSet presAssocID="{124B87F1-F103-43F7-BCFB-5203750A2435}" presName="linear" presStyleCnt="0">
        <dgm:presLayoutVars>
          <dgm:animLvl val="lvl"/>
          <dgm:resizeHandles val="exact"/>
        </dgm:presLayoutVars>
      </dgm:prSet>
      <dgm:spPr/>
    </dgm:pt>
    <dgm:pt modelId="{73B15C18-26BF-4E4D-AB97-A301C8D49674}" type="pres">
      <dgm:prSet presAssocID="{29A910BC-E4B1-4271-8EE9-90033FD7246A}" presName="parentText" presStyleLbl="node1" presStyleIdx="0" presStyleCnt="4">
        <dgm:presLayoutVars>
          <dgm:chMax val="0"/>
          <dgm:bulletEnabled val="1"/>
        </dgm:presLayoutVars>
      </dgm:prSet>
      <dgm:spPr/>
    </dgm:pt>
    <dgm:pt modelId="{2E6B1DC1-1F48-48DB-9511-32007416D57C}" type="pres">
      <dgm:prSet presAssocID="{35383B66-0CB7-4B74-96BD-EF0E0AF1BCFA}" presName="spacer" presStyleCnt="0"/>
      <dgm:spPr/>
    </dgm:pt>
    <dgm:pt modelId="{DAC63868-50B7-446C-A7D3-968E06E24507}" type="pres">
      <dgm:prSet presAssocID="{317015DA-768C-4BDB-947F-3727D71508E0}" presName="parentText" presStyleLbl="node1" presStyleIdx="1" presStyleCnt="4">
        <dgm:presLayoutVars>
          <dgm:chMax val="0"/>
          <dgm:bulletEnabled val="1"/>
        </dgm:presLayoutVars>
      </dgm:prSet>
      <dgm:spPr/>
    </dgm:pt>
    <dgm:pt modelId="{C36BF936-924F-4DBB-9EC6-510430E24C86}" type="pres">
      <dgm:prSet presAssocID="{47EB0583-6A09-44D6-9F41-AC5896D965FB}" presName="spacer" presStyleCnt="0"/>
      <dgm:spPr/>
    </dgm:pt>
    <dgm:pt modelId="{87E2028A-9D15-451C-9C71-D759D4241E2E}" type="pres">
      <dgm:prSet presAssocID="{82DC8C3E-A15D-4EF2-BC62-23FE834DA690}" presName="parentText" presStyleLbl="node1" presStyleIdx="2" presStyleCnt="4">
        <dgm:presLayoutVars>
          <dgm:chMax val="0"/>
          <dgm:bulletEnabled val="1"/>
        </dgm:presLayoutVars>
      </dgm:prSet>
      <dgm:spPr/>
    </dgm:pt>
    <dgm:pt modelId="{DDE5E86D-F1DC-4C3A-96C2-9E6DB4820F2F}" type="pres">
      <dgm:prSet presAssocID="{BBADB8F4-4435-4F93-85EC-950F6704467E}" presName="spacer" presStyleCnt="0"/>
      <dgm:spPr/>
    </dgm:pt>
    <dgm:pt modelId="{EBAB54FD-E4BE-43A1-8197-A8BBBAAE5AC4}" type="pres">
      <dgm:prSet presAssocID="{9FED25FB-13C2-4205-9949-D0962B1CF6AA}" presName="parentText" presStyleLbl="node1" presStyleIdx="3" presStyleCnt="4">
        <dgm:presLayoutVars>
          <dgm:chMax val="0"/>
          <dgm:bulletEnabled val="1"/>
        </dgm:presLayoutVars>
      </dgm:prSet>
      <dgm:spPr/>
    </dgm:pt>
  </dgm:ptLst>
  <dgm:cxnLst>
    <dgm:cxn modelId="{F529EA05-EAEF-401F-957E-BD2C997C7677}" type="presOf" srcId="{9FED25FB-13C2-4205-9949-D0962B1CF6AA}" destId="{EBAB54FD-E4BE-43A1-8197-A8BBBAAE5AC4}" srcOrd="0" destOrd="0" presId="urn:microsoft.com/office/officeart/2005/8/layout/vList2"/>
    <dgm:cxn modelId="{D00C180C-3826-47CC-9271-D2594E6F7D3A}" srcId="{124B87F1-F103-43F7-BCFB-5203750A2435}" destId="{317015DA-768C-4BDB-947F-3727D71508E0}" srcOrd="1" destOrd="0" parTransId="{B31A804D-99FF-4879-92E6-A808D22C1A4C}" sibTransId="{47EB0583-6A09-44D6-9F41-AC5896D965FB}"/>
    <dgm:cxn modelId="{21AA2922-F58F-4EE3-B7E9-B4175F067299}" srcId="{124B87F1-F103-43F7-BCFB-5203750A2435}" destId="{29A910BC-E4B1-4271-8EE9-90033FD7246A}" srcOrd="0" destOrd="0" parTransId="{B76ECAC9-3271-449E-8B8C-3EB2E13047BF}" sibTransId="{35383B66-0CB7-4B74-96BD-EF0E0AF1BCFA}"/>
    <dgm:cxn modelId="{5E716184-DECE-46ED-9381-4525C3DC5CEF}" srcId="{124B87F1-F103-43F7-BCFB-5203750A2435}" destId="{9FED25FB-13C2-4205-9949-D0962B1CF6AA}" srcOrd="3" destOrd="0" parTransId="{C2443105-40AB-4D5B-A0F2-0F82F6A0BCC6}" sibTransId="{6364BE18-F6F8-4072-9C71-5A09451B9ABC}"/>
    <dgm:cxn modelId="{28CC6DAC-ADB4-4DD2-9A98-BC9026A2B23E}" type="presOf" srcId="{29A910BC-E4B1-4271-8EE9-90033FD7246A}" destId="{73B15C18-26BF-4E4D-AB97-A301C8D49674}" srcOrd="0" destOrd="0" presId="urn:microsoft.com/office/officeart/2005/8/layout/vList2"/>
    <dgm:cxn modelId="{4C17B0B0-934D-4038-851B-64C2B7CF6250}" type="presOf" srcId="{82DC8C3E-A15D-4EF2-BC62-23FE834DA690}" destId="{87E2028A-9D15-451C-9C71-D759D4241E2E}" srcOrd="0" destOrd="0" presId="urn:microsoft.com/office/officeart/2005/8/layout/vList2"/>
    <dgm:cxn modelId="{BE4F0BCF-D71B-440D-9F04-385DB6FFB6A3}" type="presOf" srcId="{124B87F1-F103-43F7-BCFB-5203750A2435}" destId="{9388A588-16D2-4C12-896A-B4F8EEA1E490}" srcOrd="0" destOrd="0" presId="urn:microsoft.com/office/officeart/2005/8/layout/vList2"/>
    <dgm:cxn modelId="{46AF34D5-4ABA-472B-BBA4-7CB12ADCA256}" type="presOf" srcId="{317015DA-768C-4BDB-947F-3727D71508E0}" destId="{DAC63868-50B7-446C-A7D3-968E06E24507}" srcOrd="0" destOrd="0" presId="urn:microsoft.com/office/officeart/2005/8/layout/vList2"/>
    <dgm:cxn modelId="{246D22DF-8F55-49B7-A90B-F0627062ABCA}" srcId="{124B87F1-F103-43F7-BCFB-5203750A2435}" destId="{82DC8C3E-A15D-4EF2-BC62-23FE834DA690}" srcOrd="2" destOrd="0" parTransId="{D28A49FE-521B-488C-BFF0-678079E76475}" sibTransId="{BBADB8F4-4435-4F93-85EC-950F6704467E}"/>
    <dgm:cxn modelId="{77CA6634-5FFA-453E-ACF6-D341CE309989}" type="presParOf" srcId="{9388A588-16D2-4C12-896A-B4F8EEA1E490}" destId="{73B15C18-26BF-4E4D-AB97-A301C8D49674}" srcOrd="0" destOrd="0" presId="urn:microsoft.com/office/officeart/2005/8/layout/vList2"/>
    <dgm:cxn modelId="{5780EC52-E07A-4E03-810F-BDEAED270EAB}" type="presParOf" srcId="{9388A588-16D2-4C12-896A-B4F8EEA1E490}" destId="{2E6B1DC1-1F48-48DB-9511-32007416D57C}" srcOrd="1" destOrd="0" presId="urn:microsoft.com/office/officeart/2005/8/layout/vList2"/>
    <dgm:cxn modelId="{06247AC4-C506-4BA9-9D6D-6E5D561A98E7}" type="presParOf" srcId="{9388A588-16D2-4C12-896A-B4F8EEA1E490}" destId="{DAC63868-50B7-446C-A7D3-968E06E24507}" srcOrd="2" destOrd="0" presId="urn:microsoft.com/office/officeart/2005/8/layout/vList2"/>
    <dgm:cxn modelId="{59D45472-58D0-4773-86CF-53F8530663FE}" type="presParOf" srcId="{9388A588-16D2-4C12-896A-B4F8EEA1E490}" destId="{C36BF936-924F-4DBB-9EC6-510430E24C86}" srcOrd="3" destOrd="0" presId="urn:microsoft.com/office/officeart/2005/8/layout/vList2"/>
    <dgm:cxn modelId="{193CD2E3-B0A1-4372-8931-521A18A942D1}" type="presParOf" srcId="{9388A588-16D2-4C12-896A-B4F8EEA1E490}" destId="{87E2028A-9D15-451C-9C71-D759D4241E2E}" srcOrd="4" destOrd="0" presId="urn:microsoft.com/office/officeart/2005/8/layout/vList2"/>
    <dgm:cxn modelId="{1B6BEF7D-7B4A-47DC-82BE-46D095D41AD5}" type="presParOf" srcId="{9388A588-16D2-4C12-896A-B4F8EEA1E490}" destId="{DDE5E86D-F1DC-4C3A-96C2-9E6DB4820F2F}" srcOrd="5" destOrd="0" presId="urn:microsoft.com/office/officeart/2005/8/layout/vList2"/>
    <dgm:cxn modelId="{E03FC86D-10B7-4F23-B7C0-F1DA7CF72C7F}" type="presParOf" srcId="{9388A588-16D2-4C12-896A-B4F8EEA1E490}" destId="{EBAB54FD-E4BE-43A1-8197-A8BBBAAE5AC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76A0DC-E0AA-4120-95B7-F9FB16B36D7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453B26F9-8FBE-4C9A-8361-20190366F4A1}">
      <dgm:prSet/>
      <dgm:spPr/>
      <dgm:t>
        <a:bodyPr/>
        <a:lstStyle/>
        <a:p>
          <a:r>
            <a:rPr lang="en-IE" dirty="0"/>
            <a:t>Whilst there is some basis for optimism there in no room for complacency </a:t>
          </a:r>
          <a:endParaRPr lang="en-US" dirty="0"/>
        </a:p>
      </dgm:t>
    </dgm:pt>
    <dgm:pt modelId="{4A0BD939-4463-4AD5-81F8-096848D44984}" type="parTrans" cxnId="{BE44C1C7-415D-483C-A8C8-33418BCF8823}">
      <dgm:prSet/>
      <dgm:spPr/>
      <dgm:t>
        <a:bodyPr/>
        <a:lstStyle/>
        <a:p>
          <a:endParaRPr lang="en-US"/>
        </a:p>
      </dgm:t>
    </dgm:pt>
    <dgm:pt modelId="{FAA4DB59-883E-49FC-9854-6716DCEB08C9}" type="sibTrans" cxnId="{BE44C1C7-415D-483C-A8C8-33418BCF8823}">
      <dgm:prSet/>
      <dgm:spPr/>
      <dgm:t>
        <a:bodyPr/>
        <a:lstStyle/>
        <a:p>
          <a:endParaRPr lang="en-US"/>
        </a:p>
      </dgm:t>
    </dgm:pt>
    <dgm:pt modelId="{56C1A7AE-35DC-4DE6-8340-14F345C78A0A}">
      <dgm:prSet/>
      <dgm:spPr/>
      <dgm:t>
        <a:bodyPr/>
        <a:lstStyle/>
        <a:p>
          <a:r>
            <a:rPr lang="en-IE"/>
            <a:t>Problem of non-enforcement at EU level is persistent and requires political will to resolve which is not readily apparent </a:t>
          </a:r>
          <a:endParaRPr lang="en-US"/>
        </a:p>
      </dgm:t>
    </dgm:pt>
    <dgm:pt modelId="{12A100A9-67EF-4597-8F6C-71F4334B5904}" type="parTrans" cxnId="{CE77B0A0-140A-4310-80E3-8615D4455E02}">
      <dgm:prSet/>
      <dgm:spPr/>
      <dgm:t>
        <a:bodyPr/>
        <a:lstStyle/>
        <a:p>
          <a:endParaRPr lang="en-US"/>
        </a:p>
      </dgm:t>
    </dgm:pt>
    <dgm:pt modelId="{B0391808-C018-412E-AABD-EC7A806BE06D}" type="sibTrans" cxnId="{CE77B0A0-140A-4310-80E3-8615D4455E02}">
      <dgm:prSet/>
      <dgm:spPr/>
      <dgm:t>
        <a:bodyPr/>
        <a:lstStyle/>
        <a:p>
          <a:endParaRPr lang="en-US"/>
        </a:p>
      </dgm:t>
    </dgm:pt>
    <dgm:pt modelId="{2F8860AB-7665-4DF6-8B0F-13153350F434}">
      <dgm:prSet/>
      <dgm:spPr/>
      <dgm:t>
        <a:bodyPr/>
        <a:lstStyle/>
        <a:p>
          <a:r>
            <a:rPr lang="en-IE"/>
            <a:t>A similar position applies at domestic level </a:t>
          </a:r>
          <a:endParaRPr lang="en-US"/>
        </a:p>
      </dgm:t>
    </dgm:pt>
    <dgm:pt modelId="{BD87C3A0-3858-4CF4-A64A-263674067C99}" type="parTrans" cxnId="{BF8C4171-4F0A-4613-96EC-BA8672E280CF}">
      <dgm:prSet/>
      <dgm:spPr/>
      <dgm:t>
        <a:bodyPr/>
        <a:lstStyle/>
        <a:p>
          <a:endParaRPr lang="en-US"/>
        </a:p>
      </dgm:t>
    </dgm:pt>
    <dgm:pt modelId="{24EE1F83-8558-4556-A3EE-98BC2C707E2E}" type="sibTrans" cxnId="{BF8C4171-4F0A-4613-96EC-BA8672E280CF}">
      <dgm:prSet/>
      <dgm:spPr/>
      <dgm:t>
        <a:bodyPr/>
        <a:lstStyle/>
        <a:p>
          <a:endParaRPr lang="en-US"/>
        </a:p>
      </dgm:t>
    </dgm:pt>
    <dgm:pt modelId="{253594A6-E877-4D99-8BF9-9A079F9B4B47}">
      <dgm:prSet/>
      <dgm:spPr/>
      <dgm:t>
        <a:bodyPr/>
        <a:lstStyle/>
        <a:p>
          <a:r>
            <a:rPr lang="en-IE"/>
            <a:t>Proposals to amend JR rules to impose onerous time-limits and restrict standing illustrate the difficulties </a:t>
          </a:r>
          <a:endParaRPr lang="en-US"/>
        </a:p>
      </dgm:t>
    </dgm:pt>
    <dgm:pt modelId="{BCE37E59-F0C6-44EC-B53E-A2E1844558FF}" type="parTrans" cxnId="{96BDC4D8-0A6F-4777-8A02-26B3F88A5391}">
      <dgm:prSet/>
      <dgm:spPr/>
      <dgm:t>
        <a:bodyPr/>
        <a:lstStyle/>
        <a:p>
          <a:endParaRPr lang="en-US"/>
        </a:p>
      </dgm:t>
    </dgm:pt>
    <dgm:pt modelId="{24B77A63-BACC-4634-9F5A-9E9DBB0D2984}" type="sibTrans" cxnId="{96BDC4D8-0A6F-4777-8A02-26B3F88A5391}">
      <dgm:prSet/>
      <dgm:spPr/>
      <dgm:t>
        <a:bodyPr/>
        <a:lstStyle/>
        <a:p>
          <a:endParaRPr lang="en-US"/>
        </a:p>
      </dgm:t>
    </dgm:pt>
    <dgm:pt modelId="{ACE1A1D9-72A8-4B52-A1AC-F1A3E3511F4C}">
      <dgm:prSet/>
      <dgm:spPr/>
      <dgm:t>
        <a:bodyPr/>
        <a:lstStyle/>
        <a:p>
          <a:r>
            <a:rPr lang="en-IE"/>
            <a:t>Brexit !</a:t>
          </a:r>
          <a:endParaRPr lang="en-US"/>
        </a:p>
      </dgm:t>
    </dgm:pt>
    <dgm:pt modelId="{46B8B0D2-7E81-4BC1-8D3A-CD653A172529}" type="parTrans" cxnId="{51E7A0EC-087A-4CE5-972E-7A761BA86892}">
      <dgm:prSet/>
      <dgm:spPr/>
      <dgm:t>
        <a:bodyPr/>
        <a:lstStyle/>
        <a:p>
          <a:endParaRPr lang="en-US"/>
        </a:p>
      </dgm:t>
    </dgm:pt>
    <dgm:pt modelId="{92BA363D-0F4E-4A09-B56C-C5B7A08C8F82}" type="sibTrans" cxnId="{51E7A0EC-087A-4CE5-972E-7A761BA86892}">
      <dgm:prSet/>
      <dgm:spPr/>
      <dgm:t>
        <a:bodyPr/>
        <a:lstStyle/>
        <a:p>
          <a:endParaRPr lang="en-US"/>
        </a:p>
      </dgm:t>
    </dgm:pt>
    <dgm:pt modelId="{1CF9DED2-D936-444D-ACD7-D00B3142B64C}" type="pres">
      <dgm:prSet presAssocID="{8076A0DC-E0AA-4120-95B7-F9FB16B36D74}" presName="outerComposite" presStyleCnt="0">
        <dgm:presLayoutVars>
          <dgm:chMax val="5"/>
          <dgm:dir/>
          <dgm:resizeHandles val="exact"/>
        </dgm:presLayoutVars>
      </dgm:prSet>
      <dgm:spPr/>
    </dgm:pt>
    <dgm:pt modelId="{656E48D8-88A4-4005-8410-79829F1DEB54}" type="pres">
      <dgm:prSet presAssocID="{8076A0DC-E0AA-4120-95B7-F9FB16B36D74}" presName="dummyMaxCanvas" presStyleCnt="0">
        <dgm:presLayoutVars/>
      </dgm:prSet>
      <dgm:spPr/>
    </dgm:pt>
    <dgm:pt modelId="{E300A407-2DD6-47C6-97D0-594C6BBE7A0E}" type="pres">
      <dgm:prSet presAssocID="{8076A0DC-E0AA-4120-95B7-F9FB16B36D74}" presName="FiveNodes_1" presStyleLbl="node1" presStyleIdx="0" presStyleCnt="5">
        <dgm:presLayoutVars>
          <dgm:bulletEnabled val="1"/>
        </dgm:presLayoutVars>
      </dgm:prSet>
      <dgm:spPr/>
    </dgm:pt>
    <dgm:pt modelId="{3062A9F2-941E-471D-9193-D16158F7B75A}" type="pres">
      <dgm:prSet presAssocID="{8076A0DC-E0AA-4120-95B7-F9FB16B36D74}" presName="FiveNodes_2" presStyleLbl="node1" presStyleIdx="1" presStyleCnt="5">
        <dgm:presLayoutVars>
          <dgm:bulletEnabled val="1"/>
        </dgm:presLayoutVars>
      </dgm:prSet>
      <dgm:spPr/>
    </dgm:pt>
    <dgm:pt modelId="{7EA2D8CD-0246-4FBC-BE9B-21869355D95B}" type="pres">
      <dgm:prSet presAssocID="{8076A0DC-E0AA-4120-95B7-F9FB16B36D74}" presName="FiveNodes_3" presStyleLbl="node1" presStyleIdx="2" presStyleCnt="5">
        <dgm:presLayoutVars>
          <dgm:bulletEnabled val="1"/>
        </dgm:presLayoutVars>
      </dgm:prSet>
      <dgm:spPr/>
    </dgm:pt>
    <dgm:pt modelId="{7AE14B07-D005-4299-832B-F7A15783D466}" type="pres">
      <dgm:prSet presAssocID="{8076A0DC-E0AA-4120-95B7-F9FB16B36D74}" presName="FiveNodes_4" presStyleLbl="node1" presStyleIdx="3" presStyleCnt="5">
        <dgm:presLayoutVars>
          <dgm:bulletEnabled val="1"/>
        </dgm:presLayoutVars>
      </dgm:prSet>
      <dgm:spPr/>
    </dgm:pt>
    <dgm:pt modelId="{C85EFF1B-DFED-4AEE-A441-79C6E156F273}" type="pres">
      <dgm:prSet presAssocID="{8076A0DC-E0AA-4120-95B7-F9FB16B36D74}" presName="FiveNodes_5" presStyleLbl="node1" presStyleIdx="4" presStyleCnt="5">
        <dgm:presLayoutVars>
          <dgm:bulletEnabled val="1"/>
        </dgm:presLayoutVars>
      </dgm:prSet>
      <dgm:spPr/>
    </dgm:pt>
    <dgm:pt modelId="{C697AFAA-0D3E-428D-8D4D-EEC566968CFB}" type="pres">
      <dgm:prSet presAssocID="{8076A0DC-E0AA-4120-95B7-F9FB16B36D74}" presName="FiveConn_1-2" presStyleLbl="fgAccFollowNode1" presStyleIdx="0" presStyleCnt="4">
        <dgm:presLayoutVars>
          <dgm:bulletEnabled val="1"/>
        </dgm:presLayoutVars>
      </dgm:prSet>
      <dgm:spPr/>
    </dgm:pt>
    <dgm:pt modelId="{B2718A0D-B11C-4071-B750-CE78490CAC06}" type="pres">
      <dgm:prSet presAssocID="{8076A0DC-E0AA-4120-95B7-F9FB16B36D74}" presName="FiveConn_2-3" presStyleLbl="fgAccFollowNode1" presStyleIdx="1" presStyleCnt="4">
        <dgm:presLayoutVars>
          <dgm:bulletEnabled val="1"/>
        </dgm:presLayoutVars>
      </dgm:prSet>
      <dgm:spPr/>
    </dgm:pt>
    <dgm:pt modelId="{603744F7-0F69-49DC-8193-07DFB8736C95}" type="pres">
      <dgm:prSet presAssocID="{8076A0DC-E0AA-4120-95B7-F9FB16B36D74}" presName="FiveConn_3-4" presStyleLbl="fgAccFollowNode1" presStyleIdx="2" presStyleCnt="4">
        <dgm:presLayoutVars>
          <dgm:bulletEnabled val="1"/>
        </dgm:presLayoutVars>
      </dgm:prSet>
      <dgm:spPr/>
    </dgm:pt>
    <dgm:pt modelId="{27177A43-F94A-4134-B3F4-9955BDD732CF}" type="pres">
      <dgm:prSet presAssocID="{8076A0DC-E0AA-4120-95B7-F9FB16B36D74}" presName="FiveConn_4-5" presStyleLbl="fgAccFollowNode1" presStyleIdx="3" presStyleCnt="4">
        <dgm:presLayoutVars>
          <dgm:bulletEnabled val="1"/>
        </dgm:presLayoutVars>
      </dgm:prSet>
      <dgm:spPr/>
    </dgm:pt>
    <dgm:pt modelId="{8BD357DA-9FAA-4A59-9E02-8270AFA12B4B}" type="pres">
      <dgm:prSet presAssocID="{8076A0DC-E0AA-4120-95B7-F9FB16B36D74}" presName="FiveNodes_1_text" presStyleLbl="node1" presStyleIdx="4" presStyleCnt="5">
        <dgm:presLayoutVars>
          <dgm:bulletEnabled val="1"/>
        </dgm:presLayoutVars>
      </dgm:prSet>
      <dgm:spPr/>
    </dgm:pt>
    <dgm:pt modelId="{ABE471B9-C9A8-40F8-8C9A-A3B317CB3BF7}" type="pres">
      <dgm:prSet presAssocID="{8076A0DC-E0AA-4120-95B7-F9FB16B36D74}" presName="FiveNodes_2_text" presStyleLbl="node1" presStyleIdx="4" presStyleCnt="5">
        <dgm:presLayoutVars>
          <dgm:bulletEnabled val="1"/>
        </dgm:presLayoutVars>
      </dgm:prSet>
      <dgm:spPr/>
    </dgm:pt>
    <dgm:pt modelId="{4A67952F-0F12-4449-88FE-5D3AC17A6F3E}" type="pres">
      <dgm:prSet presAssocID="{8076A0DC-E0AA-4120-95B7-F9FB16B36D74}" presName="FiveNodes_3_text" presStyleLbl="node1" presStyleIdx="4" presStyleCnt="5">
        <dgm:presLayoutVars>
          <dgm:bulletEnabled val="1"/>
        </dgm:presLayoutVars>
      </dgm:prSet>
      <dgm:spPr/>
    </dgm:pt>
    <dgm:pt modelId="{E116F7DF-DBFD-4B38-83F7-904FFD3E1229}" type="pres">
      <dgm:prSet presAssocID="{8076A0DC-E0AA-4120-95B7-F9FB16B36D74}" presName="FiveNodes_4_text" presStyleLbl="node1" presStyleIdx="4" presStyleCnt="5">
        <dgm:presLayoutVars>
          <dgm:bulletEnabled val="1"/>
        </dgm:presLayoutVars>
      </dgm:prSet>
      <dgm:spPr/>
    </dgm:pt>
    <dgm:pt modelId="{C7DE6416-282B-4D0A-88BF-7B64E53D14B4}" type="pres">
      <dgm:prSet presAssocID="{8076A0DC-E0AA-4120-95B7-F9FB16B36D74}" presName="FiveNodes_5_text" presStyleLbl="node1" presStyleIdx="4" presStyleCnt="5">
        <dgm:presLayoutVars>
          <dgm:bulletEnabled val="1"/>
        </dgm:presLayoutVars>
      </dgm:prSet>
      <dgm:spPr/>
    </dgm:pt>
  </dgm:ptLst>
  <dgm:cxnLst>
    <dgm:cxn modelId="{154D1C01-6FB5-4780-AEE2-8069AF3C5211}" type="presOf" srcId="{253594A6-E877-4D99-8BF9-9A079F9B4B47}" destId="{7AE14B07-D005-4299-832B-F7A15783D466}" srcOrd="0" destOrd="0" presId="urn:microsoft.com/office/officeart/2005/8/layout/vProcess5"/>
    <dgm:cxn modelId="{4E3AA135-8E13-41EC-B0D8-BE4546B45C49}" type="presOf" srcId="{FAA4DB59-883E-49FC-9854-6716DCEB08C9}" destId="{C697AFAA-0D3E-428D-8D4D-EEC566968CFB}" srcOrd="0" destOrd="0" presId="urn:microsoft.com/office/officeart/2005/8/layout/vProcess5"/>
    <dgm:cxn modelId="{BC21925B-49E8-4E17-9453-4BC8EDE9966A}" type="presOf" srcId="{453B26F9-8FBE-4C9A-8361-20190366F4A1}" destId="{E300A407-2DD6-47C6-97D0-594C6BBE7A0E}" srcOrd="0" destOrd="0" presId="urn:microsoft.com/office/officeart/2005/8/layout/vProcess5"/>
    <dgm:cxn modelId="{998EC963-7713-4156-9515-18E950411974}" type="presOf" srcId="{2F8860AB-7665-4DF6-8B0F-13153350F434}" destId="{4A67952F-0F12-4449-88FE-5D3AC17A6F3E}" srcOrd="1" destOrd="0" presId="urn:microsoft.com/office/officeart/2005/8/layout/vProcess5"/>
    <dgm:cxn modelId="{BF8C4171-4F0A-4613-96EC-BA8672E280CF}" srcId="{8076A0DC-E0AA-4120-95B7-F9FB16B36D74}" destId="{2F8860AB-7665-4DF6-8B0F-13153350F434}" srcOrd="2" destOrd="0" parTransId="{BD87C3A0-3858-4CF4-A64A-263674067C99}" sibTransId="{24EE1F83-8558-4556-A3EE-98BC2C707E2E}"/>
    <dgm:cxn modelId="{016DB374-E0E6-4CEA-8C02-6218AF233523}" type="presOf" srcId="{8076A0DC-E0AA-4120-95B7-F9FB16B36D74}" destId="{1CF9DED2-D936-444D-ACD7-D00B3142B64C}" srcOrd="0" destOrd="0" presId="urn:microsoft.com/office/officeart/2005/8/layout/vProcess5"/>
    <dgm:cxn modelId="{D12F3575-EF2A-489B-B760-F93431E8F586}" type="presOf" srcId="{ACE1A1D9-72A8-4B52-A1AC-F1A3E3511F4C}" destId="{C7DE6416-282B-4D0A-88BF-7B64E53D14B4}" srcOrd="1" destOrd="0" presId="urn:microsoft.com/office/officeart/2005/8/layout/vProcess5"/>
    <dgm:cxn modelId="{1458D17D-888E-49B4-8B28-985C1410B210}" type="presOf" srcId="{24B77A63-BACC-4634-9F5A-9E9DBB0D2984}" destId="{27177A43-F94A-4134-B3F4-9955BDD732CF}" srcOrd="0" destOrd="0" presId="urn:microsoft.com/office/officeart/2005/8/layout/vProcess5"/>
    <dgm:cxn modelId="{15480489-2BCD-48D6-BC65-43DE0AB77F1D}" type="presOf" srcId="{253594A6-E877-4D99-8BF9-9A079F9B4B47}" destId="{E116F7DF-DBFD-4B38-83F7-904FFD3E1229}" srcOrd="1" destOrd="0" presId="urn:microsoft.com/office/officeart/2005/8/layout/vProcess5"/>
    <dgm:cxn modelId="{CE77B0A0-140A-4310-80E3-8615D4455E02}" srcId="{8076A0DC-E0AA-4120-95B7-F9FB16B36D74}" destId="{56C1A7AE-35DC-4DE6-8340-14F345C78A0A}" srcOrd="1" destOrd="0" parTransId="{12A100A9-67EF-4597-8F6C-71F4334B5904}" sibTransId="{B0391808-C018-412E-AABD-EC7A806BE06D}"/>
    <dgm:cxn modelId="{B6033CB6-FCA1-4BB8-8703-E1DF99B4202A}" type="presOf" srcId="{56C1A7AE-35DC-4DE6-8340-14F345C78A0A}" destId="{3062A9F2-941E-471D-9193-D16158F7B75A}" srcOrd="0" destOrd="0" presId="urn:microsoft.com/office/officeart/2005/8/layout/vProcess5"/>
    <dgm:cxn modelId="{5129F4BC-93CE-41EC-8A45-7DD5D6C19063}" type="presOf" srcId="{453B26F9-8FBE-4C9A-8361-20190366F4A1}" destId="{8BD357DA-9FAA-4A59-9E02-8270AFA12B4B}" srcOrd="1" destOrd="0" presId="urn:microsoft.com/office/officeart/2005/8/layout/vProcess5"/>
    <dgm:cxn modelId="{BE44C1C7-415D-483C-A8C8-33418BCF8823}" srcId="{8076A0DC-E0AA-4120-95B7-F9FB16B36D74}" destId="{453B26F9-8FBE-4C9A-8361-20190366F4A1}" srcOrd="0" destOrd="0" parTransId="{4A0BD939-4463-4AD5-81F8-096848D44984}" sibTransId="{FAA4DB59-883E-49FC-9854-6716DCEB08C9}"/>
    <dgm:cxn modelId="{A6A4EBD1-A6A4-4DAE-BB2F-8B134A5723EE}" type="presOf" srcId="{2F8860AB-7665-4DF6-8B0F-13153350F434}" destId="{7EA2D8CD-0246-4FBC-BE9B-21869355D95B}" srcOrd="0" destOrd="0" presId="urn:microsoft.com/office/officeart/2005/8/layout/vProcess5"/>
    <dgm:cxn modelId="{E23683D8-2DC9-48D6-8058-8C5BF9FD7ABF}" type="presOf" srcId="{ACE1A1D9-72A8-4B52-A1AC-F1A3E3511F4C}" destId="{C85EFF1B-DFED-4AEE-A441-79C6E156F273}" srcOrd="0" destOrd="0" presId="urn:microsoft.com/office/officeart/2005/8/layout/vProcess5"/>
    <dgm:cxn modelId="{96BDC4D8-0A6F-4777-8A02-26B3F88A5391}" srcId="{8076A0DC-E0AA-4120-95B7-F9FB16B36D74}" destId="{253594A6-E877-4D99-8BF9-9A079F9B4B47}" srcOrd="3" destOrd="0" parTransId="{BCE37E59-F0C6-44EC-B53E-A2E1844558FF}" sibTransId="{24B77A63-BACC-4634-9F5A-9E9DBB0D2984}"/>
    <dgm:cxn modelId="{35D079D9-C167-4DCE-A85B-EC83847BFD20}" type="presOf" srcId="{24EE1F83-8558-4556-A3EE-98BC2C707E2E}" destId="{603744F7-0F69-49DC-8193-07DFB8736C95}" srcOrd="0" destOrd="0" presId="urn:microsoft.com/office/officeart/2005/8/layout/vProcess5"/>
    <dgm:cxn modelId="{1B2DA9DF-DB73-45B0-873F-3F43C82C4278}" type="presOf" srcId="{56C1A7AE-35DC-4DE6-8340-14F345C78A0A}" destId="{ABE471B9-C9A8-40F8-8C9A-A3B317CB3BF7}" srcOrd="1" destOrd="0" presId="urn:microsoft.com/office/officeart/2005/8/layout/vProcess5"/>
    <dgm:cxn modelId="{51E7A0EC-087A-4CE5-972E-7A761BA86892}" srcId="{8076A0DC-E0AA-4120-95B7-F9FB16B36D74}" destId="{ACE1A1D9-72A8-4B52-A1AC-F1A3E3511F4C}" srcOrd="4" destOrd="0" parTransId="{46B8B0D2-7E81-4BC1-8D3A-CD653A172529}" sibTransId="{92BA363D-0F4E-4A09-B56C-C5B7A08C8F82}"/>
    <dgm:cxn modelId="{D88D13FC-CBE7-42E3-9FA7-DE763293C263}" type="presOf" srcId="{B0391808-C018-412E-AABD-EC7A806BE06D}" destId="{B2718A0D-B11C-4071-B750-CE78490CAC06}" srcOrd="0" destOrd="0" presId="urn:microsoft.com/office/officeart/2005/8/layout/vProcess5"/>
    <dgm:cxn modelId="{817E5A33-5B1C-42A1-98EF-BE5C9EB04ACB}" type="presParOf" srcId="{1CF9DED2-D936-444D-ACD7-D00B3142B64C}" destId="{656E48D8-88A4-4005-8410-79829F1DEB54}" srcOrd="0" destOrd="0" presId="urn:microsoft.com/office/officeart/2005/8/layout/vProcess5"/>
    <dgm:cxn modelId="{46090305-0C90-47A4-965A-95F9C5A01DE1}" type="presParOf" srcId="{1CF9DED2-D936-444D-ACD7-D00B3142B64C}" destId="{E300A407-2DD6-47C6-97D0-594C6BBE7A0E}" srcOrd="1" destOrd="0" presId="urn:microsoft.com/office/officeart/2005/8/layout/vProcess5"/>
    <dgm:cxn modelId="{4BF3773E-E4ED-4F4A-901F-87C5DB9EA420}" type="presParOf" srcId="{1CF9DED2-D936-444D-ACD7-D00B3142B64C}" destId="{3062A9F2-941E-471D-9193-D16158F7B75A}" srcOrd="2" destOrd="0" presId="urn:microsoft.com/office/officeart/2005/8/layout/vProcess5"/>
    <dgm:cxn modelId="{C645F0A5-0C35-423A-9DF9-A55D7DE542C6}" type="presParOf" srcId="{1CF9DED2-D936-444D-ACD7-D00B3142B64C}" destId="{7EA2D8CD-0246-4FBC-BE9B-21869355D95B}" srcOrd="3" destOrd="0" presId="urn:microsoft.com/office/officeart/2005/8/layout/vProcess5"/>
    <dgm:cxn modelId="{2D13F3DD-73A2-459C-B7CF-68A92D3B1D54}" type="presParOf" srcId="{1CF9DED2-D936-444D-ACD7-D00B3142B64C}" destId="{7AE14B07-D005-4299-832B-F7A15783D466}" srcOrd="4" destOrd="0" presId="urn:microsoft.com/office/officeart/2005/8/layout/vProcess5"/>
    <dgm:cxn modelId="{8BA37990-EBE3-44FA-A194-90DEF98AA899}" type="presParOf" srcId="{1CF9DED2-D936-444D-ACD7-D00B3142B64C}" destId="{C85EFF1B-DFED-4AEE-A441-79C6E156F273}" srcOrd="5" destOrd="0" presId="urn:microsoft.com/office/officeart/2005/8/layout/vProcess5"/>
    <dgm:cxn modelId="{2B42A103-47D2-4EE6-9979-061C0820CCA9}" type="presParOf" srcId="{1CF9DED2-D936-444D-ACD7-D00B3142B64C}" destId="{C697AFAA-0D3E-428D-8D4D-EEC566968CFB}" srcOrd="6" destOrd="0" presId="urn:microsoft.com/office/officeart/2005/8/layout/vProcess5"/>
    <dgm:cxn modelId="{1D9B6B1B-62DB-48A1-97F7-0C91BF7CAEBC}" type="presParOf" srcId="{1CF9DED2-D936-444D-ACD7-D00B3142B64C}" destId="{B2718A0D-B11C-4071-B750-CE78490CAC06}" srcOrd="7" destOrd="0" presId="urn:microsoft.com/office/officeart/2005/8/layout/vProcess5"/>
    <dgm:cxn modelId="{3D002220-2CF4-4DB9-AF27-AC22B87911A9}" type="presParOf" srcId="{1CF9DED2-D936-444D-ACD7-D00B3142B64C}" destId="{603744F7-0F69-49DC-8193-07DFB8736C95}" srcOrd="8" destOrd="0" presId="urn:microsoft.com/office/officeart/2005/8/layout/vProcess5"/>
    <dgm:cxn modelId="{D36485EA-84E4-4295-80F3-977DE02E847F}" type="presParOf" srcId="{1CF9DED2-D936-444D-ACD7-D00B3142B64C}" destId="{27177A43-F94A-4134-B3F4-9955BDD732CF}" srcOrd="9" destOrd="0" presId="urn:microsoft.com/office/officeart/2005/8/layout/vProcess5"/>
    <dgm:cxn modelId="{7FC4D106-AC7B-4A8F-856A-52DF745F0FC6}" type="presParOf" srcId="{1CF9DED2-D936-444D-ACD7-D00B3142B64C}" destId="{8BD357DA-9FAA-4A59-9E02-8270AFA12B4B}" srcOrd="10" destOrd="0" presId="urn:microsoft.com/office/officeart/2005/8/layout/vProcess5"/>
    <dgm:cxn modelId="{A992CE4B-590D-4957-8209-19F94167CFEC}" type="presParOf" srcId="{1CF9DED2-D936-444D-ACD7-D00B3142B64C}" destId="{ABE471B9-C9A8-40F8-8C9A-A3B317CB3BF7}" srcOrd="11" destOrd="0" presId="urn:microsoft.com/office/officeart/2005/8/layout/vProcess5"/>
    <dgm:cxn modelId="{A9E38C88-B311-4D1E-B9D6-A6C65773841B}" type="presParOf" srcId="{1CF9DED2-D936-444D-ACD7-D00B3142B64C}" destId="{4A67952F-0F12-4449-88FE-5D3AC17A6F3E}" srcOrd="12" destOrd="0" presId="urn:microsoft.com/office/officeart/2005/8/layout/vProcess5"/>
    <dgm:cxn modelId="{A162D724-2EBD-491A-98EF-5B1C1DC574E3}" type="presParOf" srcId="{1CF9DED2-D936-444D-ACD7-D00B3142B64C}" destId="{E116F7DF-DBFD-4B38-83F7-904FFD3E1229}" srcOrd="13" destOrd="0" presId="urn:microsoft.com/office/officeart/2005/8/layout/vProcess5"/>
    <dgm:cxn modelId="{74253FA8-8765-429B-9A42-E49AE339CF87}" type="presParOf" srcId="{1CF9DED2-D936-444D-ACD7-D00B3142B64C}" destId="{C7DE6416-282B-4D0A-88BF-7B64E53D14B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ADBFC-B62F-4C3B-9808-C054CCF1DA96}">
      <dsp:nvSpPr>
        <dsp:cNvPr id="0" name=""/>
        <dsp:cNvSpPr/>
      </dsp:nvSpPr>
      <dsp:spPr>
        <a:xfrm>
          <a:off x="0" y="0"/>
          <a:ext cx="5764562" cy="6177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The ‘implementation deficit’ in EU environmental law is a persistent and acknowledged problem </a:t>
          </a:r>
          <a:endParaRPr lang="en-US" sz="1600" kern="1200"/>
        </a:p>
      </dsp:txBody>
      <dsp:txXfrm>
        <a:off x="30157" y="30157"/>
        <a:ext cx="5704248" cy="557446"/>
      </dsp:txXfrm>
    </dsp:sp>
    <dsp:sp modelId="{065BB26E-DDBC-45C1-88AD-46EF06F6C95D}">
      <dsp:nvSpPr>
        <dsp:cNvPr id="0" name=""/>
        <dsp:cNvSpPr/>
      </dsp:nvSpPr>
      <dsp:spPr>
        <a:xfrm>
          <a:off x="0" y="713569"/>
          <a:ext cx="5764562" cy="617760"/>
        </a:xfrm>
        <a:prstGeom prst="roundRect">
          <a:avLst/>
        </a:prstGeom>
        <a:solidFill>
          <a:schemeClr val="accent2">
            <a:hueOff val="244083"/>
            <a:satOff val="-2033"/>
            <a:lumOff val="25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Acknowledged by EU itself particularly the Commission</a:t>
          </a:r>
          <a:endParaRPr lang="en-US" sz="1600" kern="1200"/>
        </a:p>
      </dsp:txBody>
      <dsp:txXfrm>
        <a:off x="30157" y="743726"/>
        <a:ext cx="5704248" cy="557446"/>
      </dsp:txXfrm>
    </dsp:sp>
    <dsp:sp modelId="{902E1F08-B13C-450F-9448-296F262DF0A5}">
      <dsp:nvSpPr>
        <dsp:cNvPr id="0" name=""/>
        <dsp:cNvSpPr/>
      </dsp:nvSpPr>
      <dsp:spPr>
        <a:xfrm>
          <a:off x="0" y="1377409"/>
          <a:ext cx="5764562" cy="617760"/>
        </a:xfrm>
        <a:prstGeom prst="roundRect">
          <a:avLst/>
        </a:prstGeom>
        <a:solidFill>
          <a:schemeClr val="accent2">
            <a:hueOff val="488165"/>
            <a:satOff val="-4065"/>
            <a:lumOff val="515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Part of the problem lies with the legal and administrative structures of the EU which hinder effective enforcement</a:t>
          </a:r>
          <a:endParaRPr lang="en-US" sz="1600" kern="1200"/>
        </a:p>
      </dsp:txBody>
      <dsp:txXfrm>
        <a:off x="30157" y="1407566"/>
        <a:ext cx="5704248" cy="557446"/>
      </dsp:txXfrm>
    </dsp:sp>
    <dsp:sp modelId="{72DC719D-1E7F-470B-A321-01F91D28A7BA}">
      <dsp:nvSpPr>
        <dsp:cNvPr id="0" name=""/>
        <dsp:cNvSpPr/>
      </dsp:nvSpPr>
      <dsp:spPr>
        <a:xfrm>
          <a:off x="0" y="2041249"/>
          <a:ext cx="5764562" cy="617760"/>
        </a:xfrm>
        <a:prstGeom prst="roundRect">
          <a:avLst/>
        </a:prstGeom>
        <a:solidFill>
          <a:schemeClr val="accent2">
            <a:hueOff val="732248"/>
            <a:satOff val="-6098"/>
            <a:lumOff val="77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Does Commission have necessary resources ?</a:t>
          </a:r>
          <a:endParaRPr lang="en-US" sz="1600" kern="1200" dirty="0"/>
        </a:p>
      </dsp:txBody>
      <dsp:txXfrm>
        <a:off x="30157" y="2071406"/>
        <a:ext cx="5704248" cy="557446"/>
      </dsp:txXfrm>
    </dsp:sp>
    <dsp:sp modelId="{882187BE-C4F5-49D8-B5FD-05CDBD7CD3CE}">
      <dsp:nvSpPr>
        <dsp:cNvPr id="0" name=""/>
        <dsp:cNvSpPr/>
      </dsp:nvSpPr>
      <dsp:spPr>
        <a:xfrm>
          <a:off x="0" y="2705089"/>
          <a:ext cx="5764562" cy="617760"/>
        </a:xfrm>
        <a:prstGeom prst="roundRect">
          <a:avLst/>
        </a:prstGeom>
        <a:solidFill>
          <a:schemeClr val="accent2">
            <a:hueOff val="976331"/>
            <a:satOff val="-8130"/>
            <a:lumOff val="103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Commission has no independent fact-finding powers – a severe limitation</a:t>
          </a:r>
          <a:endParaRPr lang="en-US" sz="1600" kern="1200" dirty="0"/>
        </a:p>
      </dsp:txBody>
      <dsp:txXfrm>
        <a:off x="30157" y="2735246"/>
        <a:ext cx="5704248" cy="557446"/>
      </dsp:txXfrm>
    </dsp:sp>
    <dsp:sp modelId="{91A12270-4B2E-4C82-9972-58F7E37DD3B7}">
      <dsp:nvSpPr>
        <dsp:cNvPr id="0" name=""/>
        <dsp:cNvSpPr/>
      </dsp:nvSpPr>
      <dsp:spPr>
        <a:xfrm>
          <a:off x="0" y="3368929"/>
          <a:ext cx="5764562" cy="617760"/>
        </a:xfrm>
        <a:prstGeom prst="roundRect">
          <a:avLst/>
        </a:prstGeom>
        <a:solidFill>
          <a:schemeClr val="accent2">
            <a:hueOff val="1220414"/>
            <a:satOff val="-10163"/>
            <a:lumOff val="1288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Are legislative mechanisms sufficient  ?</a:t>
          </a:r>
          <a:endParaRPr lang="en-US" sz="1600" kern="1200"/>
        </a:p>
      </dsp:txBody>
      <dsp:txXfrm>
        <a:off x="30157" y="3399086"/>
        <a:ext cx="5704248" cy="557446"/>
      </dsp:txXfrm>
    </dsp:sp>
    <dsp:sp modelId="{B53ED3ED-A40B-40D2-B683-53E231AEFD59}">
      <dsp:nvSpPr>
        <dsp:cNvPr id="0" name=""/>
        <dsp:cNvSpPr/>
      </dsp:nvSpPr>
      <dsp:spPr>
        <a:xfrm>
          <a:off x="0" y="4032769"/>
          <a:ext cx="5764562" cy="617760"/>
        </a:xfrm>
        <a:prstGeom prst="roundRect">
          <a:avLst/>
        </a:prstGeom>
        <a:solidFill>
          <a:schemeClr val="accent2">
            <a:hueOff val="1464496"/>
            <a:satOff val="-12195"/>
            <a:lumOff val="154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Art 258 TFEU procedure – is it effective ?</a:t>
          </a:r>
          <a:endParaRPr lang="en-US" sz="1600" kern="1200"/>
        </a:p>
      </dsp:txBody>
      <dsp:txXfrm>
        <a:off x="30157" y="4062926"/>
        <a:ext cx="5704248" cy="557446"/>
      </dsp:txXfrm>
    </dsp:sp>
    <dsp:sp modelId="{803ACED7-D902-4194-991F-141F08CBB46E}">
      <dsp:nvSpPr>
        <dsp:cNvPr id="0" name=""/>
        <dsp:cNvSpPr/>
      </dsp:nvSpPr>
      <dsp:spPr>
        <a:xfrm>
          <a:off x="0" y="4696609"/>
          <a:ext cx="5764562" cy="617760"/>
        </a:xfrm>
        <a:prstGeom prst="roundRect">
          <a:avLst/>
        </a:prstGeom>
        <a:solidFill>
          <a:schemeClr val="accent2">
            <a:hueOff val="1708579"/>
            <a:satOff val="-14228"/>
            <a:lumOff val="180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Are remedies under 260 TFEU  effective should they be more robust ?</a:t>
          </a:r>
          <a:endParaRPr lang="en-US" sz="1600" kern="1200"/>
        </a:p>
      </dsp:txBody>
      <dsp:txXfrm>
        <a:off x="30157" y="4726766"/>
        <a:ext cx="5704248" cy="557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21203D-EBD6-45BE-897B-E8085D85ED52}">
      <dsp:nvSpPr>
        <dsp:cNvPr id="0" name=""/>
        <dsp:cNvSpPr/>
      </dsp:nvSpPr>
      <dsp:spPr>
        <a:xfrm>
          <a:off x="0" y="4747"/>
          <a:ext cx="4505467" cy="101016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5849A3-82A4-40F3-8360-7C8C99A7D8DB}">
      <dsp:nvSpPr>
        <dsp:cNvPr id="0" name=""/>
        <dsp:cNvSpPr/>
      </dsp:nvSpPr>
      <dsp:spPr>
        <a:xfrm>
          <a:off x="305574" y="232034"/>
          <a:ext cx="556133" cy="5555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E218A6-E755-466E-B747-3C995D650EA8}">
      <dsp:nvSpPr>
        <dsp:cNvPr id="0" name=""/>
        <dsp:cNvSpPr/>
      </dsp:nvSpPr>
      <dsp:spPr>
        <a:xfrm>
          <a:off x="1167282" y="4747"/>
          <a:ext cx="3285449" cy="110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932" tIns="116932" rIns="116932" bIns="116932" numCol="1" spcCol="1270" anchor="ctr" anchorCtr="0">
          <a:noAutofit/>
        </a:bodyPr>
        <a:lstStyle/>
        <a:p>
          <a:pPr marL="0" lvl="0" indent="0" algn="l" defTabSz="622300">
            <a:lnSpc>
              <a:spcPct val="90000"/>
            </a:lnSpc>
            <a:spcBef>
              <a:spcPct val="0"/>
            </a:spcBef>
            <a:spcAft>
              <a:spcPct val="35000"/>
            </a:spcAft>
            <a:buNone/>
          </a:pPr>
          <a:r>
            <a:rPr lang="en-IE" sz="1400" kern="1200" dirty="0"/>
            <a:t>Transposition of EU Environmental Directives is the </a:t>
          </a:r>
          <a:r>
            <a:rPr lang="en-IE" sz="1400" b="1" kern="1200" dirty="0"/>
            <a:t>key</a:t>
          </a:r>
          <a:r>
            <a:rPr lang="en-IE" sz="1400" kern="1200" dirty="0"/>
            <a:t> problem </a:t>
          </a:r>
          <a:endParaRPr lang="en-US" sz="1400" kern="1200" dirty="0"/>
        </a:p>
      </dsp:txBody>
      <dsp:txXfrm>
        <a:off x="1167282" y="4747"/>
        <a:ext cx="3285449" cy="1104867"/>
      </dsp:txXfrm>
    </dsp:sp>
    <dsp:sp modelId="{517406C5-FE41-4AFE-8CB7-D2A5DE21A104}">
      <dsp:nvSpPr>
        <dsp:cNvPr id="0" name=""/>
        <dsp:cNvSpPr/>
      </dsp:nvSpPr>
      <dsp:spPr>
        <a:xfrm>
          <a:off x="0" y="1385831"/>
          <a:ext cx="4505467" cy="101016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5A1B2-EB9A-41A8-999E-3F2E901546AA}">
      <dsp:nvSpPr>
        <dsp:cNvPr id="0" name=""/>
        <dsp:cNvSpPr/>
      </dsp:nvSpPr>
      <dsp:spPr>
        <a:xfrm>
          <a:off x="305574" y="1613118"/>
          <a:ext cx="556133" cy="5555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A3CD4D-BF62-495A-B795-2D0D63D20A88}">
      <dsp:nvSpPr>
        <dsp:cNvPr id="0" name=""/>
        <dsp:cNvSpPr/>
      </dsp:nvSpPr>
      <dsp:spPr>
        <a:xfrm>
          <a:off x="1167282" y="1385831"/>
          <a:ext cx="3285449" cy="110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932" tIns="116932" rIns="116932" bIns="116932" numCol="1" spcCol="1270" anchor="ctr" anchorCtr="0">
          <a:noAutofit/>
        </a:bodyPr>
        <a:lstStyle/>
        <a:p>
          <a:pPr marL="0" lvl="0" indent="0" algn="l" defTabSz="622300">
            <a:lnSpc>
              <a:spcPct val="90000"/>
            </a:lnSpc>
            <a:spcBef>
              <a:spcPct val="0"/>
            </a:spcBef>
            <a:spcAft>
              <a:spcPct val="35000"/>
            </a:spcAft>
            <a:buNone/>
          </a:pPr>
          <a:r>
            <a:rPr lang="en-IE" sz="1400" kern="1200" dirty="0"/>
            <a:t>Problem is not just non or late transposition but also ensuring </a:t>
          </a:r>
          <a:r>
            <a:rPr lang="en-IE" sz="1400" b="1" kern="1200" dirty="0"/>
            <a:t>effective transposition </a:t>
          </a:r>
          <a:endParaRPr lang="en-US" sz="1400" b="1" kern="1200" dirty="0"/>
        </a:p>
      </dsp:txBody>
      <dsp:txXfrm>
        <a:off x="1167282" y="1385831"/>
        <a:ext cx="3285449" cy="1104867"/>
      </dsp:txXfrm>
    </dsp:sp>
    <dsp:sp modelId="{696F7A71-D114-4CA6-8054-530905187B00}">
      <dsp:nvSpPr>
        <dsp:cNvPr id="0" name=""/>
        <dsp:cNvSpPr/>
      </dsp:nvSpPr>
      <dsp:spPr>
        <a:xfrm>
          <a:off x="0" y="2766915"/>
          <a:ext cx="4505467" cy="10101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9AA921-1873-47D4-A198-F1F01F8F0A70}">
      <dsp:nvSpPr>
        <dsp:cNvPr id="0" name=""/>
        <dsp:cNvSpPr/>
      </dsp:nvSpPr>
      <dsp:spPr>
        <a:xfrm>
          <a:off x="305574" y="2994202"/>
          <a:ext cx="556133" cy="5555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12F64B-C421-4497-8B27-C3CA3FFAD442}">
      <dsp:nvSpPr>
        <dsp:cNvPr id="0" name=""/>
        <dsp:cNvSpPr/>
      </dsp:nvSpPr>
      <dsp:spPr>
        <a:xfrm>
          <a:off x="1167282" y="2766915"/>
          <a:ext cx="3285449" cy="110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932" tIns="116932" rIns="116932" bIns="116932" numCol="1" spcCol="1270" anchor="ctr" anchorCtr="0">
          <a:noAutofit/>
        </a:bodyPr>
        <a:lstStyle/>
        <a:p>
          <a:pPr marL="0" lvl="0" indent="0" algn="l" defTabSz="622300">
            <a:lnSpc>
              <a:spcPct val="90000"/>
            </a:lnSpc>
            <a:spcBef>
              <a:spcPct val="0"/>
            </a:spcBef>
            <a:spcAft>
              <a:spcPct val="35000"/>
            </a:spcAft>
            <a:buNone/>
          </a:pPr>
          <a:r>
            <a:rPr lang="en-IE" sz="1400" kern="1200" dirty="0"/>
            <a:t>This is difficult because in many cases it requires a deep understanding of a Member States legal system and its interaction with the Directive in question </a:t>
          </a:r>
          <a:endParaRPr lang="en-US" sz="1400" kern="1200" dirty="0"/>
        </a:p>
      </dsp:txBody>
      <dsp:txXfrm>
        <a:off x="1167282" y="2766915"/>
        <a:ext cx="3285449" cy="1104867"/>
      </dsp:txXfrm>
    </dsp:sp>
    <dsp:sp modelId="{E4A30419-7C4E-4F26-AA79-27ECC7363E35}">
      <dsp:nvSpPr>
        <dsp:cNvPr id="0" name=""/>
        <dsp:cNvSpPr/>
      </dsp:nvSpPr>
      <dsp:spPr>
        <a:xfrm>
          <a:off x="0" y="4147999"/>
          <a:ext cx="4505467" cy="10101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82E282-B64D-48F5-96E1-34C1C5F628EF}">
      <dsp:nvSpPr>
        <dsp:cNvPr id="0" name=""/>
        <dsp:cNvSpPr/>
      </dsp:nvSpPr>
      <dsp:spPr>
        <a:xfrm>
          <a:off x="305574" y="4375286"/>
          <a:ext cx="556133" cy="5555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66C105-161A-4256-9984-7DD18F60F852}">
      <dsp:nvSpPr>
        <dsp:cNvPr id="0" name=""/>
        <dsp:cNvSpPr/>
      </dsp:nvSpPr>
      <dsp:spPr>
        <a:xfrm>
          <a:off x="1167282" y="4147999"/>
          <a:ext cx="3285449" cy="110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932" tIns="116932" rIns="116932" bIns="116932" numCol="1" spcCol="1270" anchor="ctr" anchorCtr="0">
          <a:noAutofit/>
        </a:bodyPr>
        <a:lstStyle/>
        <a:p>
          <a:pPr marL="0" lvl="0" indent="0" algn="l" defTabSz="622300">
            <a:lnSpc>
              <a:spcPct val="90000"/>
            </a:lnSpc>
            <a:spcBef>
              <a:spcPct val="0"/>
            </a:spcBef>
            <a:spcAft>
              <a:spcPct val="35000"/>
            </a:spcAft>
            <a:buNone/>
          </a:pPr>
          <a:r>
            <a:rPr lang="en-IE" sz="1400" kern="1200" dirty="0"/>
            <a:t>It requires an assessment of the impact and effectiveness of domestic legislation over time </a:t>
          </a:r>
          <a:endParaRPr lang="en-US" sz="1400" kern="1200" dirty="0"/>
        </a:p>
      </dsp:txBody>
      <dsp:txXfrm>
        <a:off x="1167282" y="4147999"/>
        <a:ext cx="3285449" cy="11048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B4F22-EA14-4DE7-BA95-3037FAB09BCB}">
      <dsp:nvSpPr>
        <dsp:cNvPr id="0" name=""/>
        <dsp:cNvSpPr/>
      </dsp:nvSpPr>
      <dsp:spPr>
        <a:xfrm>
          <a:off x="0" y="1732"/>
          <a:ext cx="7932419" cy="87831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C28474-1EA8-4187-B23C-CEB783E46AFE}">
      <dsp:nvSpPr>
        <dsp:cNvPr id="0" name=""/>
        <dsp:cNvSpPr/>
      </dsp:nvSpPr>
      <dsp:spPr>
        <a:xfrm>
          <a:off x="265690" y="199354"/>
          <a:ext cx="483073" cy="4830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52611B-D303-45AC-914D-EF3FAE178A9A}">
      <dsp:nvSpPr>
        <dsp:cNvPr id="0" name=""/>
        <dsp:cNvSpPr/>
      </dsp:nvSpPr>
      <dsp:spPr>
        <a:xfrm>
          <a:off x="1014455" y="1732"/>
          <a:ext cx="6917963"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755650">
            <a:lnSpc>
              <a:spcPct val="90000"/>
            </a:lnSpc>
            <a:spcBef>
              <a:spcPct val="0"/>
            </a:spcBef>
            <a:spcAft>
              <a:spcPct val="35000"/>
            </a:spcAft>
            <a:buNone/>
          </a:pPr>
          <a:r>
            <a:rPr lang="en-IE" sz="1700" kern="1200"/>
            <a:t>EC Commission – Instigated a process of Regular Reviews of Environmental Implementation </a:t>
          </a:r>
          <a:endParaRPr lang="en-US" sz="1700" kern="1200"/>
        </a:p>
      </dsp:txBody>
      <dsp:txXfrm>
        <a:off x="1014455" y="1732"/>
        <a:ext cx="6917963" cy="878316"/>
      </dsp:txXfrm>
    </dsp:sp>
    <dsp:sp modelId="{119E8762-92DF-4FF1-8377-C30D5EBB11C6}">
      <dsp:nvSpPr>
        <dsp:cNvPr id="0" name=""/>
        <dsp:cNvSpPr/>
      </dsp:nvSpPr>
      <dsp:spPr>
        <a:xfrm>
          <a:off x="0" y="1099628"/>
          <a:ext cx="7932419" cy="87831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C1BD6-07B0-4F82-AA27-F974ECC101CA}">
      <dsp:nvSpPr>
        <dsp:cNvPr id="0" name=""/>
        <dsp:cNvSpPr/>
      </dsp:nvSpPr>
      <dsp:spPr>
        <a:xfrm>
          <a:off x="265690" y="1297249"/>
          <a:ext cx="483073" cy="4830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66B4F5-3B36-454E-96D4-32E81AB2B3CD}">
      <dsp:nvSpPr>
        <dsp:cNvPr id="0" name=""/>
        <dsp:cNvSpPr/>
      </dsp:nvSpPr>
      <dsp:spPr>
        <a:xfrm>
          <a:off x="1014455" y="1099628"/>
          <a:ext cx="6917963"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755650">
            <a:lnSpc>
              <a:spcPct val="90000"/>
            </a:lnSpc>
            <a:spcBef>
              <a:spcPct val="0"/>
            </a:spcBef>
            <a:spcAft>
              <a:spcPct val="35000"/>
            </a:spcAft>
            <a:buNone/>
          </a:pPr>
          <a:r>
            <a:rPr lang="en-IE" sz="1700" kern="1200"/>
            <a:t>EC Commission Survey of National Enforcement authorities identified common underlying factors resulting in poor implementation</a:t>
          </a:r>
          <a:endParaRPr lang="en-US" sz="1700" kern="1200"/>
        </a:p>
      </dsp:txBody>
      <dsp:txXfrm>
        <a:off x="1014455" y="1099628"/>
        <a:ext cx="6917963" cy="878316"/>
      </dsp:txXfrm>
    </dsp:sp>
    <dsp:sp modelId="{17AFC65B-1A5D-4819-8B5B-E9AC8B42BD17}">
      <dsp:nvSpPr>
        <dsp:cNvPr id="0" name=""/>
        <dsp:cNvSpPr/>
      </dsp:nvSpPr>
      <dsp:spPr>
        <a:xfrm>
          <a:off x="0" y="2197523"/>
          <a:ext cx="7932419" cy="87831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C20300-A2FE-497F-A964-1E9D1FDF4388}">
      <dsp:nvSpPr>
        <dsp:cNvPr id="0" name=""/>
        <dsp:cNvSpPr/>
      </dsp:nvSpPr>
      <dsp:spPr>
        <a:xfrm>
          <a:off x="265690" y="2395144"/>
          <a:ext cx="483073" cy="4830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0B3AF4-6CED-459B-A204-CAB4025D3C00}">
      <dsp:nvSpPr>
        <dsp:cNvPr id="0" name=""/>
        <dsp:cNvSpPr/>
      </dsp:nvSpPr>
      <dsp:spPr>
        <a:xfrm>
          <a:off x="1014455" y="2197523"/>
          <a:ext cx="6917963"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755650">
            <a:lnSpc>
              <a:spcPct val="90000"/>
            </a:lnSpc>
            <a:spcBef>
              <a:spcPct val="0"/>
            </a:spcBef>
            <a:spcAft>
              <a:spcPct val="35000"/>
            </a:spcAft>
            <a:buNone/>
          </a:pPr>
          <a:r>
            <a:rPr lang="en-IE" sz="1700" kern="1200"/>
            <a:t>Main Reason – insufficient administrative capacity followed by insufficient data, evidence information and a deficit of skills </a:t>
          </a:r>
          <a:endParaRPr lang="en-US" sz="1700" kern="1200"/>
        </a:p>
      </dsp:txBody>
      <dsp:txXfrm>
        <a:off x="1014455" y="2197523"/>
        <a:ext cx="6917963" cy="878316"/>
      </dsp:txXfrm>
    </dsp:sp>
    <dsp:sp modelId="{EF4EF6E3-5371-4848-AF13-F29FB9B18D1A}">
      <dsp:nvSpPr>
        <dsp:cNvPr id="0" name=""/>
        <dsp:cNvSpPr/>
      </dsp:nvSpPr>
      <dsp:spPr>
        <a:xfrm>
          <a:off x="0" y="3295418"/>
          <a:ext cx="7932419" cy="87831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A0DA1-7EA0-4CCA-88CF-942D1A5DF7DF}">
      <dsp:nvSpPr>
        <dsp:cNvPr id="0" name=""/>
        <dsp:cNvSpPr/>
      </dsp:nvSpPr>
      <dsp:spPr>
        <a:xfrm>
          <a:off x="265690" y="3493039"/>
          <a:ext cx="483073" cy="4830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553E81-9535-431F-B218-C1F517CD552C}">
      <dsp:nvSpPr>
        <dsp:cNvPr id="0" name=""/>
        <dsp:cNvSpPr/>
      </dsp:nvSpPr>
      <dsp:spPr>
        <a:xfrm>
          <a:off x="1014455" y="3295418"/>
          <a:ext cx="6917963"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755650">
            <a:lnSpc>
              <a:spcPct val="90000"/>
            </a:lnSpc>
            <a:spcBef>
              <a:spcPct val="0"/>
            </a:spcBef>
            <a:spcAft>
              <a:spcPct val="35000"/>
            </a:spcAft>
            <a:buNone/>
          </a:pPr>
          <a:r>
            <a:rPr lang="en-IE" sz="1700" kern="1200"/>
            <a:t>Other reasons – insufficient sanctions and inadequate integration of environment concerns into policies programmes and projects  </a:t>
          </a:r>
          <a:endParaRPr lang="en-US" sz="1700" kern="1200"/>
        </a:p>
      </dsp:txBody>
      <dsp:txXfrm>
        <a:off x="1014455" y="3295418"/>
        <a:ext cx="6917963" cy="878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DEE64-B33B-4F22-8F32-4CD5AAB60342}">
      <dsp:nvSpPr>
        <dsp:cNvPr id="0" name=""/>
        <dsp:cNvSpPr/>
      </dsp:nvSpPr>
      <dsp:spPr>
        <a:xfrm>
          <a:off x="0" y="0"/>
          <a:ext cx="5715000" cy="57150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67D49E-A847-44F4-92D0-82F6E2BAD26E}">
      <dsp:nvSpPr>
        <dsp:cNvPr id="0" name=""/>
        <dsp:cNvSpPr/>
      </dsp:nvSpPr>
      <dsp:spPr>
        <a:xfrm>
          <a:off x="212341" y="306956"/>
          <a:ext cx="2228850" cy="22288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a:t>Obvious – give the Commission more resources and powers to ensure/redress  non-transposition </a:t>
          </a:r>
          <a:endParaRPr lang="en-US" sz="1500" kern="1200"/>
        </a:p>
      </dsp:txBody>
      <dsp:txXfrm>
        <a:off x="321144" y="415759"/>
        <a:ext cx="2011244" cy="2011244"/>
      </dsp:txXfrm>
    </dsp:sp>
    <dsp:sp modelId="{72FD3F9B-B6CD-4249-AE42-53E82299B99E}">
      <dsp:nvSpPr>
        <dsp:cNvPr id="0" name=""/>
        <dsp:cNvSpPr/>
      </dsp:nvSpPr>
      <dsp:spPr>
        <a:xfrm>
          <a:off x="2943224" y="542925"/>
          <a:ext cx="2228850" cy="2228850"/>
        </a:xfrm>
        <a:prstGeom prst="roundRect">
          <a:avLst/>
        </a:prstGeom>
        <a:solidFill>
          <a:schemeClr val="accent2">
            <a:hueOff val="569526"/>
            <a:satOff val="-4743"/>
            <a:lumOff val="60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a:t>Develop further the doctrine of direct effect –  expand the circumstances whereby individuals can directly invoke EU Directives in domestic law</a:t>
          </a:r>
          <a:endParaRPr lang="en-US" sz="1500" kern="1200"/>
        </a:p>
      </dsp:txBody>
      <dsp:txXfrm>
        <a:off x="3052027" y="651728"/>
        <a:ext cx="2011244" cy="2011244"/>
      </dsp:txXfrm>
    </dsp:sp>
    <dsp:sp modelId="{5FC104E9-51D0-4907-9DD7-D60A1D498C30}">
      <dsp:nvSpPr>
        <dsp:cNvPr id="0" name=""/>
        <dsp:cNvSpPr/>
      </dsp:nvSpPr>
      <dsp:spPr>
        <a:xfrm>
          <a:off x="542925" y="2943224"/>
          <a:ext cx="2228850" cy="2228850"/>
        </a:xfrm>
        <a:prstGeom prst="roundRect">
          <a:avLst/>
        </a:prstGeom>
        <a:solidFill>
          <a:schemeClr val="accent2">
            <a:hueOff val="1139053"/>
            <a:satOff val="-9485"/>
            <a:lumOff val="120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a:t>Develop/Expand the doctrine of ‘indirect effect’ especially interpretive obligations</a:t>
          </a:r>
          <a:endParaRPr lang="en-US" sz="1500" kern="1200"/>
        </a:p>
      </dsp:txBody>
      <dsp:txXfrm>
        <a:off x="651728" y="3052027"/>
        <a:ext cx="2011244" cy="2011244"/>
      </dsp:txXfrm>
    </dsp:sp>
    <dsp:sp modelId="{101ABF3A-D34C-4C60-AA41-51B5E760A481}">
      <dsp:nvSpPr>
        <dsp:cNvPr id="0" name=""/>
        <dsp:cNvSpPr/>
      </dsp:nvSpPr>
      <dsp:spPr>
        <a:xfrm>
          <a:off x="2943224" y="2943224"/>
          <a:ext cx="2228850" cy="2228850"/>
        </a:xfrm>
        <a:prstGeom prst="roundRect">
          <a:avLst/>
        </a:prstGeom>
        <a:solidFill>
          <a:schemeClr val="accent2">
            <a:hueOff val="1708579"/>
            <a:satOff val="-14228"/>
            <a:lumOff val="180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a:t>In large measure these ‘solutions’ lie in the hands of the Courts especially the CFI and CJEU </a:t>
          </a:r>
          <a:endParaRPr lang="en-US" sz="1500" kern="1200"/>
        </a:p>
      </dsp:txBody>
      <dsp:txXfrm>
        <a:off x="3052027" y="3052027"/>
        <a:ext cx="2011244" cy="20112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38C10-2402-4912-954E-8127934D3C8C}">
      <dsp:nvSpPr>
        <dsp:cNvPr id="0" name=""/>
        <dsp:cNvSpPr/>
      </dsp:nvSpPr>
      <dsp:spPr>
        <a:xfrm>
          <a:off x="0" y="39759"/>
          <a:ext cx="5416296" cy="87489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AD1028-A625-4644-9D59-E4E5FC754F66}">
      <dsp:nvSpPr>
        <dsp:cNvPr id="0" name=""/>
        <dsp:cNvSpPr/>
      </dsp:nvSpPr>
      <dsp:spPr>
        <a:xfrm>
          <a:off x="264657" y="200959"/>
          <a:ext cx="481194" cy="4811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65FF1ED-70EA-4670-ABD3-B0FC153B7942}">
      <dsp:nvSpPr>
        <dsp:cNvPr id="0" name=""/>
        <dsp:cNvSpPr/>
      </dsp:nvSpPr>
      <dsp:spPr>
        <a:xfrm>
          <a:off x="1010509" y="4107"/>
          <a:ext cx="4405786" cy="87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594" tIns="92594" rIns="92594" bIns="92594" numCol="1" spcCol="1270" anchor="ctr" anchorCtr="0">
          <a:noAutofit/>
        </a:bodyPr>
        <a:lstStyle/>
        <a:p>
          <a:pPr marL="0" lvl="0" indent="0" algn="l" defTabSz="755650">
            <a:lnSpc>
              <a:spcPct val="100000"/>
            </a:lnSpc>
            <a:spcBef>
              <a:spcPct val="0"/>
            </a:spcBef>
            <a:spcAft>
              <a:spcPct val="35000"/>
            </a:spcAft>
            <a:buNone/>
          </a:pPr>
          <a:r>
            <a:rPr lang="en-IE" sz="1700" kern="1200"/>
            <a:t>Record of Enforcement/Transposition of EU Environmental Law is mediocre</a:t>
          </a:r>
          <a:endParaRPr lang="en-US" sz="1700" kern="1200"/>
        </a:p>
      </dsp:txBody>
      <dsp:txXfrm>
        <a:off x="1010509" y="4107"/>
        <a:ext cx="4405786" cy="874899"/>
      </dsp:txXfrm>
    </dsp:sp>
    <dsp:sp modelId="{B6B44D8E-A932-4D85-BD55-7108C93C5EFB}">
      <dsp:nvSpPr>
        <dsp:cNvPr id="0" name=""/>
        <dsp:cNvSpPr/>
      </dsp:nvSpPr>
      <dsp:spPr>
        <a:xfrm>
          <a:off x="0" y="1097732"/>
          <a:ext cx="5416296" cy="87489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7D4C16-6F73-498B-89D1-7A4D3A410A26}">
      <dsp:nvSpPr>
        <dsp:cNvPr id="0" name=""/>
        <dsp:cNvSpPr/>
      </dsp:nvSpPr>
      <dsp:spPr>
        <a:xfrm>
          <a:off x="264657" y="1294584"/>
          <a:ext cx="481194" cy="4811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B688B5-A368-4B11-9195-3BB47EB25DDC}">
      <dsp:nvSpPr>
        <dsp:cNvPr id="0" name=""/>
        <dsp:cNvSpPr/>
      </dsp:nvSpPr>
      <dsp:spPr>
        <a:xfrm>
          <a:off x="1010509" y="1097732"/>
          <a:ext cx="4405786" cy="87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594" tIns="92594" rIns="92594" bIns="92594" numCol="1" spcCol="1270" anchor="ctr" anchorCtr="0">
          <a:noAutofit/>
        </a:bodyPr>
        <a:lstStyle/>
        <a:p>
          <a:pPr marL="0" lvl="0" indent="0" algn="l" defTabSz="755650">
            <a:lnSpc>
              <a:spcPct val="100000"/>
            </a:lnSpc>
            <a:spcBef>
              <a:spcPct val="0"/>
            </a:spcBef>
            <a:spcAft>
              <a:spcPct val="35000"/>
            </a:spcAft>
            <a:buNone/>
          </a:pPr>
          <a:r>
            <a:rPr lang="en-IE" sz="1700" kern="1200"/>
            <a:t>Reasons include legislative inertia and indifference </a:t>
          </a:r>
          <a:endParaRPr lang="en-US" sz="1700" kern="1200"/>
        </a:p>
      </dsp:txBody>
      <dsp:txXfrm>
        <a:off x="1010509" y="1097732"/>
        <a:ext cx="4405786" cy="874899"/>
      </dsp:txXfrm>
    </dsp:sp>
    <dsp:sp modelId="{00E18D69-0FE2-4493-A7FD-D5FC68B616C3}">
      <dsp:nvSpPr>
        <dsp:cNvPr id="0" name=""/>
        <dsp:cNvSpPr/>
      </dsp:nvSpPr>
      <dsp:spPr>
        <a:xfrm>
          <a:off x="0" y="2191357"/>
          <a:ext cx="5416296" cy="87489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E06FE-CDD0-4668-BBC0-703ED4331D0F}">
      <dsp:nvSpPr>
        <dsp:cNvPr id="0" name=""/>
        <dsp:cNvSpPr/>
      </dsp:nvSpPr>
      <dsp:spPr>
        <a:xfrm>
          <a:off x="264657" y="2388209"/>
          <a:ext cx="481194" cy="4811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B0810B-5A3C-4447-B996-E0213C234D2E}">
      <dsp:nvSpPr>
        <dsp:cNvPr id="0" name=""/>
        <dsp:cNvSpPr/>
      </dsp:nvSpPr>
      <dsp:spPr>
        <a:xfrm>
          <a:off x="1010509" y="2191357"/>
          <a:ext cx="4405786" cy="87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594" tIns="92594" rIns="92594" bIns="92594" numCol="1" spcCol="1270" anchor="ctr" anchorCtr="0">
          <a:noAutofit/>
        </a:bodyPr>
        <a:lstStyle/>
        <a:p>
          <a:pPr marL="0" lvl="0" indent="0" algn="l" defTabSz="755650">
            <a:lnSpc>
              <a:spcPct val="100000"/>
            </a:lnSpc>
            <a:spcBef>
              <a:spcPct val="0"/>
            </a:spcBef>
            <a:spcAft>
              <a:spcPct val="35000"/>
            </a:spcAft>
            <a:buNone/>
          </a:pPr>
          <a:r>
            <a:rPr lang="en-IE" sz="1700" kern="1200"/>
            <a:t>Lack of resources is clearly a difficulty </a:t>
          </a:r>
          <a:endParaRPr lang="en-US" sz="1700" kern="1200"/>
        </a:p>
      </dsp:txBody>
      <dsp:txXfrm>
        <a:off x="1010509" y="2191357"/>
        <a:ext cx="4405786" cy="874899"/>
      </dsp:txXfrm>
    </dsp:sp>
    <dsp:sp modelId="{291F8C1E-DA02-4E44-A7FA-2C001343EB62}">
      <dsp:nvSpPr>
        <dsp:cNvPr id="0" name=""/>
        <dsp:cNvSpPr/>
      </dsp:nvSpPr>
      <dsp:spPr>
        <a:xfrm>
          <a:off x="0" y="3284981"/>
          <a:ext cx="5416296" cy="87489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E0109-196C-45B3-B5AF-CE901B82F5A3}">
      <dsp:nvSpPr>
        <dsp:cNvPr id="0" name=""/>
        <dsp:cNvSpPr/>
      </dsp:nvSpPr>
      <dsp:spPr>
        <a:xfrm>
          <a:off x="264657" y="3481834"/>
          <a:ext cx="481194" cy="4811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FEEA23-0C16-4524-8B8B-5EA326DB627A}">
      <dsp:nvSpPr>
        <dsp:cNvPr id="0" name=""/>
        <dsp:cNvSpPr/>
      </dsp:nvSpPr>
      <dsp:spPr>
        <a:xfrm>
          <a:off x="1010509" y="3284981"/>
          <a:ext cx="4405786" cy="87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594" tIns="92594" rIns="92594" bIns="92594" numCol="1" spcCol="1270" anchor="ctr" anchorCtr="0">
          <a:noAutofit/>
        </a:bodyPr>
        <a:lstStyle/>
        <a:p>
          <a:pPr marL="0" lvl="0" indent="0" algn="l" defTabSz="755650">
            <a:lnSpc>
              <a:spcPct val="100000"/>
            </a:lnSpc>
            <a:spcBef>
              <a:spcPct val="0"/>
            </a:spcBef>
            <a:spcAft>
              <a:spcPct val="35000"/>
            </a:spcAft>
            <a:buNone/>
          </a:pPr>
          <a:r>
            <a:rPr lang="en-IE" sz="1700" kern="1200"/>
            <a:t>Excessive reliance on secondary legislation is a particular problem </a:t>
          </a:r>
          <a:endParaRPr lang="en-US" sz="1700" kern="1200"/>
        </a:p>
      </dsp:txBody>
      <dsp:txXfrm>
        <a:off x="1010509" y="3284981"/>
        <a:ext cx="4405786" cy="874899"/>
      </dsp:txXfrm>
    </dsp:sp>
    <dsp:sp modelId="{6A8A2292-3ED4-41D7-8BD8-A61354076817}">
      <dsp:nvSpPr>
        <dsp:cNvPr id="0" name=""/>
        <dsp:cNvSpPr/>
      </dsp:nvSpPr>
      <dsp:spPr>
        <a:xfrm>
          <a:off x="0" y="4378606"/>
          <a:ext cx="5416296" cy="87489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45F70E-6F42-478A-965B-8E7ADAE3B266}">
      <dsp:nvSpPr>
        <dsp:cNvPr id="0" name=""/>
        <dsp:cNvSpPr/>
      </dsp:nvSpPr>
      <dsp:spPr>
        <a:xfrm>
          <a:off x="264657" y="4575459"/>
          <a:ext cx="481194" cy="4811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EA981D-77BF-47AB-AC36-0A6FE1AE288E}">
      <dsp:nvSpPr>
        <dsp:cNvPr id="0" name=""/>
        <dsp:cNvSpPr/>
      </dsp:nvSpPr>
      <dsp:spPr>
        <a:xfrm>
          <a:off x="1010509" y="4378606"/>
          <a:ext cx="4405786" cy="874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594" tIns="92594" rIns="92594" bIns="92594" numCol="1" spcCol="1270" anchor="ctr" anchorCtr="0">
          <a:noAutofit/>
        </a:bodyPr>
        <a:lstStyle/>
        <a:p>
          <a:pPr marL="0" lvl="0" indent="0" algn="l" defTabSz="755650">
            <a:lnSpc>
              <a:spcPct val="100000"/>
            </a:lnSpc>
            <a:spcBef>
              <a:spcPct val="0"/>
            </a:spcBef>
            <a:spcAft>
              <a:spcPct val="35000"/>
            </a:spcAft>
            <a:buNone/>
          </a:pPr>
          <a:r>
            <a:rPr lang="en-IE" sz="1700" kern="1200" dirty="0"/>
            <a:t>Such legislation is very frequently poorly drafted and on occasion inadequate</a:t>
          </a:r>
          <a:endParaRPr lang="en-US" sz="1700" kern="1200" dirty="0"/>
        </a:p>
      </dsp:txBody>
      <dsp:txXfrm>
        <a:off x="1010509" y="4378606"/>
        <a:ext cx="4405786" cy="8748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B126E-188D-4748-9858-B5B29B579F31}">
      <dsp:nvSpPr>
        <dsp:cNvPr id="0" name=""/>
        <dsp:cNvSpPr/>
      </dsp:nvSpPr>
      <dsp:spPr>
        <a:xfrm>
          <a:off x="0" y="2182"/>
          <a:ext cx="5568696" cy="11059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5138AC-6D06-498A-8514-1C0B322FF8EC}">
      <dsp:nvSpPr>
        <dsp:cNvPr id="0" name=""/>
        <dsp:cNvSpPr/>
      </dsp:nvSpPr>
      <dsp:spPr>
        <a:xfrm>
          <a:off x="334549" y="251020"/>
          <a:ext cx="608271" cy="6082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5E84F2-7F19-4167-804B-4EAD5410CE2D}">
      <dsp:nvSpPr>
        <dsp:cNvPr id="0" name=""/>
        <dsp:cNvSpPr/>
      </dsp:nvSpPr>
      <dsp:spPr>
        <a:xfrm>
          <a:off x="1277369" y="2182"/>
          <a:ext cx="4291326" cy="110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046" tIns="117046" rIns="117046" bIns="117046" numCol="1" spcCol="1270" anchor="ctr" anchorCtr="0">
          <a:noAutofit/>
        </a:bodyPr>
        <a:lstStyle/>
        <a:p>
          <a:pPr marL="0" lvl="0" indent="0" algn="l" defTabSz="711200">
            <a:lnSpc>
              <a:spcPct val="90000"/>
            </a:lnSpc>
            <a:spcBef>
              <a:spcPct val="0"/>
            </a:spcBef>
            <a:spcAft>
              <a:spcPct val="35000"/>
            </a:spcAft>
            <a:buNone/>
          </a:pPr>
          <a:r>
            <a:rPr lang="en-IE" sz="1600" kern="1200"/>
            <a:t>Irish courts have a key role in ensuring effective transposition of EU environmental law </a:t>
          </a:r>
          <a:endParaRPr lang="en-US" sz="1600" kern="1200"/>
        </a:p>
      </dsp:txBody>
      <dsp:txXfrm>
        <a:off x="1277369" y="2182"/>
        <a:ext cx="4291326" cy="1105947"/>
      </dsp:txXfrm>
    </dsp:sp>
    <dsp:sp modelId="{5D811C5C-EA72-4CCC-AD45-80CC90D766E2}">
      <dsp:nvSpPr>
        <dsp:cNvPr id="0" name=""/>
        <dsp:cNvSpPr/>
      </dsp:nvSpPr>
      <dsp:spPr>
        <a:xfrm>
          <a:off x="0" y="1411358"/>
          <a:ext cx="5568696" cy="11059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5D4128-0CA9-4B12-8ABD-D7D6C9667C75}">
      <dsp:nvSpPr>
        <dsp:cNvPr id="0" name=""/>
        <dsp:cNvSpPr/>
      </dsp:nvSpPr>
      <dsp:spPr>
        <a:xfrm>
          <a:off x="334549" y="1633454"/>
          <a:ext cx="608271" cy="6082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A1F63D-D681-4BDF-B495-A59E5E09B1EF}">
      <dsp:nvSpPr>
        <dsp:cNvPr id="0" name=""/>
        <dsp:cNvSpPr/>
      </dsp:nvSpPr>
      <dsp:spPr>
        <a:xfrm>
          <a:off x="1277369" y="1384616"/>
          <a:ext cx="4291326" cy="110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046" tIns="117046" rIns="117046" bIns="117046" numCol="1" spcCol="1270" anchor="ctr" anchorCtr="0">
          <a:noAutofit/>
        </a:bodyPr>
        <a:lstStyle/>
        <a:p>
          <a:pPr marL="0" lvl="0" indent="0" algn="l" defTabSz="711200">
            <a:lnSpc>
              <a:spcPct val="90000"/>
            </a:lnSpc>
            <a:spcBef>
              <a:spcPct val="0"/>
            </a:spcBef>
            <a:spcAft>
              <a:spcPct val="35000"/>
            </a:spcAft>
            <a:buNone/>
          </a:pPr>
          <a:r>
            <a:rPr lang="en-IE" sz="1600" kern="1200"/>
            <a:t>In the past Irish courts have been criticised for their alleged failure to robustly apply EU environmental law in a domestic context  </a:t>
          </a:r>
          <a:endParaRPr lang="en-US" sz="1600" kern="1200"/>
        </a:p>
      </dsp:txBody>
      <dsp:txXfrm>
        <a:off x="1277369" y="1384616"/>
        <a:ext cx="4291326" cy="1105947"/>
      </dsp:txXfrm>
    </dsp:sp>
    <dsp:sp modelId="{4C52B106-852A-4281-892C-7A3A6F0773B3}">
      <dsp:nvSpPr>
        <dsp:cNvPr id="0" name=""/>
        <dsp:cNvSpPr/>
      </dsp:nvSpPr>
      <dsp:spPr>
        <a:xfrm>
          <a:off x="0" y="2767050"/>
          <a:ext cx="5568696" cy="11059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F0854F-ED5F-4EFB-9C73-C74BB7997F65}">
      <dsp:nvSpPr>
        <dsp:cNvPr id="0" name=""/>
        <dsp:cNvSpPr/>
      </dsp:nvSpPr>
      <dsp:spPr>
        <a:xfrm>
          <a:off x="334549" y="3015888"/>
          <a:ext cx="608271" cy="6082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D7BB85-6AF4-452D-B5D4-3C8102B68861}">
      <dsp:nvSpPr>
        <dsp:cNvPr id="0" name=""/>
        <dsp:cNvSpPr/>
      </dsp:nvSpPr>
      <dsp:spPr>
        <a:xfrm>
          <a:off x="1277369" y="2767050"/>
          <a:ext cx="4291326" cy="110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046" tIns="117046" rIns="117046" bIns="117046" numCol="1" spcCol="1270" anchor="ctr" anchorCtr="0">
          <a:noAutofit/>
        </a:bodyPr>
        <a:lstStyle/>
        <a:p>
          <a:pPr marL="0" lvl="0" indent="0" algn="l" defTabSz="711200">
            <a:lnSpc>
              <a:spcPct val="90000"/>
            </a:lnSpc>
            <a:spcBef>
              <a:spcPct val="0"/>
            </a:spcBef>
            <a:spcAft>
              <a:spcPct val="35000"/>
            </a:spcAft>
            <a:buNone/>
          </a:pPr>
          <a:r>
            <a:rPr lang="en-IE" sz="1600" kern="1200"/>
            <a:t>Criticism may have been well founded in the past but more recent case-law suggests it is unjustified</a:t>
          </a:r>
          <a:endParaRPr lang="en-US" sz="1600" kern="1200"/>
        </a:p>
      </dsp:txBody>
      <dsp:txXfrm>
        <a:off x="1277369" y="2767050"/>
        <a:ext cx="4291326" cy="1105947"/>
      </dsp:txXfrm>
    </dsp:sp>
    <dsp:sp modelId="{7AC9C7D0-45FB-4D0F-8169-8C2D1DF10F32}">
      <dsp:nvSpPr>
        <dsp:cNvPr id="0" name=""/>
        <dsp:cNvSpPr/>
      </dsp:nvSpPr>
      <dsp:spPr>
        <a:xfrm>
          <a:off x="0" y="4149484"/>
          <a:ext cx="5568696" cy="11059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74A265-9D96-41B4-A7CC-66B4029E1051}">
      <dsp:nvSpPr>
        <dsp:cNvPr id="0" name=""/>
        <dsp:cNvSpPr/>
      </dsp:nvSpPr>
      <dsp:spPr>
        <a:xfrm>
          <a:off x="334549" y="4398322"/>
          <a:ext cx="608271" cy="6082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95F252-4DD1-4DFF-9213-AC6BBBF1E605}">
      <dsp:nvSpPr>
        <dsp:cNvPr id="0" name=""/>
        <dsp:cNvSpPr/>
      </dsp:nvSpPr>
      <dsp:spPr>
        <a:xfrm>
          <a:off x="1277369" y="4149484"/>
          <a:ext cx="4291326" cy="1105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046" tIns="117046" rIns="117046" bIns="117046" numCol="1" spcCol="1270" anchor="ctr" anchorCtr="0">
          <a:noAutofit/>
        </a:bodyPr>
        <a:lstStyle/>
        <a:p>
          <a:pPr marL="0" lvl="0" indent="0" algn="l" defTabSz="711200">
            <a:lnSpc>
              <a:spcPct val="90000"/>
            </a:lnSpc>
            <a:spcBef>
              <a:spcPct val="0"/>
            </a:spcBef>
            <a:spcAft>
              <a:spcPct val="35000"/>
            </a:spcAft>
            <a:buNone/>
          </a:pPr>
          <a:r>
            <a:rPr lang="en-IE" sz="1600" kern="1200"/>
            <a:t>Recent increase in preliminary references to the CJEU also support view  </a:t>
          </a:r>
          <a:endParaRPr lang="en-US" sz="1600" kern="1200"/>
        </a:p>
      </dsp:txBody>
      <dsp:txXfrm>
        <a:off x="1277369" y="4149484"/>
        <a:ext cx="4291326" cy="11059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15C18-26BF-4E4D-AB97-A301C8D49674}">
      <dsp:nvSpPr>
        <dsp:cNvPr id="0" name=""/>
        <dsp:cNvSpPr/>
      </dsp:nvSpPr>
      <dsp:spPr>
        <a:xfrm>
          <a:off x="0" y="81109"/>
          <a:ext cx="4366325" cy="124253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Growing awareness of environmental issues especially amongst younger generation driven by climate change issues </a:t>
          </a:r>
          <a:endParaRPr lang="en-US" sz="1800" kern="1200"/>
        </a:p>
      </dsp:txBody>
      <dsp:txXfrm>
        <a:off x="60656" y="141765"/>
        <a:ext cx="4245013" cy="1121227"/>
      </dsp:txXfrm>
    </dsp:sp>
    <dsp:sp modelId="{DAC63868-50B7-446C-A7D3-968E06E24507}">
      <dsp:nvSpPr>
        <dsp:cNvPr id="0" name=""/>
        <dsp:cNvSpPr/>
      </dsp:nvSpPr>
      <dsp:spPr>
        <a:xfrm>
          <a:off x="0" y="1375489"/>
          <a:ext cx="4366325" cy="1242539"/>
        </a:xfrm>
        <a:prstGeom prst="roundRect">
          <a:avLst/>
        </a:prstGeom>
        <a:solidFill>
          <a:schemeClr val="accent2">
            <a:hueOff val="569526"/>
            <a:satOff val="-4743"/>
            <a:lumOff val="60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Active ENGO community which is effectively utilising domestic law to secure compliance with EU Environmental Law </a:t>
          </a:r>
          <a:endParaRPr lang="en-US" sz="1800" kern="1200"/>
        </a:p>
      </dsp:txBody>
      <dsp:txXfrm>
        <a:off x="60656" y="1436145"/>
        <a:ext cx="4245013" cy="1121227"/>
      </dsp:txXfrm>
    </dsp:sp>
    <dsp:sp modelId="{87E2028A-9D15-451C-9C71-D759D4241E2E}">
      <dsp:nvSpPr>
        <dsp:cNvPr id="0" name=""/>
        <dsp:cNvSpPr/>
      </dsp:nvSpPr>
      <dsp:spPr>
        <a:xfrm>
          <a:off x="0" y="2669868"/>
          <a:ext cx="4366325" cy="1242539"/>
        </a:xfrm>
        <a:prstGeom prst="roundRect">
          <a:avLst/>
        </a:prstGeom>
        <a:solidFill>
          <a:schemeClr val="accent2">
            <a:hueOff val="1139053"/>
            <a:satOff val="-9485"/>
            <a:lumOff val="120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Assisted by the ‘special costs rules’ contained in s.50B of the PDA 2000 &amp; s.3 of the EMPA 2o11</a:t>
          </a:r>
          <a:endParaRPr lang="en-US" sz="1800" kern="1200"/>
        </a:p>
      </dsp:txBody>
      <dsp:txXfrm>
        <a:off x="60656" y="2730524"/>
        <a:ext cx="4245013" cy="1121227"/>
      </dsp:txXfrm>
    </dsp:sp>
    <dsp:sp modelId="{EBAB54FD-E4BE-43A1-8197-A8BBBAAE5AC4}">
      <dsp:nvSpPr>
        <dsp:cNvPr id="0" name=""/>
        <dsp:cNvSpPr/>
      </dsp:nvSpPr>
      <dsp:spPr>
        <a:xfrm>
          <a:off x="0" y="3964249"/>
          <a:ext cx="4366325" cy="1242539"/>
        </a:xfrm>
        <a:prstGeom prst="roundRect">
          <a:avLst/>
        </a:prstGeom>
        <a:solidFill>
          <a:schemeClr val="accent2">
            <a:hueOff val="1708579"/>
            <a:satOff val="-14228"/>
            <a:lumOff val="180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a:t>Aarhus Convention is a critical dynamic  and will remain so  </a:t>
          </a:r>
          <a:endParaRPr lang="en-US" sz="1800" kern="1200"/>
        </a:p>
      </dsp:txBody>
      <dsp:txXfrm>
        <a:off x="60656" y="4024905"/>
        <a:ext cx="4245013" cy="11212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0A407-2DD6-47C6-97D0-594C6BBE7A0E}">
      <dsp:nvSpPr>
        <dsp:cNvPr id="0" name=""/>
        <dsp:cNvSpPr/>
      </dsp:nvSpPr>
      <dsp:spPr>
        <a:xfrm>
          <a:off x="0" y="0"/>
          <a:ext cx="4262224" cy="94637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E" sz="1400" kern="1200" dirty="0"/>
            <a:t>Whilst there is some basis for optimism there in no room for complacency </a:t>
          </a:r>
          <a:endParaRPr lang="en-US" sz="1400" kern="1200" dirty="0"/>
        </a:p>
      </dsp:txBody>
      <dsp:txXfrm>
        <a:off x="27718" y="27718"/>
        <a:ext cx="3130292" cy="890934"/>
      </dsp:txXfrm>
    </dsp:sp>
    <dsp:sp modelId="{3062A9F2-941E-471D-9193-D16158F7B75A}">
      <dsp:nvSpPr>
        <dsp:cNvPr id="0" name=""/>
        <dsp:cNvSpPr/>
      </dsp:nvSpPr>
      <dsp:spPr>
        <a:xfrm>
          <a:off x="318283" y="1077810"/>
          <a:ext cx="4262224" cy="946370"/>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E" sz="1400" kern="1200"/>
            <a:t>Problem of non-enforcement at EU level is persistent and requires political will to resolve which is not readily apparent </a:t>
          </a:r>
          <a:endParaRPr lang="en-US" sz="1400" kern="1200"/>
        </a:p>
      </dsp:txBody>
      <dsp:txXfrm>
        <a:off x="346001" y="1105528"/>
        <a:ext cx="3273365" cy="890934"/>
      </dsp:txXfrm>
    </dsp:sp>
    <dsp:sp modelId="{7EA2D8CD-0246-4FBC-BE9B-21869355D95B}">
      <dsp:nvSpPr>
        <dsp:cNvPr id="0" name=""/>
        <dsp:cNvSpPr/>
      </dsp:nvSpPr>
      <dsp:spPr>
        <a:xfrm>
          <a:off x="636566" y="2155621"/>
          <a:ext cx="4262224" cy="94637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E" sz="1400" kern="1200"/>
            <a:t>A similar position applies at domestic level </a:t>
          </a:r>
          <a:endParaRPr lang="en-US" sz="1400" kern="1200"/>
        </a:p>
      </dsp:txBody>
      <dsp:txXfrm>
        <a:off x="664284" y="2183339"/>
        <a:ext cx="3273365" cy="890934"/>
      </dsp:txXfrm>
    </dsp:sp>
    <dsp:sp modelId="{7AE14B07-D005-4299-832B-F7A15783D466}">
      <dsp:nvSpPr>
        <dsp:cNvPr id="0" name=""/>
        <dsp:cNvSpPr/>
      </dsp:nvSpPr>
      <dsp:spPr>
        <a:xfrm>
          <a:off x="954849" y="3233432"/>
          <a:ext cx="4262224" cy="946370"/>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E" sz="1400" kern="1200"/>
            <a:t>Proposals to amend JR rules to impose onerous time-limits and restrict standing illustrate the difficulties </a:t>
          </a:r>
          <a:endParaRPr lang="en-US" sz="1400" kern="1200"/>
        </a:p>
      </dsp:txBody>
      <dsp:txXfrm>
        <a:off x="982567" y="3261150"/>
        <a:ext cx="3273365" cy="890934"/>
      </dsp:txXfrm>
    </dsp:sp>
    <dsp:sp modelId="{C85EFF1B-DFED-4AEE-A441-79C6E156F273}">
      <dsp:nvSpPr>
        <dsp:cNvPr id="0" name=""/>
        <dsp:cNvSpPr/>
      </dsp:nvSpPr>
      <dsp:spPr>
        <a:xfrm>
          <a:off x="1273132" y="4311243"/>
          <a:ext cx="4262224" cy="946370"/>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E" sz="1400" kern="1200"/>
            <a:t>Brexit !</a:t>
          </a:r>
          <a:endParaRPr lang="en-US" sz="1400" kern="1200"/>
        </a:p>
      </dsp:txBody>
      <dsp:txXfrm>
        <a:off x="1300850" y="4338961"/>
        <a:ext cx="3273365" cy="890934"/>
      </dsp:txXfrm>
    </dsp:sp>
    <dsp:sp modelId="{C697AFAA-0D3E-428D-8D4D-EEC566968CFB}">
      <dsp:nvSpPr>
        <dsp:cNvPr id="0" name=""/>
        <dsp:cNvSpPr/>
      </dsp:nvSpPr>
      <dsp:spPr>
        <a:xfrm>
          <a:off x="3647084" y="691376"/>
          <a:ext cx="615140" cy="615140"/>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3785491" y="691376"/>
        <a:ext cx="338327" cy="462893"/>
      </dsp:txXfrm>
    </dsp:sp>
    <dsp:sp modelId="{B2718A0D-B11C-4071-B750-CE78490CAC06}">
      <dsp:nvSpPr>
        <dsp:cNvPr id="0" name=""/>
        <dsp:cNvSpPr/>
      </dsp:nvSpPr>
      <dsp:spPr>
        <a:xfrm>
          <a:off x="3965367" y="1769187"/>
          <a:ext cx="615140" cy="615140"/>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103774" y="1769187"/>
        <a:ext cx="338327" cy="462893"/>
      </dsp:txXfrm>
    </dsp:sp>
    <dsp:sp modelId="{603744F7-0F69-49DC-8193-07DFB8736C95}">
      <dsp:nvSpPr>
        <dsp:cNvPr id="0" name=""/>
        <dsp:cNvSpPr/>
      </dsp:nvSpPr>
      <dsp:spPr>
        <a:xfrm>
          <a:off x="4283650" y="2831225"/>
          <a:ext cx="615140" cy="615140"/>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422057" y="2831225"/>
        <a:ext cx="338327" cy="462893"/>
      </dsp:txXfrm>
    </dsp:sp>
    <dsp:sp modelId="{27177A43-F94A-4134-B3F4-9955BDD732CF}">
      <dsp:nvSpPr>
        <dsp:cNvPr id="0" name=""/>
        <dsp:cNvSpPr/>
      </dsp:nvSpPr>
      <dsp:spPr>
        <a:xfrm>
          <a:off x="4601933" y="3919551"/>
          <a:ext cx="615140" cy="615140"/>
        </a:xfrm>
        <a:prstGeom prst="downArrow">
          <a:avLst>
            <a:gd name="adj1" fmla="val 55000"/>
            <a:gd name="adj2" fmla="val 45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740340" y="3919551"/>
        <a:ext cx="338327" cy="4628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913411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51202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6567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7068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0948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012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6691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10/20/2019</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6125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2276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2059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1D8BD707-D9CF-40AE-B4C6-C98DA3205C09}" type="datetimeFigureOut">
              <a:rPr lang="en-US" smtClean="0"/>
              <a:pPr/>
              <a:t>10/20/2019</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7669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D8BD707-D9CF-40AE-B4C6-C98DA3205C09}" type="datetimeFigureOut">
              <a:rPr lang="en-US" smtClean="0"/>
              <a:pPr/>
              <a:t>10/20/2019</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252346113"/>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1630437" y="2448612"/>
            <a:ext cx="331406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5934" y="691977"/>
            <a:ext cx="5821442"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962207" y="2061838"/>
            <a:ext cx="5219585" cy="1662475"/>
          </a:xfrm>
        </p:spPr>
        <p:txBody>
          <a:bodyPr>
            <a:normAutofit/>
          </a:bodyPr>
          <a:lstStyle/>
          <a:p>
            <a:r>
              <a:rPr lang="en-IE" sz="2900" dirty="0"/>
              <a:t>WHAT IS THE FUTURE FOR THE ENFORCEMENT OF EU ENVIRONMENTAL LAW  ? </a:t>
            </a:r>
            <a:br>
              <a:rPr lang="en-IE" sz="2900" dirty="0"/>
            </a:br>
            <a:endParaRPr lang="en-IE" sz="2900" dirty="0"/>
          </a:p>
        </p:txBody>
      </p:sp>
      <p:sp>
        <p:nvSpPr>
          <p:cNvPr id="3" name="Subtitle 2"/>
          <p:cNvSpPr>
            <a:spLocks noGrp="1"/>
          </p:cNvSpPr>
          <p:nvPr>
            <p:ph type="subTitle" idx="1"/>
          </p:nvPr>
        </p:nvSpPr>
        <p:spPr>
          <a:xfrm>
            <a:off x="2541703" y="3783690"/>
            <a:ext cx="4060594" cy="1196717"/>
          </a:xfrm>
        </p:spPr>
        <p:txBody>
          <a:bodyPr>
            <a:normAutofit/>
          </a:bodyPr>
          <a:lstStyle/>
          <a:p>
            <a:endParaRPr lang="en-IE" sz="1700"/>
          </a:p>
          <a:p>
            <a:r>
              <a:rPr lang="en-IE" sz="1700"/>
              <a:t>Tom Flynn </a:t>
            </a:r>
          </a:p>
          <a:p>
            <a:r>
              <a:rPr lang="en-IE" sz="1700" i="1"/>
              <a:t>Barrister–At-Law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6D053-EE81-4DAA-8816-E7C84E023550}"/>
              </a:ext>
            </a:extLst>
          </p:cNvPr>
          <p:cNvSpPr>
            <a:spLocks noGrp="1"/>
          </p:cNvSpPr>
          <p:nvPr>
            <p:ph type="title"/>
          </p:nvPr>
        </p:nvSpPr>
        <p:spPr>
          <a:xfrm>
            <a:off x="5850819" y="2349925"/>
            <a:ext cx="2624234" cy="2456442"/>
          </a:xfrm>
        </p:spPr>
        <p:txBody>
          <a:bodyPr>
            <a:normAutofit/>
          </a:bodyPr>
          <a:lstStyle/>
          <a:p>
            <a:r>
              <a:rPr lang="en-IE" sz="3200" b="1" dirty="0">
                <a:solidFill>
                  <a:schemeClr val="tx1"/>
                </a:solidFill>
              </a:rPr>
              <a:t>The Domestic Context </a:t>
            </a:r>
          </a:p>
        </p:txBody>
      </p:sp>
      <p:graphicFrame>
        <p:nvGraphicFramePr>
          <p:cNvPr id="5" name="Content Placeholder 2">
            <a:extLst>
              <a:ext uri="{FF2B5EF4-FFF2-40B4-BE49-F238E27FC236}">
                <a16:creationId xmlns:a16="http://schemas.microsoft.com/office/drawing/2014/main" id="{05923CD9-C9A8-41D9-8FC5-24FA24452C57}"/>
              </a:ext>
            </a:extLst>
          </p:cNvPr>
          <p:cNvGraphicFramePr>
            <a:graphicFrameLocks noGrp="1"/>
          </p:cNvGraphicFramePr>
          <p:nvPr>
            <p:ph idx="1"/>
            <p:extLst>
              <p:ext uri="{D42A27DB-BD31-4B8C-83A1-F6EECF244321}">
                <p14:modId xmlns:p14="http://schemas.microsoft.com/office/powerpoint/2010/main" val="2449928107"/>
              </p:ext>
            </p:extLst>
          </p:nvPr>
        </p:nvGraphicFramePr>
        <p:xfrm>
          <a:off x="603504" y="798444"/>
          <a:ext cx="5416296"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84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06091" y="-15796"/>
            <a:ext cx="5933937"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687312" y="-6726"/>
            <a:ext cx="4448744"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75146" y="-3116"/>
            <a:ext cx="5075230"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4852" y="0"/>
            <a:ext cx="3929148"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763820-6977-433D-BC0D-1F849B37D9A5}"/>
              </a:ext>
            </a:extLst>
          </p:cNvPr>
          <p:cNvSpPr>
            <a:spLocks noGrp="1"/>
          </p:cNvSpPr>
          <p:nvPr>
            <p:ph type="title"/>
          </p:nvPr>
        </p:nvSpPr>
        <p:spPr>
          <a:xfrm>
            <a:off x="5906196" y="1134142"/>
            <a:ext cx="2592091" cy="4589717"/>
          </a:xfrm>
        </p:spPr>
        <p:txBody>
          <a:bodyPr>
            <a:normAutofit/>
          </a:bodyPr>
          <a:lstStyle/>
          <a:p>
            <a:pPr algn="l"/>
            <a:r>
              <a:rPr lang="en-IE" sz="3300" i="1"/>
              <a:t>Transposition by secondary legislation </a:t>
            </a:r>
          </a:p>
        </p:txBody>
      </p:sp>
      <p:sp>
        <p:nvSpPr>
          <p:cNvPr id="3" name="Content Placeholder 2">
            <a:extLst>
              <a:ext uri="{FF2B5EF4-FFF2-40B4-BE49-F238E27FC236}">
                <a16:creationId xmlns:a16="http://schemas.microsoft.com/office/drawing/2014/main" id="{DD729B29-5989-4BA9-A454-487A11295997}"/>
              </a:ext>
            </a:extLst>
          </p:cNvPr>
          <p:cNvSpPr>
            <a:spLocks noGrp="1"/>
          </p:cNvSpPr>
          <p:nvPr>
            <p:ph idx="1"/>
          </p:nvPr>
        </p:nvSpPr>
        <p:spPr>
          <a:xfrm>
            <a:off x="598932" y="152400"/>
            <a:ext cx="4506468" cy="6324600"/>
          </a:xfrm>
        </p:spPr>
        <p:txBody>
          <a:bodyPr>
            <a:normAutofit/>
          </a:bodyPr>
          <a:lstStyle/>
          <a:p>
            <a:pPr>
              <a:lnSpc>
                <a:spcPct val="110000"/>
              </a:lnSpc>
            </a:pPr>
            <a:r>
              <a:rPr lang="en-GB" sz="1400" b="1" i="1" dirty="0"/>
              <a:t>Friends of the Irish Environment v Minister for Communication Climate Action and Environment &amp; others </a:t>
            </a:r>
            <a:r>
              <a:rPr lang="en-GB" sz="1400" b="1" dirty="0"/>
              <a:t>[2019] IEHC 646</a:t>
            </a:r>
            <a:r>
              <a:rPr lang="en-IE" sz="1400" b="1" dirty="0"/>
              <a:t> Simons J</a:t>
            </a:r>
          </a:p>
          <a:p>
            <a:pPr>
              <a:lnSpc>
                <a:spcPct val="110000"/>
              </a:lnSpc>
            </a:pPr>
            <a:r>
              <a:rPr lang="en-GB" sz="1400" dirty="0"/>
              <a:t>In summary - a challenge to </a:t>
            </a:r>
            <a:r>
              <a:rPr lang="en-IE" sz="1400" dirty="0"/>
              <a:t>the manner in which large-scale peat extraction is regulated under Irish law – specifically provisions exempting peat extraction </a:t>
            </a:r>
            <a:r>
              <a:rPr lang="en-US" sz="1400" dirty="0"/>
              <a:t>that involves an area of greater than 30 hectares from the requirement to obtain planning permission (instead, subject to licensing by the EPA))</a:t>
            </a:r>
          </a:p>
          <a:p>
            <a:pPr marL="0" indent="0">
              <a:lnSpc>
                <a:spcPct val="110000"/>
              </a:lnSpc>
              <a:buNone/>
            </a:pPr>
            <a:endParaRPr lang="en-IE" sz="1400" dirty="0"/>
          </a:p>
          <a:p>
            <a:pPr>
              <a:lnSpc>
                <a:spcPct val="110000"/>
              </a:lnSpc>
            </a:pPr>
            <a:r>
              <a:rPr lang="en-IE" sz="1400" b="1" dirty="0"/>
              <a:t>Law contained in secondary legislation:</a:t>
            </a:r>
          </a:p>
          <a:p>
            <a:pPr>
              <a:lnSpc>
                <a:spcPct val="110000"/>
              </a:lnSpc>
            </a:pPr>
            <a:endParaRPr lang="en-IE" sz="1400" b="1" dirty="0"/>
          </a:p>
          <a:p>
            <a:pPr marL="0" indent="0">
              <a:lnSpc>
                <a:spcPct val="110000"/>
              </a:lnSpc>
              <a:buNone/>
            </a:pPr>
            <a:r>
              <a:rPr lang="en-US" sz="1400" dirty="0"/>
              <a:t>(</a:t>
            </a:r>
            <a:r>
              <a:rPr lang="en-US" sz="1400" dirty="0" err="1"/>
              <a:t>i</a:t>
            </a:r>
            <a:r>
              <a:rPr lang="en-US" sz="1400" dirty="0"/>
              <a:t>) the EU (Environmental Impact Assessment) (Peat Extraction) Regulations 2019 (S.I. No. 4 of 2019), and </a:t>
            </a:r>
          </a:p>
          <a:p>
            <a:pPr marL="0" indent="0">
              <a:lnSpc>
                <a:spcPct val="110000"/>
              </a:lnSpc>
              <a:buNone/>
            </a:pPr>
            <a:r>
              <a:rPr lang="en-US" sz="1400" dirty="0"/>
              <a:t>	</a:t>
            </a:r>
          </a:p>
          <a:p>
            <a:pPr marL="0" indent="0">
              <a:lnSpc>
                <a:spcPct val="110000"/>
              </a:lnSpc>
              <a:buNone/>
            </a:pPr>
            <a:r>
              <a:rPr lang="en-US" sz="1400" dirty="0"/>
              <a:t>(ii) the Planning and Development Act 2000 (Exempted Development) Regulations 2019 (S.I. No. 12 of 2019).</a:t>
            </a:r>
          </a:p>
          <a:p>
            <a:pPr>
              <a:lnSpc>
                <a:spcPct val="110000"/>
              </a:lnSpc>
            </a:pPr>
            <a:endParaRPr lang="en-IE" sz="1400" b="1" dirty="0"/>
          </a:p>
          <a:p>
            <a:pPr>
              <a:lnSpc>
                <a:spcPct val="110000"/>
              </a:lnSpc>
            </a:pPr>
            <a:endParaRPr lang="en-IE" sz="1200" b="1" dirty="0"/>
          </a:p>
        </p:txBody>
      </p:sp>
    </p:spTree>
    <p:extLst>
      <p:ext uri="{BB962C8B-B14F-4D97-AF65-F5344CB8AC3E}">
        <p14:creationId xmlns:p14="http://schemas.microsoft.com/office/powerpoint/2010/main" val="324559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CC7F-C6D0-444B-99E8-F913295AFC67}"/>
              </a:ext>
            </a:extLst>
          </p:cNvPr>
          <p:cNvSpPr>
            <a:spLocks noGrp="1"/>
          </p:cNvSpPr>
          <p:nvPr>
            <p:ph type="title"/>
          </p:nvPr>
        </p:nvSpPr>
        <p:spPr/>
        <p:txBody>
          <a:bodyPr>
            <a:normAutofit/>
          </a:bodyPr>
          <a:lstStyle/>
          <a:p>
            <a:r>
              <a:rPr lang="en-GB" sz="2000" b="1" i="1" dirty="0"/>
              <a:t>Friends of the Irish Environment v Minister for Communication Climate Action and Environment &amp; others</a:t>
            </a:r>
            <a:endParaRPr lang="en-IE" sz="2000" dirty="0"/>
          </a:p>
        </p:txBody>
      </p:sp>
      <p:sp>
        <p:nvSpPr>
          <p:cNvPr id="3" name="Content Placeholder 2">
            <a:extLst>
              <a:ext uri="{FF2B5EF4-FFF2-40B4-BE49-F238E27FC236}">
                <a16:creationId xmlns:a16="http://schemas.microsoft.com/office/drawing/2014/main" id="{805C7C6F-C883-4F35-9118-09D155D707F9}"/>
              </a:ext>
            </a:extLst>
          </p:cNvPr>
          <p:cNvSpPr>
            <a:spLocks noGrp="1"/>
          </p:cNvSpPr>
          <p:nvPr>
            <p:ph idx="1"/>
          </p:nvPr>
        </p:nvSpPr>
        <p:spPr/>
        <p:txBody>
          <a:bodyPr>
            <a:normAutofit fontScale="92500" lnSpcReduction="10000"/>
          </a:bodyPr>
          <a:lstStyle/>
          <a:p>
            <a:r>
              <a:rPr lang="en-US" dirty="0"/>
              <a:t>SI.4 of 2019  made pursuant to section 3 of the European Communities Act 1972 &amp; purported to amend EPA Act 1992 &amp; PDA 2000 </a:t>
            </a:r>
          </a:p>
          <a:p>
            <a:r>
              <a:rPr lang="en-US" dirty="0"/>
              <a:t>Applicant contends regulations in breach of EIA &amp; Habitats Directive (upheld)</a:t>
            </a:r>
          </a:p>
          <a:p>
            <a:r>
              <a:rPr lang="en-US" dirty="0"/>
              <a:t>Also argued that the Ministerial Regulations are </a:t>
            </a:r>
            <a:r>
              <a:rPr lang="en-US" i="1" dirty="0"/>
              <a:t>ultra vires </a:t>
            </a:r>
            <a:r>
              <a:rPr lang="en-US" dirty="0"/>
              <a:t>on the grounds that they trespass upon the exclusive legislative function of the Oireachtas (Article 15.2 of Constitution) </a:t>
            </a:r>
            <a:r>
              <a:rPr lang="en-US" i="1" dirty="0"/>
              <a:t>ultra vires </a:t>
            </a:r>
            <a:r>
              <a:rPr lang="en-US" dirty="0"/>
              <a:t>the European Communities Act 1972,</a:t>
            </a:r>
          </a:p>
          <a:p>
            <a:r>
              <a:rPr lang="en-US" dirty="0"/>
              <a:t>State respondents’ primary legislation are “necessitated” by EU law, or, in the alternative, that the effective enforcement of EU law is “incidental, supplementary or consequential” to the obligations arising from the EIA Directive and Habitats Directive with scope of EC Act 1972 </a:t>
            </a:r>
          </a:p>
          <a:p>
            <a:endParaRPr lang="en-US" dirty="0"/>
          </a:p>
          <a:p>
            <a:endParaRPr lang="en-US" dirty="0"/>
          </a:p>
          <a:p>
            <a:endParaRPr lang="en-IE" dirty="0"/>
          </a:p>
        </p:txBody>
      </p:sp>
    </p:spTree>
    <p:extLst>
      <p:ext uri="{BB962C8B-B14F-4D97-AF65-F5344CB8AC3E}">
        <p14:creationId xmlns:p14="http://schemas.microsoft.com/office/powerpoint/2010/main" val="3500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BAA214-2E27-4E7B-A1F8-94DE209C0299}"/>
              </a:ext>
            </a:extLst>
          </p:cNvPr>
          <p:cNvSpPr>
            <a:spLocks noGrp="1"/>
          </p:cNvSpPr>
          <p:nvPr>
            <p:ph type="title"/>
          </p:nvPr>
        </p:nvSpPr>
        <p:spPr>
          <a:xfrm>
            <a:off x="484094" y="960120"/>
            <a:ext cx="2899271" cy="4171278"/>
          </a:xfrm>
        </p:spPr>
        <p:txBody>
          <a:bodyPr>
            <a:normAutofit/>
          </a:bodyPr>
          <a:lstStyle/>
          <a:p>
            <a:pPr algn="r"/>
            <a:r>
              <a:rPr lang="en-GB" sz="2900" b="1" i="1" dirty="0">
                <a:solidFill>
                  <a:schemeClr val="tx1"/>
                </a:solidFill>
              </a:rPr>
              <a:t>Friends of the Irish Environment v Minister for Communication Climate Action and Environment &amp; others</a:t>
            </a:r>
            <a:endParaRPr lang="en-IE" sz="2900" dirty="0">
              <a:solidFill>
                <a:schemeClr val="tx1"/>
              </a:solidFill>
            </a:endParaRP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64197"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1A14216-D837-4B3B-BC61-B76656594D74}"/>
              </a:ext>
            </a:extLst>
          </p:cNvPr>
          <p:cNvSpPr>
            <a:spLocks noGrp="1"/>
          </p:cNvSpPr>
          <p:nvPr>
            <p:ph idx="1"/>
          </p:nvPr>
        </p:nvSpPr>
        <p:spPr>
          <a:xfrm>
            <a:off x="3737373" y="960120"/>
            <a:ext cx="4133850" cy="4171278"/>
          </a:xfrm>
        </p:spPr>
        <p:txBody>
          <a:bodyPr>
            <a:normAutofit fontScale="92500" lnSpcReduction="20000"/>
          </a:bodyPr>
          <a:lstStyle/>
          <a:p>
            <a:pPr algn="just">
              <a:lnSpc>
                <a:spcPct val="110000"/>
              </a:lnSpc>
            </a:pPr>
            <a:r>
              <a:rPr lang="en-US" sz="1800" dirty="0"/>
              <a:t>The precise mechanism by which transposition of EU legislation is achieved is via the European Communities Act 1972 (as amended). It </a:t>
            </a:r>
            <a:r>
              <a:rPr lang="en-US" sz="1800" dirty="0" err="1"/>
              <a:t>authorises</a:t>
            </a:r>
            <a:r>
              <a:rPr lang="en-US" sz="1800" dirty="0"/>
              <a:t> the use of secondary legislation to give effect to EU legislation, including European Directives. Section 2 provides that acts adopted by the institutions of the Europe an Union (and by the  institutions of what was formerly the European Communities) shall be part of the domestic law of the State under the conditions laid down in the treaties governing the European Union.</a:t>
            </a:r>
          </a:p>
          <a:p>
            <a:pPr>
              <a:lnSpc>
                <a:spcPct val="110000"/>
              </a:lnSpc>
            </a:pPr>
            <a:endParaRPr lang="en-US" sz="1800" dirty="0"/>
          </a:p>
          <a:p>
            <a:pPr>
              <a:lnSpc>
                <a:spcPct val="110000"/>
              </a:lnSpc>
            </a:pPr>
            <a:endParaRPr lang="en-IE" sz="800" dirty="0"/>
          </a:p>
        </p:txBody>
      </p:sp>
    </p:spTree>
    <p:extLst>
      <p:ext uri="{BB962C8B-B14F-4D97-AF65-F5344CB8AC3E}">
        <p14:creationId xmlns:p14="http://schemas.microsoft.com/office/powerpoint/2010/main" val="168766722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7D15-A0B0-4264-9A53-F243C7D992E9}"/>
              </a:ext>
            </a:extLst>
          </p:cNvPr>
          <p:cNvSpPr>
            <a:spLocks noGrp="1"/>
          </p:cNvSpPr>
          <p:nvPr>
            <p:ph type="title"/>
          </p:nvPr>
        </p:nvSpPr>
        <p:spPr/>
        <p:txBody>
          <a:bodyPr>
            <a:normAutofit/>
          </a:bodyPr>
          <a:lstStyle/>
          <a:p>
            <a:r>
              <a:rPr lang="en-GB" sz="2000" b="1" i="1" dirty="0"/>
              <a:t>Friends of the Irish Environment v Minister for Communication Climate Action and Environment &amp; others</a:t>
            </a:r>
            <a:endParaRPr lang="en-IE" sz="2000" dirty="0"/>
          </a:p>
        </p:txBody>
      </p:sp>
      <p:sp>
        <p:nvSpPr>
          <p:cNvPr id="3" name="Content Placeholder 2">
            <a:extLst>
              <a:ext uri="{FF2B5EF4-FFF2-40B4-BE49-F238E27FC236}">
                <a16:creationId xmlns:a16="http://schemas.microsoft.com/office/drawing/2014/main" id="{2AFBB352-9C9D-4F99-9F53-9B9C5653B383}"/>
              </a:ext>
            </a:extLst>
          </p:cNvPr>
          <p:cNvSpPr>
            <a:spLocks noGrp="1"/>
          </p:cNvSpPr>
          <p:nvPr>
            <p:ph idx="1"/>
          </p:nvPr>
        </p:nvSpPr>
        <p:spPr/>
        <p:txBody>
          <a:bodyPr>
            <a:normAutofit/>
          </a:bodyPr>
          <a:lstStyle/>
          <a:p>
            <a:pPr algn="just"/>
            <a:r>
              <a:rPr lang="en-US" sz="1500" dirty="0"/>
              <a:t>Supreme Court in </a:t>
            </a:r>
            <a:r>
              <a:rPr lang="en-US" sz="1500" i="1" dirty="0"/>
              <a:t>Meagher v. Minister for Agriculture</a:t>
            </a:r>
            <a:r>
              <a:rPr lang="en-US" sz="1500" dirty="0"/>
              <a:t> [1994] 1 I.R. 329 held that these powers are constitutional by reference to what was then Article 29.4.5° of the Constitution of Ireland.</a:t>
            </a:r>
          </a:p>
          <a:p>
            <a:pPr marL="0" indent="0" algn="just">
              <a:buNone/>
            </a:pPr>
            <a:endParaRPr lang="en-US" sz="1500" dirty="0"/>
          </a:p>
          <a:p>
            <a:pPr algn="just"/>
            <a:r>
              <a:rPr lang="en-US" sz="1500" dirty="0"/>
              <a:t>In </a:t>
            </a:r>
            <a:r>
              <a:rPr lang="en-US" sz="1500" i="1" dirty="0"/>
              <a:t>Maher v. Minister for Agriculture</a:t>
            </a:r>
            <a:r>
              <a:rPr lang="en-US" sz="1500" dirty="0"/>
              <a:t>[2001] IESC 32, [2001] 2 I.R. 139, the Supreme Court reiterated that there are limits to the entitlement to make regulations under the European Communities Act 1972. In particular, if </a:t>
            </a:r>
            <a:r>
              <a:rPr lang="en-US" sz="1500" b="1" dirty="0"/>
              <a:t>regulations went  further than simply implementing details of principles or policies to be found in a European Directive or Regulation, and instead determined such principles or policies, then such regulations would be ultra vires</a:t>
            </a:r>
          </a:p>
          <a:p>
            <a:pPr marL="0" indent="0">
              <a:buNone/>
            </a:pPr>
            <a:endParaRPr lang="en-US" sz="1500" dirty="0"/>
          </a:p>
          <a:p>
            <a:endParaRPr lang="en-US" dirty="0"/>
          </a:p>
          <a:p>
            <a:endParaRPr lang="en-US" dirty="0"/>
          </a:p>
          <a:p>
            <a:endParaRPr lang="en-IE" dirty="0"/>
          </a:p>
        </p:txBody>
      </p:sp>
    </p:spTree>
    <p:extLst>
      <p:ext uri="{BB962C8B-B14F-4D97-AF65-F5344CB8AC3E}">
        <p14:creationId xmlns:p14="http://schemas.microsoft.com/office/powerpoint/2010/main" val="539523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D5F6-4BDA-43BF-9368-21FBFBBE448A}"/>
              </a:ext>
            </a:extLst>
          </p:cNvPr>
          <p:cNvSpPr>
            <a:spLocks noGrp="1"/>
          </p:cNvSpPr>
          <p:nvPr>
            <p:ph type="title"/>
          </p:nvPr>
        </p:nvSpPr>
        <p:spPr>
          <a:xfrm>
            <a:off x="762000" y="2590800"/>
            <a:ext cx="2743200" cy="2464952"/>
          </a:xfrm>
        </p:spPr>
        <p:txBody>
          <a:bodyPr>
            <a:normAutofit/>
          </a:bodyPr>
          <a:lstStyle/>
          <a:p>
            <a:r>
              <a:rPr lang="en-GB" sz="1800" b="1" i="1" dirty="0"/>
              <a:t>Friends of the Irish Environment v Minister for Communication Climate Action and Environment &amp; others</a:t>
            </a:r>
            <a:endParaRPr lang="en-IE" sz="1800" dirty="0"/>
          </a:p>
        </p:txBody>
      </p:sp>
      <p:sp>
        <p:nvSpPr>
          <p:cNvPr id="3" name="Content Placeholder 2">
            <a:extLst>
              <a:ext uri="{FF2B5EF4-FFF2-40B4-BE49-F238E27FC236}">
                <a16:creationId xmlns:a16="http://schemas.microsoft.com/office/drawing/2014/main" id="{14B8FB38-008F-45C6-9C0D-F546A609D1B5}"/>
              </a:ext>
            </a:extLst>
          </p:cNvPr>
          <p:cNvSpPr>
            <a:spLocks noGrp="1"/>
          </p:cNvSpPr>
          <p:nvPr>
            <p:ph idx="1"/>
          </p:nvPr>
        </p:nvSpPr>
        <p:spPr/>
        <p:txBody>
          <a:bodyPr>
            <a:normAutofit fontScale="85000" lnSpcReduction="20000"/>
          </a:bodyPr>
          <a:lstStyle/>
          <a:p>
            <a:endParaRPr lang="en-US" dirty="0"/>
          </a:p>
          <a:p>
            <a:r>
              <a:rPr lang="en-US" dirty="0"/>
              <a:t>Simons J.</a:t>
            </a:r>
          </a:p>
          <a:p>
            <a:pPr marL="0" indent="0" algn="just">
              <a:buNone/>
            </a:pPr>
            <a:r>
              <a:rPr lang="en-US" dirty="0"/>
              <a:t>“The application of this test entails identifying the extent of the policy choices, if any, left over to the Member States under the relevant EU legislation. </a:t>
            </a:r>
            <a:r>
              <a:rPr lang="en-US" b="1" dirty="0"/>
              <a:t>If there are significant policy decisions to be made by the Member States, then it will not be permissible, as a matter of constitutional law, to rely on secondary legislation. </a:t>
            </a:r>
            <a:r>
              <a:rPr lang="en-US" dirty="0"/>
              <a:t>Conversely, if the discretion to be exercised is so constrained by principles and policies set out in the EU legislation as to leave no real choice to a Member State, then the use of secondary legislation will be legitimate”</a:t>
            </a:r>
          </a:p>
          <a:p>
            <a:pPr marL="0" indent="0">
              <a:buNone/>
            </a:pPr>
            <a:endParaRPr lang="en-US" dirty="0"/>
          </a:p>
          <a:p>
            <a:pPr algn="just"/>
            <a:r>
              <a:rPr lang="en-US" dirty="0"/>
              <a:t>the discretion afforded to the Member States to provide under EIA/Habitats Directive for a </a:t>
            </a:r>
            <a:r>
              <a:rPr lang="en-US" dirty="0" err="1"/>
              <a:t>regularisation</a:t>
            </a:r>
            <a:r>
              <a:rPr lang="en-US" dirty="0"/>
              <a:t> procedure is limited, and that the Ministerial Regulations exceed that  discretion. It follows that the Ministerial Regulations are inconsistent with the EIA Directive and the Habitats Directive</a:t>
            </a:r>
          </a:p>
          <a:p>
            <a:pPr marL="0" indent="0">
              <a:buNone/>
            </a:pPr>
            <a:endParaRPr lang="en-US" dirty="0"/>
          </a:p>
          <a:p>
            <a:endParaRPr lang="en-IE" dirty="0"/>
          </a:p>
        </p:txBody>
      </p:sp>
    </p:spTree>
    <p:extLst>
      <p:ext uri="{BB962C8B-B14F-4D97-AF65-F5344CB8AC3E}">
        <p14:creationId xmlns:p14="http://schemas.microsoft.com/office/powerpoint/2010/main" val="3671861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06091" y="-15796"/>
            <a:ext cx="5933937"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Shape 39">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687312" y="-6726"/>
            <a:ext cx="4448744"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Shape 41">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75146" y="-3116"/>
            <a:ext cx="5075230"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Shape 43">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4852" y="0"/>
            <a:ext cx="3929148"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23828A0-7C59-49AD-AD7C-A0469A5F2032}"/>
              </a:ext>
            </a:extLst>
          </p:cNvPr>
          <p:cNvSpPr>
            <a:spLocks noGrp="1"/>
          </p:cNvSpPr>
          <p:nvPr>
            <p:ph type="title"/>
          </p:nvPr>
        </p:nvSpPr>
        <p:spPr>
          <a:xfrm>
            <a:off x="5906196" y="1134142"/>
            <a:ext cx="2592091" cy="4589717"/>
          </a:xfrm>
        </p:spPr>
        <p:txBody>
          <a:bodyPr>
            <a:normAutofit/>
          </a:bodyPr>
          <a:lstStyle/>
          <a:p>
            <a:pPr algn="l"/>
            <a:r>
              <a:rPr lang="en-GB" sz="3300" b="1" i="1"/>
              <a:t>Friends of the Irish Environment v Minister for Communication Climate Action and Environment &amp; others</a:t>
            </a:r>
            <a:endParaRPr lang="en-IE" sz="3300"/>
          </a:p>
        </p:txBody>
      </p:sp>
      <p:sp>
        <p:nvSpPr>
          <p:cNvPr id="3" name="Content Placeholder 2">
            <a:extLst>
              <a:ext uri="{FF2B5EF4-FFF2-40B4-BE49-F238E27FC236}">
                <a16:creationId xmlns:a16="http://schemas.microsoft.com/office/drawing/2014/main" id="{6BAA30CD-AD5C-46C1-B454-6312BFA48BAF}"/>
              </a:ext>
            </a:extLst>
          </p:cNvPr>
          <p:cNvSpPr>
            <a:spLocks noGrp="1"/>
          </p:cNvSpPr>
          <p:nvPr>
            <p:ph idx="1"/>
          </p:nvPr>
        </p:nvSpPr>
        <p:spPr>
          <a:xfrm>
            <a:off x="598932" y="228600"/>
            <a:ext cx="4605572" cy="5823208"/>
          </a:xfrm>
        </p:spPr>
        <p:txBody>
          <a:bodyPr>
            <a:normAutofit/>
          </a:bodyPr>
          <a:lstStyle/>
          <a:p>
            <a:r>
              <a:rPr lang="en-US" sz="1400" dirty="0"/>
              <a:t>Simons J. </a:t>
            </a:r>
          </a:p>
          <a:p>
            <a:pPr marL="0" indent="0">
              <a:buNone/>
            </a:pPr>
            <a:r>
              <a:rPr lang="en-US" sz="1400" dirty="0"/>
              <a:t>“</a:t>
            </a:r>
            <a:r>
              <a:rPr lang="en-US" sz="1400" i="1" dirty="0"/>
              <a:t>If this conclusion is correct, then the making of the Ministerial Regulations is ultra vires the European Communities Act 1972. Secondary legislation which is inconsistent with EU legislation cannot be said to give effect to the  “principles and policies” contained in the EU legislation. Nor can it be said to be  “incidental, supplementary and consequential” to the EU legislation or “necessitated” by the Irish State’s membership of the European Union. Rather, it is contrary to EU law.”</a:t>
            </a:r>
          </a:p>
          <a:p>
            <a:endParaRPr lang="en-IE" sz="1400" dirty="0"/>
          </a:p>
        </p:txBody>
      </p:sp>
    </p:spTree>
    <p:extLst>
      <p:ext uri="{BB962C8B-B14F-4D97-AF65-F5344CB8AC3E}">
        <p14:creationId xmlns:p14="http://schemas.microsoft.com/office/powerpoint/2010/main" val="2681957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22204" y="1026251"/>
            <a:ext cx="5473933"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665905" y="-619573"/>
            <a:ext cx="6762525"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5FC2A2-676F-4D2F-B14A-AB75FE3A7C88}"/>
              </a:ext>
            </a:extLst>
          </p:cNvPr>
          <p:cNvSpPr>
            <a:spLocks noGrp="1"/>
          </p:cNvSpPr>
          <p:nvPr>
            <p:ph type="title"/>
          </p:nvPr>
        </p:nvSpPr>
        <p:spPr>
          <a:xfrm>
            <a:off x="605790" y="2349925"/>
            <a:ext cx="1831420" cy="2456442"/>
          </a:xfrm>
        </p:spPr>
        <p:txBody>
          <a:bodyPr>
            <a:normAutofit/>
          </a:bodyPr>
          <a:lstStyle/>
          <a:p>
            <a:pPr algn="l"/>
            <a:r>
              <a:rPr lang="en-GB" sz="1800" b="1" i="1"/>
              <a:t>Friends of the Irish Environment v Minister for Communication Climate Action and Environment &amp; others</a:t>
            </a:r>
            <a:endParaRPr lang="en-IE" sz="1800"/>
          </a:p>
        </p:txBody>
      </p:sp>
      <p:sp>
        <p:nvSpPr>
          <p:cNvPr id="3" name="Content Placeholder 2">
            <a:extLst>
              <a:ext uri="{FF2B5EF4-FFF2-40B4-BE49-F238E27FC236}">
                <a16:creationId xmlns:a16="http://schemas.microsoft.com/office/drawing/2014/main" id="{803AC29D-ABB7-48EB-8998-4666E6586CF9}"/>
              </a:ext>
            </a:extLst>
          </p:cNvPr>
          <p:cNvSpPr>
            <a:spLocks noGrp="1"/>
          </p:cNvSpPr>
          <p:nvPr>
            <p:ph idx="1"/>
          </p:nvPr>
        </p:nvSpPr>
        <p:spPr>
          <a:xfrm>
            <a:off x="2514600" y="282991"/>
            <a:ext cx="6629399" cy="5463762"/>
          </a:xfrm>
        </p:spPr>
        <p:txBody>
          <a:bodyPr>
            <a:normAutofit/>
          </a:bodyPr>
          <a:lstStyle/>
          <a:p>
            <a:pPr marL="0" indent="0">
              <a:lnSpc>
                <a:spcPct val="110000"/>
              </a:lnSpc>
              <a:buNone/>
            </a:pPr>
            <a:r>
              <a:rPr lang="en-US" sz="1000" i="1" dirty="0"/>
              <a:t>“During the course of argument before me, much energy was expended in arguing that the Ministerial Regulations contain measures which were within the range of choices open to the Member States under the two EU Directives. Whereas this is directly relevant to the question of whether the Ministerial Regulations are consistent with EU law, it is not the correct legal test for the purposes of the Article 15.2 argument. </a:t>
            </a:r>
            <a:r>
              <a:rPr lang="en-US" sz="1000" b="1" i="1" dirty="0"/>
              <a:t>It is a sine qua non to the exercise of the power to make regulations under the European Communities Act 1972 that the regulations are consistent with EU law. A set of regulations which are consistent with EU law may nevertheless be invalid as a matter of national constitutional law precisely because they take the form of secondary rather than primary legislation.</a:t>
            </a:r>
            <a:r>
              <a:rPr lang="en-US" sz="1000" i="1" dirty="0"/>
              <a:t> Put otherwise, EU law is concerned with the content of the measure. Provided that the content is consistent with EU law, it is largely a matter of indifference to the EU legal order as to whether same has been introduced by way of primary or by way of secondary legislation. For the purposes of Article15.2 of the Constitution of Ireland, however, that distinction is crucial”</a:t>
            </a:r>
          </a:p>
          <a:p>
            <a:pPr marL="0" indent="0">
              <a:lnSpc>
                <a:spcPct val="110000"/>
              </a:lnSpc>
              <a:buNone/>
            </a:pPr>
            <a:endParaRPr lang="en-US" sz="1000" dirty="0"/>
          </a:p>
          <a:p>
            <a:pPr>
              <a:lnSpc>
                <a:spcPct val="110000"/>
              </a:lnSpc>
            </a:pPr>
            <a:r>
              <a:rPr lang="en-US" sz="1000" dirty="0"/>
              <a:t>The regulations made broad policy choices and trespassed on role of Oireachtas Article15.2 of the Constitution</a:t>
            </a:r>
          </a:p>
          <a:p>
            <a:pPr>
              <a:lnSpc>
                <a:spcPct val="110000"/>
              </a:lnSpc>
            </a:pPr>
            <a:r>
              <a:rPr lang="en-US" sz="1000" dirty="0"/>
              <a:t>Does not mean secondary legislation can never be employed to transpose EU environmental legislation but This can only be determined by considering the extent of the discretion left over to the Member States in each instance</a:t>
            </a:r>
          </a:p>
          <a:p>
            <a:pPr>
              <a:lnSpc>
                <a:spcPct val="110000"/>
              </a:lnSpc>
            </a:pPr>
            <a:endParaRPr lang="en-US" sz="1000" dirty="0"/>
          </a:p>
          <a:p>
            <a:pPr>
              <a:lnSpc>
                <a:spcPct val="110000"/>
              </a:lnSpc>
            </a:pPr>
            <a:endParaRPr lang="en-IE" sz="1000" dirty="0"/>
          </a:p>
        </p:txBody>
      </p:sp>
    </p:spTree>
    <p:extLst>
      <p:ext uri="{BB962C8B-B14F-4D97-AF65-F5344CB8AC3E}">
        <p14:creationId xmlns:p14="http://schemas.microsoft.com/office/powerpoint/2010/main" val="338992611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78028-F32F-4520-A040-C71D4154DEB4}"/>
              </a:ext>
            </a:extLst>
          </p:cNvPr>
          <p:cNvSpPr>
            <a:spLocks noGrp="1"/>
          </p:cNvSpPr>
          <p:nvPr>
            <p:ph type="title"/>
          </p:nvPr>
        </p:nvSpPr>
        <p:spPr/>
        <p:txBody>
          <a:bodyPr>
            <a:normAutofit/>
          </a:bodyPr>
          <a:lstStyle/>
          <a:p>
            <a:r>
              <a:rPr lang="en-GB" sz="1800" b="1" i="1" dirty="0"/>
              <a:t>Friends of the Irish Environment v Minister for Communication Climate Action and Environment &amp; others</a:t>
            </a:r>
            <a:endParaRPr lang="en-IE" sz="1800" dirty="0"/>
          </a:p>
        </p:txBody>
      </p:sp>
      <p:sp>
        <p:nvSpPr>
          <p:cNvPr id="3" name="Content Placeholder 2">
            <a:extLst>
              <a:ext uri="{FF2B5EF4-FFF2-40B4-BE49-F238E27FC236}">
                <a16:creationId xmlns:a16="http://schemas.microsoft.com/office/drawing/2014/main" id="{58FA4E86-0A7D-4981-9F38-FF36456FC355}"/>
              </a:ext>
            </a:extLst>
          </p:cNvPr>
          <p:cNvSpPr>
            <a:spLocks noGrp="1"/>
          </p:cNvSpPr>
          <p:nvPr>
            <p:ph idx="1"/>
          </p:nvPr>
        </p:nvSpPr>
        <p:spPr/>
        <p:txBody>
          <a:bodyPr>
            <a:noAutofit/>
          </a:bodyPr>
          <a:lstStyle/>
          <a:p>
            <a:endParaRPr lang="en-US" sz="1800" dirty="0"/>
          </a:p>
          <a:p>
            <a:r>
              <a:rPr lang="en-US" sz="1800" dirty="0"/>
              <a:t>Simons J </a:t>
            </a:r>
          </a:p>
          <a:p>
            <a:pPr marL="0" indent="0" algn="just">
              <a:buNone/>
            </a:pPr>
            <a:r>
              <a:rPr lang="en-US" sz="1800" dirty="0"/>
              <a:t>“</a:t>
            </a:r>
            <a:r>
              <a:rPr lang="en-US" sz="1400" dirty="0"/>
              <a:t>For the reasons set out in detail earlier in this judgment, I have concluded that the discretion afforded to the Member States to provide for a </a:t>
            </a:r>
            <a:r>
              <a:rPr lang="en-US" sz="1400" dirty="0" err="1"/>
              <a:t>regularisation</a:t>
            </a:r>
            <a:r>
              <a:rPr lang="en-US" sz="1400" dirty="0"/>
              <a:t> procedure is limited, and that the Ministerial Regulations exceed that discretion. It follows that the Ministerial Regulations are inconsistent with the EIA Directive and the Habitats Directive. If this conclusion is correct, then the making of the Ministerial Regulations is ultra vires the European Communities Act 1972. </a:t>
            </a:r>
            <a:r>
              <a:rPr lang="en-US" sz="1400" b="1" dirty="0"/>
              <a:t>Secondary legislation which is inconsistent with EU legislation cannot be said to give effect to the “principles and policies” contained in the EU legislation. Nor can it be said to be “incidental, supplementary and consequential” to the EU legislation or “necessitated” by the Irish State’s membership of the European Union. </a:t>
            </a:r>
            <a:r>
              <a:rPr lang="en-US" sz="1400" dirty="0"/>
              <a:t>Rather, it is contrary to EU law.”</a:t>
            </a:r>
          </a:p>
          <a:p>
            <a:pPr marL="0" indent="0">
              <a:buNone/>
            </a:pPr>
            <a:br>
              <a:rPr lang="en-US" sz="1400" dirty="0"/>
            </a:br>
            <a:endParaRPr lang="en-IE" sz="1400" dirty="0"/>
          </a:p>
        </p:txBody>
      </p:sp>
    </p:spTree>
    <p:extLst>
      <p:ext uri="{BB962C8B-B14F-4D97-AF65-F5344CB8AC3E}">
        <p14:creationId xmlns:p14="http://schemas.microsoft.com/office/powerpoint/2010/main" val="230496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0D2C-9320-444E-986B-5D92C34465FE}"/>
              </a:ext>
            </a:extLst>
          </p:cNvPr>
          <p:cNvSpPr>
            <a:spLocks noGrp="1"/>
          </p:cNvSpPr>
          <p:nvPr>
            <p:ph type="title"/>
          </p:nvPr>
        </p:nvSpPr>
        <p:spPr>
          <a:xfrm>
            <a:off x="666473" y="2349925"/>
            <a:ext cx="2624234" cy="2456442"/>
          </a:xfrm>
        </p:spPr>
        <p:txBody>
          <a:bodyPr>
            <a:normAutofit/>
          </a:bodyPr>
          <a:lstStyle/>
          <a:p>
            <a:r>
              <a:rPr lang="en-GB" sz="2200" b="1" i="1"/>
              <a:t>Friends of the Irish Environment v Minister for Communication Climate Action and Environment &amp; others</a:t>
            </a:r>
            <a:endParaRPr lang="en-IE" sz="2200"/>
          </a:p>
        </p:txBody>
      </p:sp>
      <p:sp>
        <p:nvSpPr>
          <p:cNvPr id="3" name="Content Placeholder 2">
            <a:extLst>
              <a:ext uri="{FF2B5EF4-FFF2-40B4-BE49-F238E27FC236}">
                <a16:creationId xmlns:a16="http://schemas.microsoft.com/office/drawing/2014/main" id="{EF136266-3395-44EA-B0E9-6DA8F69BD212}"/>
              </a:ext>
            </a:extLst>
          </p:cNvPr>
          <p:cNvSpPr>
            <a:spLocks noGrp="1"/>
          </p:cNvSpPr>
          <p:nvPr>
            <p:ph idx="1"/>
          </p:nvPr>
        </p:nvSpPr>
        <p:spPr>
          <a:xfrm>
            <a:off x="3838835" y="803186"/>
            <a:ext cx="4711405" cy="5248622"/>
          </a:xfrm>
        </p:spPr>
        <p:txBody>
          <a:bodyPr>
            <a:normAutofit/>
          </a:bodyPr>
          <a:lstStyle/>
          <a:p>
            <a:r>
              <a:rPr lang="en-IE" sz="1600" dirty="0"/>
              <a:t>Case illustrates the complexities and difficulties of transposing EU Environmental Law via secondary legislation </a:t>
            </a:r>
          </a:p>
          <a:p>
            <a:r>
              <a:rPr lang="en-IE" sz="1600" dirty="0"/>
              <a:t>Underscores that there are limits to this procedure</a:t>
            </a:r>
          </a:p>
          <a:p>
            <a:r>
              <a:rPr lang="en-IE" dirty="0"/>
              <a:t>If s</a:t>
            </a:r>
            <a:r>
              <a:rPr lang="en-IE" sz="1600" dirty="0"/>
              <a:t>econdary legislation is contrary to EU law it is in invalid  and the use of such legislation transpose EU law will thus be unlawful</a:t>
            </a:r>
          </a:p>
          <a:p>
            <a:r>
              <a:rPr lang="en-IE" dirty="0"/>
              <a:t>Even if secondary legislation is consistent with EU law the use of secondary legislation to transpose may in certain circumstances be unlawful</a:t>
            </a:r>
            <a:endParaRPr lang="en-IE" sz="1600" dirty="0"/>
          </a:p>
        </p:txBody>
      </p:sp>
    </p:spTree>
    <p:extLst>
      <p:ext uri="{BB962C8B-B14F-4D97-AF65-F5344CB8AC3E}">
        <p14:creationId xmlns:p14="http://schemas.microsoft.com/office/powerpoint/2010/main" val="16609552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0363" y="841375"/>
            <a:ext cx="4673143" cy="530225"/>
          </a:xfrm>
        </p:spPr>
        <p:txBody>
          <a:bodyPr anchor="t">
            <a:normAutofit fontScale="90000"/>
          </a:bodyPr>
          <a:lstStyle/>
          <a:p>
            <a:pPr algn="l"/>
            <a:r>
              <a:rPr lang="en-IE" sz="3100">
                <a:solidFill>
                  <a:schemeClr val="accent1"/>
                </a:solidFill>
              </a:rPr>
              <a:t>Introduction</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p:cNvSpPr>
            <a:spLocks noGrp="1"/>
          </p:cNvSpPr>
          <p:nvPr>
            <p:ph idx="1"/>
          </p:nvPr>
        </p:nvSpPr>
        <p:spPr>
          <a:xfrm>
            <a:off x="2160365" y="1524000"/>
            <a:ext cx="6402612" cy="4527808"/>
          </a:xfrm>
        </p:spPr>
        <p:txBody>
          <a:bodyPr anchor="t">
            <a:normAutofit/>
          </a:bodyPr>
          <a:lstStyle/>
          <a:p>
            <a:endParaRPr lang="en-IE" sz="1400" dirty="0"/>
          </a:p>
          <a:p>
            <a:pPr algn="just"/>
            <a:r>
              <a:rPr lang="en-IE" sz="1800" dirty="0"/>
              <a:t>Effective enforcement of EU environmental law is a persistent problem</a:t>
            </a:r>
          </a:p>
          <a:p>
            <a:pPr algn="just"/>
            <a:endParaRPr lang="en-IE" sz="1800" dirty="0"/>
          </a:p>
          <a:p>
            <a:pPr algn="just"/>
            <a:r>
              <a:rPr lang="en-IE" sz="1800" dirty="0"/>
              <a:t>Problem is complex and exists at  both community and domestic level </a:t>
            </a:r>
          </a:p>
          <a:p>
            <a:pPr algn="just"/>
            <a:endParaRPr lang="en-IE" sz="1800" dirty="0"/>
          </a:p>
          <a:p>
            <a:pPr algn="just"/>
            <a:r>
              <a:rPr lang="en-IE" sz="1800" dirty="0"/>
              <a:t> Objective is to highlight some problems and attempt to assess the future for the enforcement of EU Environmental Law</a:t>
            </a:r>
          </a:p>
          <a:p>
            <a:endParaRPr lang="en-IE" sz="1400" dirty="0"/>
          </a:p>
          <a:p>
            <a:pPr>
              <a:buNone/>
            </a:pPr>
            <a:endParaRPr lang="en-IE"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D43D5-30C9-40A5-8329-99BFF3573791}"/>
              </a:ext>
            </a:extLst>
          </p:cNvPr>
          <p:cNvSpPr>
            <a:spLocks noGrp="1"/>
          </p:cNvSpPr>
          <p:nvPr>
            <p:ph type="title"/>
          </p:nvPr>
        </p:nvSpPr>
        <p:spPr>
          <a:xfrm>
            <a:off x="5850819" y="2349925"/>
            <a:ext cx="2624234" cy="2456442"/>
          </a:xfrm>
        </p:spPr>
        <p:txBody>
          <a:bodyPr>
            <a:normAutofit/>
          </a:bodyPr>
          <a:lstStyle/>
          <a:p>
            <a:r>
              <a:rPr lang="en-IE" sz="3200">
                <a:solidFill>
                  <a:schemeClr val="tx1"/>
                </a:solidFill>
              </a:rPr>
              <a:t>Role of the Irish Courts </a:t>
            </a:r>
          </a:p>
        </p:txBody>
      </p:sp>
      <p:graphicFrame>
        <p:nvGraphicFramePr>
          <p:cNvPr id="7" name="Content Placeholder 2">
            <a:extLst>
              <a:ext uri="{FF2B5EF4-FFF2-40B4-BE49-F238E27FC236}">
                <a16:creationId xmlns:a16="http://schemas.microsoft.com/office/drawing/2014/main" id="{F15FF4E9-A497-4B95-95FA-675D57D2EFBD}"/>
              </a:ext>
            </a:extLst>
          </p:cNvPr>
          <p:cNvGraphicFramePr>
            <a:graphicFrameLocks noGrp="1"/>
          </p:cNvGraphicFramePr>
          <p:nvPr>
            <p:ph idx="1"/>
            <p:extLst>
              <p:ext uri="{D42A27DB-BD31-4B8C-83A1-F6EECF244321}">
                <p14:modId xmlns:p14="http://schemas.microsoft.com/office/powerpoint/2010/main" val="2807416796"/>
              </p:ext>
            </p:extLst>
          </p:nvPr>
        </p:nvGraphicFramePr>
        <p:xfrm>
          <a:off x="603504" y="798444"/>
          <a:ext cx="5568696"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413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504B3-7CAF-480F-8994-E0B0BB42AB26}"/>
              </a:ext>
            </a:extLst>
          </p:cNvPr>
          <p:cNvSpPr>
            <a:spLocks noGrp="1"/>
          </p:cNvSpPr>
          <p:nvPr>
            <p:ph type="title"/>
          </p:nvPr>
        </p:nvSpPr>
        <p:spPr>
          <a:xfrm>
            <a:off x="666473" y="2349925"/>
            <a:ext cx="2624234" cy="2456442"/>
          </a:xfrm>
        </p:spPr>
        <p:txBody>
          <a:bodyPr>
            <a:normAutofit/>
          </a:bodyPr>
          <a:lstStyle/>
          <a:p>
            <a:r>
              <a:rPr lang="en-IE" sz="3200"/>
              <a:t>Reasons to be cheerful !</a:t>
            </a:r>
          </a:p>
        </p:txBody>
      </p:sp>
      <p:graphicFrame>
        <p:nvGraphicFramePr>
          <p:cNvPr id="5" name="Content Placeholder 2">
            <a:extLst>
              <a:ext uri="{FF2B5EF4-FFF2-40B4-BE49-F238E27FC236}">
                <a16:creationId xmlns:a16="http://schemas.microsoft.com/office/drawing/2014/main" id="{34AEF4DE-1C44-461D-836F-B43475690FCD}"/>
              </a:ext>
            </a:extLst>
          </p:cNvPr>
          <p:cNvGraphicFramePr>
            <a:graphicFrameLocks noGrp="1"/>
          </p:cNvGraphicFramePr>
          <p:nvPr>
            <p:ph idx="1"/>
            <p:extLst>
              <p:ext uri="{D42A27DB-BD31-4B8C-83A1-F6EECF244321}">
                <p14:modId xmlns:p14="http://schemas.microsoft.com/office/powerpoint/2010/main" val="1955194448"/>
              </p:ext>
            </p:extLst>
          </p:nvPr>
        </p:nvGraphicFramePr>
        <p:xfrm>
          <a:off x="4181167" y="803186"/>
          <a:ext cx="4366325"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048776"/>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B6BF538-1918-405B-AC21-1F50ACD3A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F1692B5A-4323-45B7-90D7-1BEFAD2433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2" y="0"/>
            <a:ext cx="9438087" cy="6853238"/>
            <a:chOff x="-417513" y="0"/>
            <a:chExt cx="12584114" cy="6853238"/>
          </a:xfrm>
        </p:grpSpPr>
        <p:sp>
          <p:nvSpPr>
            <p:cNvPr id="45" name="Freeform 5">
              <a:extLst>
                <a:ext uri="{FF2B5EF4-FFF2-40B4-BE49-F238E27FC236}">
                  <a16:creationId xmlns:a16="http://schemas.microsoft.com/office/drawing/2014/main" id="{EEEF8770-FD3F-465E-B3B2-3FF11E4AF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6">
              <a:extLst>
                <a:ext uri="{FF2B5EF4-FFF2-40B4-BE49-F238E27FC236}">
                  <a16:creationId xmlns:a16="http://schemas.microsoft.com/office/drawing/2014/main" id="{8D018E6E-7DA7-4210-9C13-36F5668047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7">
              <a:extLst>
                <a:ext uri="{FF2B5EF4-FFF2-40B4-BE49-F238E27FC236}">
                  <a16:creationId xmlns:a16="http://schemas.microsoft.com/office/drawing/2014/main" id="{56232983-6DD3-466D-AB3A-96FEE85FD5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8">
              <a:extLst>
                <a:ext uri="{FF2B5EF4-FFF2-40B4-BE49-F238E27FC236}">
                  <a16:creationId xmlns:a16="http://schemas.microsoft.com/office/drawing/2014/main" id="{F58F6396-EF55-4DD2-9335-632A71768C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9">
              <a:extLst>
                <a:ext uri="{FF2B5EF4-FFF2-40B4-BE49-F238E27FC236}">
                  <a16:creationId xmlns:a16="http://schemas.microsoft.com/office/drawing/2014/main" id="{CE8103D9-18D2-40C6-B838-2A25ABE5C5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0">
              <a:extLst>
                <a:ext uri="{FF2B5EF4-FFF2-40B4-BE49-F238E27FC236}">
                  <a16:creationId xmlns:a16="http://schemas.microsoft.com/office/drawing/2014/main" id="{5EB68742-2244-4336-8682-9B11E97571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1">
              <a:extLst>
                <a:ext uri="{FF2B5EF4-FFF2-40B4-BE49-F238E27FC236}">
                  <a16:creationId xmlns:a16="http://schemas.microsoft.com/office/drawing/2014/main" id="{80CCB191-1369-4D37-8C03-5DF56FAC1E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2">
              <a:extLst>
                <a:ext uri="{FF2B5EF4-FFF2-40B4-BE49-F238E27FC236}">
                  <a16:creationId xmlns:a16="http://schemas.microsoft.com/office/drawing/2014/main" id="{FFEB15BD-5D4A-476E-A1BE-86E612B8B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3">
              <a:extLst>
                <a:ext uri="{FF2B5EF4-FFF2-40B4-BE49-F238E27FC236}">
                  <a16:creationId xmlns:a16="http://schemas.microsoft.com/office/drawing/2014/main" id="{D2A400C3-CB24-4310-BC83-A034AE6562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4">
              <a:extLst>
                <a:ext uri="{FF2B5EF4-FFF2-40B4-BE49-F238E27FC236}">
                  <a16:creationId xmlns:a16="http://schemas.microsoft.com/office/drawing/2014/main" id="{0E43D2C0-360F-4150-B084-A6424027B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5">
              <a:extLst>
                <a:ext uri="{FF2B5EF4-FFF2-40B4-BE49-F238E27FC236}">
                  <a16:creationId xmlns:a16="http://schemas.microsoft.com/office/drawing/2014/main" id="{94BDA387-50C0-42B6-8868-557646DDDF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6">
              <a:extLst>
                <a:ext uri="{FF2B5EF4-FFF2-40B4-BE49-F238E27FC236}">
                  <a16:creationId xmlns:a16="http://schemas.microsoft.com/office/drawing/2014/main" id="{37061615-9A58-4E51-9ED6-05C0D4BFCF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7">
              <a:extLst>
                <a:ext uri="{FF2B5EF4-FFF2-40B4-BE49-F238E27FC236}">
                  <a16:creationId xmlns:a16="http://schemas.microsoft.com/office/drawing/2014/main" id="{A90341F9-5D65-40EA-8A1B-91CD0B48DA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8">
              <a:extLst>
                <a:ext uri="{FF2B5EF4-FFF2-40B4-BE49-F238E27FC236}">
                  <a16:creationId xmlns:a16="http://schemas.microsoft.com/office/drawing/2014/main" id="{E476A017-60FD-46F3-B7B6-F1CA3DA077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9">
              <a:extLst>
                <a:ext uri="{FF2B5EF4-FFF2-40B4-BE49-F238E27FC236}">
                  <a16:creationId xmlns:a16="http://schemas.microsoft.com/office/drawing/2014/main" id="{3336C977-B643-408F-B209-B1DACF874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0">
              <a:extLst>
                <a:ext uri="{FF2B5EF4-FFF2-40B4-BE49-F238E27FC236}">
                  <a16:creationId xmlns:a16="http://schemas.microsoft.com/office/drawing/2014/main" id="{704E3BA4-0811-4997-958E-9D3F71F72D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1">
              <a:extLst>
                <a:ext uri="{FF2B5EF4-FFF2-40B4-BE49-F238E27FC236}">
                  <a16:creationId xmlns:a16="http://schemas.microsoft.com/office/drawing/2014/main" id="{AC6A022A-392A-4D0B-95EB-DC8058DE87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2">
              <a:extLst>
                <a:ext uri="{FF2B5EF4-FFF2-40B4-BE49-F238E27FC236}">
                  <a16:creationId xmlns:a16="http://schemas.microsoft.com/office/drawing/2014/main" id="{2AE40D1D-7F8A-4FCF-8245-7FFA097A29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3">
              <a:extLst>
                <a:ext uri="{FF2B5EF4-FFF2-40B4-BE49-F238E27FC236}">
                  <a16:creationId xmlns:a16="http://schemas.microsoft.com/office/drawing/2014/main" id="{F6CF9DB5-A518-4D4D-BEE8-50DCF472F1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4">
              <a:extLst>
                <a:ext uri="{FF2B5EF4-FFF2-40B4-BE49-F238E27FC236}">
                  <a16:creationId xmlns:a16="http://schemas.microsoft.com/office/drawing/2014/main" id="{5BC4A2F7-E48D-4B09-892F-4DCAAFC4E1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5">
              <a:extLst>
                <a:ext uri="{FF2B5EF4-FFF2-40B4-BE49-F238E27FC236}">
                  <a16:creationId xmlns:a16="http://schemas.microsoft.com/office/drawing/2014/main" id="{6AB4C9FD-A9C0-4ED1-B342-8B7F985254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FA3C177-9571-4D1A-B624-F23C83259B08}"/>
              </a:ext>
            </a:extLst>
          </p:cNvPr>
          <p:cNvSpPr>
            <a:spLocks noGrp="1"/>
          </p:cNvSpPr>
          <p:nvPr>
            <p:ph type="title"/>
          </p:nvPr>
        </p:nvSpPr>
        <p:spPr>
          <a:xfrm>
            <a:off x="6138861" y="2349925"/>
            <a:ext cx="2336192" cy="2456442"/>
          </a:xfrm>
        </p:spPr>
        <p:txBody>
          <a:bodyPr>
            <a:normAutofit/>
          </a:bodyPr>
          <a:lstStyle/>
          <a:p>
            <a:r>
              <a:rPr lang="en-IE" sz="3200" dirty="0">
                <a:solidFill>
                  <a:schemeClr val="tx1"/>
                </a:solidFill>
              </a:rPr>
              <a:t>Conclusions</a:t>
            </a:r>
          </a:p>
        </p:txBody>
      </p:sp>
      <p:graphicFrame>
        <p:nvGraphicFramePr>
          <p:cNvPr id="37" name="Content Placeholder 2">
            <a:extLst>
              <a:ext uri="{FF2B5EF4-FFF2-40B4-BE49-F238E27FC236}">
                <a16:creationId xmlns:a16="http://schemas.microsoft.com/office/drawing/2014/main" id="{DA82B08D-D625-4FE7-B5D6-DA1134A72746}"/>
              </a:ext>
            </a:extLst>
          </p:cNvPr>
          <p:cNvGraphicFramePr>
            <a:graphicFrameLocks noGrp="1"/>
          </p:cNvGraphicFramePr>
          <p:nvPr>
            <p:ph idx="1"/>
            <p:extLst>
              <p:ext uri="{D42A27DB-BD31-4B8C-83A1-F6EECF244321}">
                <p14:modId xmlns:p14="http://schemas.microsoft.com/office/powerpoint/2010/main" val="3277237700"/>
              </p:ext>
            </p:extLst>
          </p:nvPr>
        </p:nvGraphicFramePr>
        <p:xfrm>
          <a:off x="603504" y="798444"/>
          <a:ext cx="5535357"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810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22204" y="1026251"/>
            <a:ext cx="5473933"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665905" y="-619573"/>
            <a:ext cx="6762525"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C89761A-252F-4527-A62A-9030F7DFB75D}"/>
              </a:ext>
            </a:extLst>
          </p:cNvPr>
          <p:cNvSpPr>
            <a:spLocks noGrp="1"/>
          </p:cNvSpPr>
          <p:nvPr>
            <p:ph type="title"/>
          </p:nvPr>
        </p:nvSpPr>
        <p:spPr>
          <a:xfrm>
            <a:off x="605790" y="2349925"/>
            <a:ext cx="1831420" cy="2456442"/>
          </a:xfrm>
        </p:spPr>
        <p:txBody>
          <a:bodyPr>
            <a:normAutofit/>
          </a:bodyPr>
          <a:lstStyle/>
          <a:p>
            <a:pPr algn="l"/>
            <a:r>
              <a:rPr lang="en-IE" sz="2800"/>
              <a:t>Key Issue !</a:t>
            </a:r>
          </a:p>
        </p:txBody>
      </p:sp>
      <p:sp>
        <p:nvSpPr>
          <p:cNvPr id="3" name="Content Placeholder 2">
            <a:extLst>
              <a:ext uri="{FF2B5EF4-FFF2-40B4-BE49-F238E27FC236}">
                <a16:creationId xmlns:a16="http://schemas.microsoft.com/office/drawing/2014/main" id="{8828FFEF-9F4D-44B7-B701-FF2C9A77F682}"/>
              </a:ext>
            </a:extLst>
          </p:cNvPr>
          <p:cNvSpPr>
            <a:spLocks noGrp="1"/>
          </p:cNvSpPr>
          <p:nvPr>
            <p:ph idx="1"/>
          </p:nvPr>
        </p:nvSpPr>
        <p:spPr>
          <a:xfrm>
            <a:off x="3634739" y="1111249"/>
            <a:ext cx="4915501" cy="4635503"/>
          </a:xfrm>
        </p:spPr>
        <p:txBody>
          <a:bodyPr>
            <a:normAutofit/>
          </a:bodyPr>
          <a:lstStyle/>
          <a:p>
            <a:r>
              <a:rPr lang="en-IE" sz="1600" i="1"/>
              <a:t>“ the most tenacious problem is not the absence of adequate laws, but the flawed and belated Member State transposition (of directives) as well as insufficient application and enforcement of those rules” </a:t>
            </a:r>
          </a:p>
          <a:p>
            <a:endParaRPr lang="en-IE" sz="1600" i="1"/>
          </a:p>
          <a:p>
            <a:pPr marL="0" indent="0">
              <a:buNone/>
            </a:pPr>
            <a:r>
              <a:rPr lang="en-IE" sz="1600" i="1"/>
              <a:t> Wenneras P. The Enforcement of EC Environment Law (OUP 2007 1-2</a:t>
            </a:r>
          </a:p>
        </p:txBody>
      </p:sp>
    </p:spTree>
    <p:extLst>
      <p:ext uri="{BB962C8B-B14F-4D97-AF65-F5344CB8AC3E}">
        <p14:creationId xmlns:p14="http://schemas.microsoft.com/office/powerpoint/2010/main" val="137993164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7806B-79FF-499F-9D2A-9BF1103A6B40}"/>
              </a:ext>
            </a:extLst>
          </p:cNvPr>
          <p:cNvSpPr>
            <a:spLocks noGrp="1"/>
          </p:cNvSpPr>
          <p:nvPr>
            <p:ph type="title"/>
          </p:nvPr>
        </p:nvSpPr>
        <p:spPr>
          <a:xfrm>
            <a:off x="762001" y="2362200"/>
            <a:ext cx="1981200" cy="2456442"/>
          </a:xfrm>
        </p:spPr>
        <p:txBody>
          <a:bodyPr>
            <a:normAutofit/>
          </a:bodyPr>
          <a:lstStyle/>
          <a:p>
            <a:r>
              <a:rPr lang="en-IE" sz="3200" dirty="0"/>
              <a:t>Mind the Gap !</a:t>
            </a:r>
          </a:p>
        </p:txBody>
      </p:sp>
      <p:graphicFrame>
        <p:nvGraphicFramePr>
          <p:cNvPr id="35" name="Content Placeholder 2">
            <a:extLst>
              <a:ext uri="{FF2B5EF4-FFF2-40B4-BE49-F238E27FC236}">
                <a16:creationId xmlns:a16="http://schemas.microsoft.com/office/drawing/2014/main" id="{3B3972D3-227E-47AF-9B6A-8A95EA44D06F}"/>
              </a:ext>
            </a:extLst>
          </p:cNvPr>
          <p:cNvGraphicFramePr>
            <a:graphicFrameLocks noGrp="1"/>
          </p:cNvGraphicFramePr>
          <p:nvPr>
            <p:ph idx="1"/>
            <p:extLst>
              <p:ext uri="{D42A27DB-BD31-4B8C-83A1-F6EECF244321}">
                <p14:modId xmlns:p14="http://schemas.microsoft.com/office/powerpoint/2010/main" val="2596413040"/>
              </p:ext>
            </p:extLst>
          </p:nvPr>
        </p:nvGraphicFramePr>
        <p:xfrm>
          <a:off x="2819400" y="762000"/>
          <a:ext cx="5764563" cy="5364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75740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BF739-72B8-4459-84DE-1CB8E0B94674}"/>
              </a:ext>
            </a:extLst>
          </p:cNvPr>
          <p:cNvSpPr>
            <a:spLocks noGrp="1"/>
          </p:cNvSpPr>
          <p:nvPr>
            <p:ph type="title"/>
          </p:nvPr>
        </p:nvSpPr>
        <p:spPr>
          <a:xfrm>
            <a:off x="5850819" y="2349925"/>
            <a:ext cx="2624234" cy="2456442"/>
          </a:xfrm>
        </p:spPr>
        <p:txBody>
          <a:bodyPr>
            <a:normAutofit/>
          </a:bodyPr>
          <a:lstStyle/>
          <a:p>
            <a:r>
              <a:rPr lang="en-IE" sz="3200">
                <a:solidFill>
                  <a:schemeClr val="tx1"/>
                </a:solidFill>
              </a:rPr>
              <a:t>The Process of Transposition </a:t>
            </a:r>
          </a:p>
        </p:txBody>
      </p:sp>
      <p:graphicFrame>
        <p:nvGraphicFramePr>
          <p:cNvPr id="5" name="Content Placeholder 2">
            <a:extLst>
              <a:ext uri="{FF2B5EF4-FFF2-40B4-BE49-F238E27FC236}">
                <a16:creationId xmlns:a16="http://schemas.microsoft.com/office/drawing/2014/main" id="{A3D3837A-D40C-4199-B323-8C3BDBF12CCE}"/>
              </a:ext>
            </a:extLst>
          </p:cNvPr>
          <p:cNvGraphicFramePr>
            <a:graphicFrameLocks noGrp="1"/>
          </p:cNvGraphicFramePr>
          <p:nvPr>
            <p:ph idx="1"/>
            <p:extLst>
              <p:ext uri="{D42A27DB-BD31-4B8C-83A1-F6EECF244321}">
                <p14:modId xmlns:p14="http://schemas.microsoft.com/office/powerpoint/2010/main" val="135551702"/>
              </p:ext>
            </p:extLst>
          </p:nvPr>
        </p:nvGraphicFramePr>
        <p:xfrm>
          <a:off x="603504" y="798444"/>
          <a:ext cx="4505467"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38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6DFD-B5A5-439E-8551-BF2E4783A89E}"/>
              </a:ext>
            </a:extLst>
          </p:cNvPr>
          <p:cNvSpPr>
            <a:spLocks noGrp="1"/>
          </p:cNvSpPr>
          <p:nvPr>
            <p:ph type="title"/>
          </p:nvPr>
        </p:nvSpPr>
        <p:spPr>
          <a:xfrm>
            <a:off x="1319465" y="798881"/>
            <a:ext cx="6505070" cy="1048945"/>
          </a:xfrm>
        </p:spPr>
        <p:txBody>
          <a:bodyPr>
            <a:normAutofit/>
          </a:bodyPr>
          <a:lstStyle/>
          <a:p>
            <a:r>
              <a:rPr lang="en-IE" sz="3200">
                <a:solidFill>
                  <a:schemeClr val="tx1"/>
                </a:solidFill>
              </a:rPr>
              <a:t>The problem of transposition </a:t>
            </a:r>
          </a:p>
        </p:txBody>
      </p:sp>
      <p:graphicFrame>
        <p:nvGraphicFramePr>
          <p:cNvPr id="5" name="Content Placeholder 2">
            <a:extLst>
              <a:ext uri="{FF2B5EF4-FFF2-40B4-BE49-F238E27FC236}">
                <a16:creationId xmlns:a16="http://schemas.microsoft.com/office/drawing/2014/main" id="{3BFBF91B-B33F-43DD-A296-EC9BB24045F7}"/>
              </a:ext>
            </a:extLst>
          </p:cNvPr>
          <p:cNvGraphicFramePr>
            <a:graphicFrameLocks noGrp="1"/>
          </p:cNvGraphicFramePr>
          <p:nvPr>
            <p:ph idx="1"/>
            <p:extLst>
              <p:ext uri="{D42A27DB-BD31-4B8C-83A1-F6EECF244321}">
                <p14:modId xmlns:p14="http://schemas.microsoft.com/office/powerpoint/2010/main" val="2287523746"/>
              </p:ext>
            </p:extLst>
          </p:nvPr>
        </p:nvGraphicFramePr>
        <p:xfrm>
          <a:off x="605791" y="1990976"/>
          <a:ext cx="7932419"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268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8233-BDD5-4CF3-9FB7-12CB822F5ABB}"/>
              </a:ext>
            </a:extLst>
          </p:cNvPr>
          <p:cNvSpPr>
            <a:spLocks noGrp="1"/>
          </p:cNvSpPr>
          <p:nvPr>
            <p:ph type="title"/>
          </p:nvPr>
        </p:nvSpPr>
        <p:spPr>
          <a:xfrm>
            <a:off x="666473" y="2349925"/>
            <a:ext cx="2624234" cy="2456442"/>
          </a:xfrm>
        </p:spPr>
        <p:txBody>
          <a:bodyPr>
            <a:normAutofit/>
          </a:bodyPr>
          <a:lstStyle/>
          <a:p>
            <a:r>
              <a:rPr lang="en-IE" sz="3200"/>
              <a:t>Solutions to the problem of non-transposition</a:t>
            </a:r>
          </a:p>
        </p:txBody>
      </p:sp>
      <p:graphicFrame>
        <p:nvGraphicFramePr>
          <p:cNvPr id="5" name="Content Placeholder 2">
            <a:extLst>
              <a:ext uri="{FF2B5EF4-FFF2-40B4-BE49-F238E27FC236}">
                <a16:creationId xmlns:a16="http://schemas.microsoft.com/office/drawing/2014/main" id="{EF93B488-EFD8-49F2-8D16-D3D91A24681D}"/>
              </a:ext>
            </a:extLst>
          </p:cNvPr>
          <p:cNvGraphicFramePr>
            <a:graphicFrameLocks noGrp="1"/>
          </p:cNvGraphicFramePr>
          <p:nvPr>
            <p:ph idx="1"/>
            <p:extLst>
              <p:ext uri="{D42A27DB-BD31-4B8C-83A1-F6EECF244321}">
                <p14:modId xmlns:p14="http://schemas.microsoft.com/office/powerpoint/2010/main" val="519377154"/>
              </p:ext>
            </p:extLst>
          </p:nvPr>
        </p:nvGraphicFramePr>
        <p:xfrm>
          <a:off x="3124200" y="381000"/>
          <a:ext cx="5715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64720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C978-5287-448B-89AC-7192318171C3}"/>
              </a:ext>
            </a:extLst>
          </p:cNvPr>
          <p:cNvSpPr>
            <a:spLocks noGrp="1"/>
          </p:cNvSpPr>
          <p:nvPr>
            <p:ph type="title"/>
          </p:nvPr>
        </p:nvSpPr>
        <p:spPr>
          <a:xfrm>
            <a:off x="725554" y="2349924"/>
            <a:ext cx="2779646" cy="2464952"/>
          </a:xfrm>
        </p:spPr>
        <p:txBody>
          <a:bodyPr/>
          <a:lstStyle/>
          <a:p>
            <a:r>
              <a:rPr lang="en-IE" dirty="0"/>
              <a:t>Case C-378/17</a:t>
            </a:r>
            <a:br>
              <a:rPr lang="en-IE" dirty="0"/>
            </a:br>
            <a:r>
              <a:rPr lang="en-IE" dirty="0"/>
              <a:t>WRC v AGSC</a:t>
            </a:r>
          </a:p>
        </p:txBody>
      </p:sp>
      <p:sp>
        <p:nvSpPr>
          <p:cNvPr id="3" name="Content Placeholder 2">
            <a:extLst>
              <a:ext uri="{FF2B5EF4-FFF2-40B4-BE49-F238E27FC236}">
                <a16:creationId xmlns:a16="http://schemas.microsoft.com/office/drawing/2014/main" id="{67F6B2E3-2F96-443A-A65C-505482ACAF9F}"/>
              </a:ext>
            </a:extLst>
          </p:cNvPr>
          <p:cNvSpPr>
            <a:spLocks noGrp="1"/>
          </p:cNvSpPr>
          <p:nvPr>
            <p:ph idx="1"/>
          </p:nvPr>
        </p:nvSpPr>
        <p:spPr/>
        <p:txBody>
          <a:bodyPr>
            <a:normAutofit fontScale="92500"/>
          </a:bodyPr>
          <a:lstStyle/>
          <a:p>
            <a:pPr algn="just"/>
            <a:r>
              <a:rPr lang="en-IE" dirty="0"/>
              <a:t>WRC has the authority to disapply or ignore a rule of national law that is contrary to EU law.</a:t>
            </a:r>
          </a:p>
          <a:p>
            <a:pPr algn="just"/>
            <a:r>
              <a:rPr lang="en-IE" dirty="0"/>
              <a:t>WRC established to give effect to EU law </a:t>
            </a:r>
          </a:p>
          <a:p>
            <a:pPr algn="just"/>
            <a:r>
              <a:rPr lang="en-IE" dirty="0"/>
              <a:t>WRC, is required of its own motion, to disapply or disregard any provision of national legislation where it is contrary to EU law. </a:t>
            </a:r>
          </a:p>
          <a:p>
            <a:pPr algn="just"/>
            <a:r>
              <a:rPr lang="en-IE" dirty="0"/>
              <a:t>The CJEU also clarified that the WRC do not need to request or await the contrary provisions of national law to be set aside. </a:t>
            </a:r>
          </a:p>
          <a:p>
            <a:pPr algn="just"/>
            <a:r>
              <a:rPr lang="en-IE" dirty="0"/>
              <a:t> Importantly, the CJEU noted in its judgment that it has repeatedly held that the duty to disapply or disregard national legislation that is contrary to EU law is owed by all organs of the State, including administrative authorities.</a:t>
            </a:r>
          </a:p>
        </p:txBody>
      </p:sp>
    </p:spTree>
    <p:extLst>
      <p:ext uri="{BB962C8B-B14F-4D97-AF65-F5344CB8AC3E}">
        <p14:creationId xmlns:p14="http://schemas.microsoft.com/office/powerpoint/2010/main" val="391610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095D3-BCE4-4A36-8D15-0844819A3071}"/>
              </a:ext>
            </a:extLst>
          </p:cNvPr>
          <p:cNvSpPr>
            <a:spLocks noGrp="1"/>
          </p:cNvSpPr>
          <p:nvPr>
            <p:ph type="title"/>
          </p:nvPr>
        </p:nvSpPr>
        <p:spPr/>
        <p:txBody>
          <a:bodyPr/>
          <a:lstStyle/>
          <a:p>
            <a:r>
              <a:rPr lang="en-IE" dirty="0"/>
              <a:t>Case C-378/17</a:t>
            </a:r>
            <a:br>
              <a:rPr lang="en-IE" dirty="0"/>
            </a:br>
            <a:r>
              <a:rPr lang="en-IE" dirty="0"/>
              <a:t>WRC v AGSC</a:t>
            </a:r>
          </a:p>
        </p:txBody>
      </p:sp>
      <p:sp>
        <p:nvSpPr>
          <p:cNvPr id="3" name="Content Placeholder 2">
            <a:extLst>
              <a:ext uri="{FF2B5EF4-FFF2-40B4-BE49-F238E27FC236}">
                <a16:creationId xmlns:a16="http://schemas.microsoft.com/office/drawing/2014/main" id="{4BDADDFA-5196-4E42-9FB1-206726AFE581}"/>
              </a:ext>
            </a:extLst>
          </p:cNvPr>
          <p:cNvSpPr>
            <a:spLocks noGrp="1"/>
          </p:cNvSpPr>
          <p:nvPr>
            <p:ph idx="1"/>
          </p:nvPr>
        </p:nvSpPr>
        <p:spPr/>
        <p:txBody>
          <a:bodyPr/>
          <a:lstStyle/>
          <a:p>
            <a:pPr algn="just"/>
            <a:r>
              <a:rPr lang="en-IE" dirty="0"/>
              <a:t>This decision is noteworthy as it clarifies  that the power to disapply or disregard national law if it conflicts with EU law is not confined to courts of law.</a:t>
            </a:r>
          </a:p>
          <a:p>
            <a:pPr algn="just"/>
            <a:r>
              <a:rPr lang="en-IE" dirty="0"/>
              <a:t> It potentially extends those powers to all national bodies and administrative authorities in EU member states which are tasked with applying EU law. </a:t>
            </a:r>
          </a:p>
          <a:p>
            <a:pPr algn="just"/>
            <a:r>
              <a:rPr lang="en-IE" dirty="0"/>
              <a:t>Obvious impact in environmental context and has possibility to address the problems of transpositions of EU environmental law</a:t>
            </a:r>
          </a:p>
          <a:p>
            <a:pPr algn="just"/>
            <a:r>
              <a:rPr lang="en-IE" dirty="0"/>
              <a:t>However such bodies must be aware of their obligations under EU law </a:t>
            </a:r>
          </a:p>
        </p:txBody>
      </p:sp>
    </p:spTree>
    <p:extLst>
      <p:ext uri="{BB962C8B-B14F-4D97-AF65-F5344CB8AC3E}">
        <p14:creationId xmlns:p14="http://schemas.microsoft.com/office/powerpoint/2010/main" val="373664238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
  <TotalTime>190</TotalTime>
  <Words>2059</Words>
  <Application>Microsoft Office PowerPoint</Application>
  <PresentationFormat>On-screen Show (4:3)</PresentationFormat>
  <Paragraphs>119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 Light</vt:lpstr>
      <vt:lpstr>Rockwell</vt:lpstr>
      <vt:lpstr>Wingdings</vt:lpstr>
      <vt:lpstr>Atlas</vt:lpstr>
      <vt:lpstr>WHAT IS THE FUTURE FOR THE ENFORCEMENT OF EU ENVIRONMENTAL LAW  ?  </vt:lpstr>
      <vt:lpstr>Introduction</vt:lpstr>
      <vt:lpstr>Key Issue !</vt:lpstr>
      <vt:lpstr>Mind the Gap !</vt:lpstr>
      <vt:lpstr>The Process of Transposition </vt:lpstr>
      <vt:lpstr>The problem of transposition </vt:lpstr>
      <vt:lpstr>Solutions to the problem of non-transposition</vt:lpstr>
      <vt:lpstr>Case C-378/17 WRC v AGSC</vt:lpstr>
      <vt:lpstr>Case C-378/17 WRC v AGSC</vt:lpstr>
      <vt:lpstr>The Domestic Context </vt:lpstr>
      <vt:lpstr>Transposition by secondary legislation </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Friends of the Irish Environment v Minister for Communication Climate Action and Environment &amp; others</vt:lpstr>
      <vt:lpstr>Role of the Irish Courts </vt:lpstr>
      <vt:lpstr>Reasons to be cheerful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FUTURE FOR THE ENFORCEMENT OF EU ENVIRONMENTAL LAW</dc:title>
  <dc:creator>Tom Flynn</dc:creator>
  <cp:lastModifiedBy>Ryall, Aine</cp:lastModifiedBy>
  <cp:revision>15</cp:revision>
  <dcterms:created xsi:type="dcterms:W3CDTF">2019-10-18T09:08:47Z</dcterms:created>
  <dcterms:modified xsi:type="dcterms:W3CDTF">2019-10-20T09:04:15Z</dcterms:modified>
</cp:coreProperties>
</file>