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57" r:id="rId3"/>
    <p:sldId id="264" r:id="rId4"/>
    <p:sldId id="258" r:id="rId5"/>
    <p:sldId id="259" r:id="rId6"/>
    <p:sldId id="269" r:id="rId7"/>
    <p:sldId id="270" r:id="rId8"/>
    <p:sldId id="260" r:id="rId9"/>
    <p:sldId id="265" r:id="rId10"/>
    <p:sldId id="266" r:id="rId11"/>
    <p:sldId id="273" r:id="rId12"/>
    <p:sldId id="271" r:id="rId13"/>
    <p:sldId id="267" r:id="rId14"/>
    <p:sldId id="274" r:id="rId15"/>
    <p:sldId id="272" r:id="rId16"/>
    <p:sldId id="268" r:id="rId17"/>
    <p:sldId id="275" r:id="rId18"/>
    <p:sldId id="276" r:id="rId19"/>
    <p:sldId id="277" r:id="rId20"/>
    <p:sldId id="279" r:id="rId21"/>
    <p:sldId id="256" r:id="rId22"/>
    <p:sldId id="283" r:id="rId23"/>
    <p:sldId id="278" r:id="rId24"/>
    <p:sldId id="285" r:id="rId25"/>
    <p:sldId id="280" r:id="rId26"/>
    <p:sldId id="281" r:id="rId27"/>
    <p:sldId id="282" r:id="rId28"/>
    <p:sldId id="284"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138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9AF1AE-9FD0-479B-A8A7-52103C81DC7B}" type="doc">
      <dgm:prSet loTypeId="urn:microsoft.com/office/officeart/2005/8/layout/pyramid3" loCatId="pyramid" qsTypeId="urn:microsoft.com/office/officeart/2005/8/quickstyle/simple1" qsCatId="simple" csTypeId="urn:microsoft.com/office/officeart/2005/8/colors/accent1_2" csCatId="accent1" phldr="1"/>
      <dgm:spPr/>
    </dgm:pt>
    <dgm:pt modelId="{FF034AB6-0681-4B16-90AF-4222145F039D}">
      <dgm:prSet phldrT="[Text]"/>
      <dgm:spPr/>
      <dgm:t>
        <a:bodyPr/>
        <a:lstStyle/>
        <a:p>
          <a:r>
            <a:rPr lang="en-IE" dirty="0"/>
            <a:t>Policies/Legislation</a:t>
          </a:r>
        </a:p>
      </dgm:t>
    </dgm:pt>
    <dgm:pt modelId="{3D70C1B6-FC25-4BDE-972B-6B1675E3D9AB}" type="parTrans" cxnId="{58CD7496-9AF7-4E75-A6E7-66B151B771E3}">
      <dgm:prSet/>
      <dgm:spPr/>
      <dgm:t>
        <a:bodyPr/>
        <a:lstStyle/>
        <a:p>
          <a:endParaRPr lang="en-IE"/>
        </a:p>
      </dgm:t>
    </dgm:pt>
    <dgm:pt modelId="{4F661EA7-6327-4660-BC82-7AA736B994CE}" type="sibTrans" cxnId="{58CD7496-9AF7-4E75-A6E7-66B151B771E3}">
      <dgm:prSet/>
      <dgm:spPr/>
      <dgm:t>
        <a:bodyPr/>
        <a:lstStyle/>
        <a:p>
          <a:endParaRPr lang="en-IE"/>
        </a:p>
      </dgm:t>
    </dgm:pt>
    <dgm:pt modelId="{F5488FA5-6532-4CBD-890B-610A58CBA6FF}">
      <dgm:prSet phldrT="[Text]"/>
      <dgm:spPr/>
      <dgm:t>
        <a:bodyPr/>
        <a:lstStyle/>
        <a:p>
          <a:r>
            <a:rPr lang="en-IE" dirty="0"/>
            <a:t>Plans/Programmes</a:t>
          </a:r>
        </a:p>
      </dgm:t>
    </dgm:pt>
    <dgm:pt modelId="{49A24470-8F71-48BF-840B-17E1C3710635}" type="parTrans" cxnId="{1B6251FB-9B00-492C-A9E8-BB6856C291AA}">
      <dgm:prSet/>
      <dgm:spPr/>
      <dgm:t>
        <a:bodyPr/>
        <a:lstStyle/>
        <a:p>
          <a:endParaRPr lang="en-IE"/>
        </a:p>
      </dgm:t>
    </dgm:pt>
    <dgm:pt modelId="{B5476B3E-B81C-43E4-8090-A62F9E7859DA}" type="sibTrans" cxnId="{1B6251FB-9B00-492C-A9E8-BB6856C291AA}">
      <dgm:prSet/>
      <dgm:spPr/>
      <dgm:t>
        <a:bodyPr/>
        <a:lstStyle/>
        <a:p>
          <a:endParaRPr lang="en-IE"/>
        </a:p>
      </dgm:t>
    </dgm:pt>
    <dgm:pt modelId="{D67862A8-DBCD-402B-9CFC-6409BD09EE6B}">
      <dgm:prSet phldrT="[Text]"/>
      <dgm:spPr/>
      <dgm:t>
        <a:bodyPr/>
        <a:lstStyle/>
        <a:p>
          <a:r>
            <a:rPr lang="en-IE" dirty="0"/>
            <a:t>Activities/</a:t>
          </a:r>
        </a:p>
        <a:p>
          <a:r>
            <a:rPr lang="en-IE" dirty="0"/>
            <a:t>Projects</a:t>
          </a:r>
        </a:p>
      </dgm:t>
    </dgm:pt>
    <dgm:pt modelId="{81199C90-0A0D-4CAE-BD43-CCC0380E6326}" type="parTrans" cxnId="{66841F53-E24B-4BD8-8392-715AE911CA33}">
      <dgm:prSet/>
      <dgm:spPr/>
      <dgm:t>
        <a:bodyPr/>
        <a:lstStyle/>
        <a:p>
          <a:endParaRPr lang="en-IE"/>
        </a:p>
      </dgm:t>
    </dgm:pt>
    <dgm:pt modelId="{61E029BF-ADC9-48F3-8BA4-DD4B609F6BF8}" type="sibTrans" cxnId="{66841F53-E24B-4BD8-8392-715AE911CA33}">
      <dgm:prSet/>
      <dgm:spPr/>
      <dgm:t>
        <a:bodyPr/>
        <a:lstStyle/>
        <a:p>
          <a:endParaRPr lang="en-IE"/>
        </a:p>
      </dgm:t>
    </dgm:pt>
    <dgm:pt modelId="{60094E1C-1B20-406A-ABD6-AC9A39322B26}" type="pres">
      <dgm:prSet presAssocID="{A29AF1AE-9FD0-479B-A8A7-52103C81DC7B}" presName="Name0" presStyleCnt="0">
        <dgm:presLayoutVars>
          <dgm:dir/>
          <dgm:animLvl val="lvl"/>
          <dgm:resizeHandles val="exact"/>
        </dgm:presLayoutVars>
      </dgm:prSet>
      <dgm:spPr/>
    </dgm:pt>
    <dgm:pt modelId="{A9959D7C-C9E9-4934-A948-DD5829AEFC4E}" type="pres">
      <dgm:prSet presAssocID="{FF034AB6-0681-4B16-90AF-4222145F039D}" presName="Name8" presStyleCnt="0"/>
      <dgm:spPr/>
    </dgm:pt>
    <dgm:pt modelId="{7BBFF2EE-EEE5-43A7-8D14-1F0796CD6A35}" type="pres">
      <dgm:prSet presAssocID="{FF034AB6-0681-4B16-90AF-4222145F039D}" presName="level" presStyleLbl="node1" presStyleIdx="0" presStyleCnt="3">
        <dgm:presLayoutVars>
          <dgm:chMax val="1"/>
          <dgm:bulletEnabled val="1"/>
        </dgm:presLayoutVars>
      </dgm:prSet>
      <dgm:spPr/>
    </dgm:pt>
    <dgm:pt modelId="{D6F616DA-6C55-4619-B466-917B329A5830}" type="pres">
      <dgm:prSet presAssocID="{FF034AB6-0681-4B16-90AF-4222145F039D}" presName="levelTx" presStyleLbl="revTx" presStyleIdx="0" presStyleCnt="0">
        <dgm:presLayoutVars>
          <dgm:chMax val="1"/>
          <dgm:bulletEnabled val="1"/>
        </dgm:presLayoutVars>
      </dgm:prSet>
      <dgm:spPr/>
    </dgm:pt>
    <dgm:pt modelId="{44F9B1D4-F631-44F5-B89D-74306B6CE60B}" type="pres">
      <dgm:prSet presAssocID="{F5488FA5-6532-4CBD-890B-610A58CBA6FF}" presName="Name8" presStyleCnt="0"/>
      <dgm:spPr/>
    </dgm:pt>
    <dgm:pt modelId="{CA1AA544-C650-43DF-B26B-092BC5B838B9}" type="pres">
      <dgm:prSet presAssocID="{F5488FA5-6532-4CBD-890B-610A58CBA6FF}" presName="level" presStyleLbl="node1" presStyleIdx="1" presStyleCnt="3">
        <dgm:presLayoutVars>
          <dgm:chMax val="1"/>
          <dgm:bulletEnabled val="1"/>
        </dgm:presLayoutVars>
      </dgm:prSet>
      <dgm:spPr/>
    </dgm:pt>
    <dgm:pt modelId="{9FF00367-2ABA-41A2-8751-4DBC8F8D66A1}" type="pres">
      <dgm:prSet presAssocID="{F5488FA5-6532-4CBD-890B-610A58CBA6FF}" presName="levelTx" presStyleLbl="revTx" presStyleIdx="0" presStyleCnt="0">
        <dgm:presLayoutVars>
          <dgm:chMax val="1"/>
          <dgm:bulletEnabled val="1"/>
        </dgm:presLayoutVars>
      </dgm:prSet>
      <dgm:spPr/>
    </dgm:pt>
    <dgm:pt modelId="{3AD5B933-9E4E-4E33-939B-AEEA9E2F5127}" type="pres">
      <dgm:prSet presAssocID="{D67862A8-DBCD-402B-9CFC-6409BD09EE6B}" presName="Name8" presStyleCnt="0"/>
      <dgm:spPr/>
    </dgm:pt>
    <dgm:pt modelId="{A0B50F6C-F1B5-4BD4-B72B-BF00B1BDC2EF}" type="pres">
      <dgm:prSet presAssocID="{D67862A8-DBCD-402B-9CFC-6409BD09EE6B}" presName="level" presStyleLbl="node1" presStyleIdx="2" presStyleCnt="3">
        <dgm:presLayoutVars>
          <dgm:chMax val="1"/>
          <dgm:bulletEnabled val="1"/>
        </dgm:presLayoutVars>
      </dgm:prSet>
      <dgm:spPr/>
    </dgm:pt>
    <dgm:pt modelId="{9CFE6582-5AB9-4DDB-B926-249C4BBBA656}" type="pres">
      <dgm:prSet presAssocID="{D67862A8-DBCD-402B-9CFC-6409BD09EE6B}" presName="levelTx" presStyleLbl="revTx" presStyleIdx="0" presStyleCnt="0">
        <dgm:presLayoutVars>
          <dgm:chMax val="1"/>
          <dgm:bulletEnabled val="1"/>
        </dgm:presLayoutVars>
      </dgm:prSet>
      <dgm:spPr/>
    </dgm:pt>
  </dgm:ptLst>
  <dgm:cxnLst>
    <dgm:cxn modelId="{D1371B09-60DB-4552-9C8B-2B65A4010E48}" type="presOf" srcId="{D67862A8-DBCD-402B-9CFC-6409BD09EE6B}" destId="{A0B50F6C-F1B5-4BD4-B72B-BF00B1BDC2EF}" srcOrd="0" destOrd="0" presId="urn:microsoft.com/office/officeart/2005/8/layout/pyramid3"/>
    <dgm:cxn modelId="{4DFC4043-0325-45B7-804E-9213F9F43BAA}" type="presOf" srcId="{A29AF1AE-9FD0-479B-A8A7-52103C81DC7B}" destId="{60094E1C-1B20-406A-ABD6-AC9A39322B26}" srcOrd="0" destOrd="0" presId="urn:microsoft.com/office/officeart/2005/8/layout/pyramid3"/>
    <dgm:cxn modelId="{66841F53-E24B-4BD8-8392-715AE911CA33}" srcId="{A29AF1AE-9FD0-479B-A8A7-52103C81DC7B}" destId="{D67862A8-DBCD-402B-9CFC-6409BD09EE6B}" srcOrd="2" destOrd="0" parTransId="{81199C90-0A0D-4CAE-BD43-CCC0380E6326}" sibTransId="{61E029BF-ADC9-48F3-8BA4-DD4B609F6BF8}"/>
    <dgm:cxn modelId="{AD5FD356-8411-4AA8-82B4-66289A08A787}" type="presOf" srcId="{D67862A8-DBCD-402B-9CFC-6409BD09EE6B}" destId="{9CFE6582-5AB9-4DDB-B926-249C4BBBA656}" srcOrd="1" destOrd="0" presId="urn:microsoft.com/office/officeart/2005/8/layout/pyramid3"/>
    <dgm:cxn modelId="{1C5A1277-526D-4738-93F3-D64D6F390084}" type="presOf" srcId="{FF034AB6-0681-4B16-90AF-4222145F039D}" destId="{D6F616DA-6C55-4619-B466-917B329A5830}" srcOrd="1" destOrd="0" presId="urn:microsoft.com/office/officeart/2005/8/layout/pyramid3"/>
    <dgm:cxn modelId="{B6A62F87-58F0-4172-9893-A9164780F278}" type="presOf" srcId="{F5488FA5-6532-4CBD-890B-610A58CBA6FF}" destId="{CA1AA544-C650-43DF-B26B-092BC5B838B9}" srcOrd="0" destOrd="0" presId="urn:microsoft.com/office/officeart/2005/8/layout/pyramid3"/>
    <dgm:cxn modelId="{58CD7496-9AF7-4E75-A6E7-66B151B771E3}" srcId="{A29AF1AE-9FD0-479B-A8A7-52103C81DC7B}" destId="{FF034AB6-0681-4B16-90AF-4222145F039D}" srcOrd="0" destOrd="0" parTransId="{3D70C1B6-FC25-4BDE-972B-6B1675E3D9AB}" sibTransId="{4F661EA7-6327-4660-BC82-7AA736B994CE}"/>
    <dgm:cxn modelId="{749CF99E-09E0-4A41-992B-59D31E8617D9}" type="presOf" srcId="{F5488FA5-6532-4CBD-890B-610A58CBA6FF}" destId="{9FF00367-2ABA-41A2-8751-4DBC8F8D66A1}" srcOrd="1" destOrd="0" presId="urn:microsoft.com/office/officeart/2005/8/layout/pyramid3"/>
    <dgm:cxn modelId="{7725EFF2-F213-4FFB-9653-627A5240EAFF}" type="presOf" srcId="{FF034AB6-0681-4B16-90AF-4222145F039D}" destId="{7BBFF2EE-EEE5-43A7-8D14-1F0796CD6A35}" srcOrd="0" destOrd="0" presId="urn:microsoft.com/office/officeart/2005/8/layout/pyramid3"/>
    <dgm:cxn modelId="{1B6251FB-9B00-492C-A9E8-BB6856C291AA}" srcId="{A29AF1AE-9FD0-479B-A8A7-52103C81DC7B}" destId="{F5488FA5-6532-4CBD-890B-610A58CBA6FF}" srcOrd="1" destOrd="0" parTransId="{49A24470-8F71-48BF-840B-17E1C3710635}" sibTransId="{B5476B3E-B81C-43E4-8090-A62F9E7859DA}"/>
    <dgm:cxn modelId="{5BC387A2-336D-418B-8AB8-1C761C6FD740}" type="presParOf" srcId="{60094E1C-1B20-406A-ABD6-AC9A39322B26}" destId="{A9959D7C-C9E9-4934-A948-DD5829AEFC4E}" srcOrd="0" destOrd="0" presId="urn:microsoft.com/office/officeart/2005/8/layout/pyramid3"/>
    <dgm:cxn modelId="{96856CF5-9F1A-40B2-A245-08AC1C72A73B}" type="presParOf" srcId="{A9959D7C-C9E9-4934-A948-DD5829AEFC4E}" destId="{7BBFF2EE-EEE5-43A7-8D14-1F0796CD6A35}" srcOrd="0" destOrd="0" presId="urn:microsoft.com/office/officeart/2005/8/layout/pyramid3"/>
    <dgm:cxn modelId="{F208118C-FF3E-40CA-BF76-754E5E4A3DD9}" type="presParOf" srcId="{A9959D7C-C9E9-4934-A948-DD5829AEFC4E}" destId="{D6F616DA-6C55-4619-B466-917B329A5830}" srcOrd="1" destOrd="0" presId="urn:microsoft.com/office/officeart/2005/8/layout/pyramid3"/>
    <dgm:cxn modelId="{88911142-EE23-4114-8D62-210E53158F69}" type="presParOf" srcId="{60094E1C-1B20-406A-ABD6-AC9A39322B26}" destId="{44F9B1D4-F631-44F5-B89D-74306B6CE60B}" srcOrd="1" destOrd="0" presId="urn:microsoft.com/office/officeart/2005/8/layout/pyramid3"/>
    <dgm:cxn modelId="{2A30409E-C015-473A-9493-0E1AC91CAE13}" type="presParOf" srcId="{44F9B1D4-F631-44F5-B89D-74306B6CE60B}" destId="{CA1AA544-C650-43DF-B26B-092BC5B838B9}" srcOrd="0" destOrd="0" presId="urn:microsoft.com/office/officeart/2005/8/layout/pyramid3"/>
    <dgm:cxn modelId="{2BF0402B-B08B-4C0F-8E81-487A021645FB}" type="presParOf" srcId="{44F9B1D4-F631-44F5-B89D-74306B6CE60B}" destId="{9FF00367-2ABA-41A2-8751-4DBC8F8D66A1}" srcOrd="1" destOrd="0" presId="urn:microsoft.com/office/officeart/2005/8/layout/pyramid3"/>
    <dgm:cxn modelId="{13ADBC2E-1D6D-4031-ACCD-1A09846A1FB7}" type="presParOf" srcId="{60094E1C-1B20-406A-ABD6-AC9A39322B26}" destId="{3AD5B933-9E4E-4E33-939B-AEEA9E2F5127}" srcOrd="2" destOrd="0" presId="urn:microsoft.com/office/officeart/2005/8/layout/pyramid3"/>
    <dgm:cxn modelId="{D9B21A90-B684-4FE3-82E6-06F55CE75F99}" type="presParOf" srcId="{3AD5B933-9E4E-4E33-939B-AEEA9E2F5127}" destId="{A0B50F6C-F1B5-4BD4-B72B-BF00B1BDC2EF}" srcOrd="0" destOrd="0" presId="urn:microsoft.com/office/officeart/2005/8/layout/pyramid3"/>
    <dgm:cxn modelId="{3F34A96A-544C-4F4E-9F58-346F0EAF943D}" type="presParOf" srcId="{3AD5B933-9E4E-4E33-939B-AEEA9E2F5127}" destId="{9CFE6582-5AB9-4DDB-B926-249C4BBBA656}"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BFF2EE-EEE5-43A7-8D14-1F0796CD6A35}">
      <dsp:nvSpPr>
        <dsp:cNvPr id="0" name=""/>
        <dsp:cNvSpPr/>
      </dsp:nvSpPr>
      <dsp:spPr>
        <a:xfrm rot="10800000">
          <a:off x="0" y="0"/>
          <a:ext cx="7042685" cy="1450446"/>
        </a:xfrm>
        <a:prstGeom prst="trapezoid">
          <a:avLst>
            <a:gd name="adj" fmla="val 8092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IE" sz="3000" kern="1200" dirty="0"/>
            <a:t>Policies/Legislation</a:t>
          </a:r>
        </a:p>
      </dsp:txBody>
      <dsp:txXfrm rot="-10800000">
        <a:off x="1232469" y="0"/>
        <a:ext cx="4577745" cy="1450446"/>
      </dsp:txXfrm>
    </dsp:sp>
    <dsp:sp modelId="{CA1AA544-C650-43DF-B26B-092BC5B838B9}">
      <dsp:nvSpPr>
        <dsp:cNvPr id="0" name=""/>
        <dsp:cNvSpPr/>
      </dsp:nvSpPr>
      <dsp:spPr>
        <a:xfrm rot="10800000">
          <a:off x="1173780" y="1450446"/>
          <a:ext cx="4695123" cy="1450446"/>
        </a:xfrm>
        <a:prstGeom prst="trapezoid">
          <a:avLst>
            <a:gd name="adj" fmla="val 8092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IE" sz="3000" kern="1200" dirty="0"/>
            <a:t>Plans/Programmes</a:t>
          </a:r>
        </a:p>
      </dsp:txBody>
      <dsp:txXfrm rot="-10800000">
        <a:off x="1995427" y="1450446"/>
        <a:ext cx="3051830" cy="1450446"/>
      </dsp:txXfrm>
    </dsp:sp>
    <dsp:sp modelId="{A0B50F6C-F1B5-4BD4-B72B-BF00B1BDC2EF}">
      <dsp:nvSpPr>
        <dsp:cNvPr id="0" name=""/>
        <dsp:cNvSpPr/>
      </dsp:nvSpPr>
      <dsp:spPr>
        <a:xfrm rot="10800000">
          <a:off x="2347561" y="2900892"/>
          <a:ext cx="2347561" cy="1450446"/>
        </a:xfrm>
        <a:prstGeom prst="trapezoid">
          <a:avLst>
            <a:gd name="adj" fmla="val 8092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IE" sz="3000" kern="1200" dirty="0"/>
            <a:t>Activities/</a:t>
          </a:r>
        </a:p>
        <a:p>
          <a:pPr marL="0" lvl="0" indent="0" algn="ctr" defTabSz="1333500">
            <a:lnSpc>
              <a:spcPct val="90000"/>
            </a:lnSpc>
            <a:spcBef>
              <a:spcPct val="0"/>
            </a:spcBef>
            <a:spcAft>
              <a:spcPct val="35000"/>
            </a:spcAft>
            <a:buNone/>
          </a:pPr>
          <a:r>
            <a:rPr lang="en-IE" sz="3000" kern="1200" dirty="0"/>
            <a:t>Projects</a:t>
          </a:r>
        </a:p>
      </dsp:txBody>
      <dsp:txXfrm rot="-10800000">
        <a:off x="2347561" y="2900892"/>
        <a:ext cx="2347561" cy="1450446"/>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26E3DF6-89E6-49B4-9717-419519713262}" type="datetimeFigureOut">
              <a:rPr lang="en-IE" smtClean="0"/>
              <a:t>23/10/2019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489ECC6-1A9E-4807-9ECA-DC509B1D9DDB}" type="slidenum">
              <a:rPr lang="en-IE" smtClean="0"/>
              <a:t>‹#›</a:t>
            </a:fld>
            <a:endParaRPr lang="en-IE"/>
          </a:p>
        </p:txBody>
      </p:sp>
    </p:spTree>
    <p:extLst>
      <p:ext uri="{BB962C8B-B14F-4D97-AF65-F5344CB8AC3E}">
        <p14:creationId xmlns:p14="http://schemas.microsoft.com/office/powerpoint/2010/main" val="3424125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6E3DF6-89E6-49B4-9717-419519713262}" type="datetimeFigureOut">
              <a:rPr lang="en-IE" smtClean="0"/>
              <a:t>23/10/2019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489ECC6-1A9E-4807-9ECA-DC509B1D9DDB}" type="slidenum">
              <a:rPr lang="en-IE" smtClean="0"/>
              <a:t>‹#›</a:t>
            </a:fld>
            <a:endParaRPr lang="en-IE"/>
          </a:p>
        </p:txBody>
      </p:sp>
    </p:spTree>
    <p:extLst>
      <p:ext uri="{BB962C8B-B14F-4D97-AF65-F5344CB8AC3E}">
        <p14:creationId xmlns:p14="http://schemas.microsoft.com/office/powerpoint/2010/main" val="4199938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6E3DF6-89E6-49B4-9717-419519713262}" type="datetimeFigureOut">
              <a:rPr lang="en-IE" smtClean="0"/>
              <a:t>23/10/2019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489ECC6-1A9E-4807-9ECA-DC509B1D9DDB}" type="slidenum">
              <a:rPr lang="en-IE" smtClean="0"/>
              <a:t>‹#›</a:t>
            </a:fld>
            <a:endParaRPr lang="en-IE"/>
          </a:p>
        </p:txBody>
      </p:sp>
    </p:spTree>
    <p:extLst>
      <p:ext uri="{BB962C8B-B14F-4D97-AF65-F5344CB8AC3E}">
        <p14:creationId xmlns:p14="http://schemas.microsoft.com/office/powerpoint/2010/main" val="3499580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6E3DF6-89E6-49B4-9717-419519713262}" type="datetimeFigureOut">
              <a:rPr lang="en-IE" smtClean="0"/>
              <a:t>23/10/2019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489ECC6-1A9E-4807-9ECA-DC509B1D9DDB}" type="slidenum">
              <a:rPr lang="en-IE" smtClean="0"/>
              <a:t>‹#›</a:t>
            </a:fld>
            <a:endParaRPr lang="en-IE"/>
          </a:p>
        </p:txBody>
      </p:sp>
    </p:spTree>
    <p:extLst>
      <p:ext uri="{BB962C8B-B14F-4D97-AF65-F5344CB8AC3E}">
        <p14:creationId xmlns:p14="http://schemas.microsoft.com/office/powerpoint/2010/main" val="4116999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6E3DF6-89E6-49B4-9717-419519713262}" type="datetimeFigureOut">
              <a:rPr lang="en-IE" smtClean="0"/>
              <a:t>23/10/2019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489ECC6-1A9E-4807-9ECA-DC509B1D9DDB}" type="slidenum">
              <a:rPr lang="en-IE" smtClean="0"/>
              <a:t>‹#›</a:t>
            </a:fld>
            <a:endParaRPr lang="en-IE"/>
          </a:p>
        </p:txBody>
      </p:sp>
    </p:spTree>
    <p:extLst>
      <p:ext uri="{BB962C8B-B14F-4D97-AF65-F5344CB8AC3E}">
        <p14:creationId xmlns:p14="http://schemas.microsoft.com/office/powerpoint/2010/main" val="1194467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26E3DF6-89E6-49B4-9717-419519713262}" type="datetimeFigureOut">
              <a:rPr lang="en-IE" smtClean="0"/>
              <a:t>23/10/2019</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F489ECC6-1A9E-4807-9ECA-DC509B1D9DDB}" type="slidenum">
              <a:rPr lang="en-IE" smtClean="0"/>
              <a:t>‹#›</a:t>
            </a:fld>
            <a:endParaRPr lang="en-IE"/>
          </a:p>
        </p:txBody>
      </p:sp>
    </p:spTree>
    <p:extLst>
      <p:ext uri="{BB962C8B-B14F-4D97-AF65-F5344CB8AC3E}">
        <p14:creationId xmlns:p14="http://schemas.microsoft.com/office/powerpoint/2010/main" val="480231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6E3DF6-89E6-49B4-9717-419519713262}" type="datetimeFigureOut">
              <a:rPr lang="en-IE" smtClean="0"/>
              <a:t>23/10/2019</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F489ECC6-1A9E-4807-9ECA-DC509B1D9DDB}" type="slidenum">
              <a:rPr lang="en-IE" smtClean="0"/>
              <a:t>‹#›</a:t>
            </a:fld>
            <a:endParaRPr lang="en-IE"/>
          </a:p>
        </p:txBody>
      </p:sp>
    </p:spTree>
    <p:extLst>
      <p:ext uri="{BB962C8B-B14F-4D97-AF65-F5344CB8AC3E}">
        <p14:creationId xmlns:p14="http://schemas.microsoft.com/office/powerpoint/2010/main" val="2152937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26E3DF6-89E6-49B4-9717-419519713262}" type="datetimeFigureOut">
              <a:rPr lang="en-IE" smtClean="0"/>
              <a:t>23/10/2019</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F489ECC6-1A9E-4807-9ECA-DC509B1D9DDB}" type="slidenum">
              <a:rPr lang="en-IE" smtClean="0"/>
              <a:t>‹#›</a:t>
            </a:fld>
            <a:endParaRPr lang="en-IE"/>
          </a:p>
        </p:txBody>
      </p:sp>
    </p:spTree>
    <p:extLst>
      <p:ext uri="{BB962C8B-B14F-4D97-AF65-F5344CB8AC3E}">
        <p14:creationId xmlns:p14="http://schemas.microsoft.com/office/powerpoint/2010/main" val="24967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6E3DF6-89E6-49B4-9717-419519713262}" type="datetimeFigureOut">
              <a:rPr lang="en-IE" smtClean="0"/>
              <a:t>23/10/2019</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F489ECC6-1A9E-4807-9ECA-DC509B1D9DDB}" type="slidenum">
              <a:rPr lang="en-IE" smtClean="0"/>
              <a:t>‹#›</a:t>
            </a:fld>
            <a:endParaRPr lang="en-IE"/>
          </a:p>
        </p:txBody>
      </p:sp>
    </p:spTree>
    <p:extLst>
      <p:ext uri="{BB962C8B-B14F-4D97-AF65-F5344CB8AC3E}">
        <p14:creationId xmlns:p14="http://schemas.microsoft.com/office/powerpoint/2010/main" val="3566473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6E3DF6-89E6-49B4-9717-419519713262}" type="datetimeFigureOut">
              <a:rPr lang="en-IE" smtClean="0"/>
              <a:t>23/10/2019</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F489ECC6-1A9E-4807-9ECA-DC509B1D9DDB}" type="slidenum">
              <a:rPr lang="en-IE" smtClean="0"/>
              <a:t>‹#›</a:t>
            </a:fld>
            <a:endParaRPr lang="en-IE"/>
          </a:p>
        </p:txBody>
      </p:sp>
    </p:spTree>
    <p:extLst>
      <p:ext uri="{BB962C8B-B14F-4D97-AF65-F5344CB8AC3E}">
        <p14:creationId xmlns:p14="http://schemas.microsoft.com/office/powerpoint/2010/main" val="2838856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6E3DF6-89E6-49B4-9717-419519713262}" type="datetimeFigureOut">
              <a:rPr lang="en-IE" smtClean="0"/>
              <a:t>23/10/2019</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F489ECC6-1A9E-4807-9ECA-DC509B1D9DDB}" type="slidenum">
              <a:rPr lang="en-IE" smtClean="0"/>
              <a:t>‹#›</a:t>
            </a:fld>
            <a:endParaRPr lang="en-IE"/>
          </a:p>
        </p:txBody>
      </p:sp>
    </p:spTree>
    <p:extLst>
      <p:ext uri="{BB962C8B-B14F-4D97-AF65-F5344CB8AC3E}">
        <p14:creationId xmlns:p14="http://schemas.microsoft.com/office/powerpoint/2010/main" val="856119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6E3DF6-89E6-49B4-9717-419519713262}" type="datetimeFigureOut">
              <a:rPr lang="en-IE" smtClean="0"/>
              <a:t>23/10/2019</a:t>
            </a:fld>
            <a:endParaRPr lang="en-I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89ECC6-1A9E-4807-9ECA-DC509B1D9DDB}" type="slidenum">
              <a:rPr lang="en-IE" smtClean="0"/>
              <a:t>‹#›</a:t>
            </a:fld>
            <a:endParaRPr lang="en-IE"/>
          </a:p>
        </p:txBody>
      </p:sp>
    </p:spTree>
    <p:extLst>
      <p:ext uri="{BB962C8B-B14F-4D97-AF65-F5344CB8AC3E}">
        <p14:creationId xmlns:p14="http://schemas.microsoft.com/office/powerpoint/2010/main" val="23309288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bird flying over a body of water&#10;&#10;Description automatically generated">
            <a:extLst>
              <a:ext uri="{FF2B5EF4-FFF2-40B4-BE49-F238E27FC236}">
                <a16:creationId xmlns:a16="http://schemas.microsoft.com/office/drawing/2014/main" id="{16650CC0-9E12-49CB-9377-53620EF3F5F4}"/>
              </a:ext>
            </a:extLst>
          </p:cNvPr>
          <p:cNvPicPr>
            <a:picLocks noChangeAspect="1"/>
          </p:cNvPicPr>
          <p:nvPr/>
        </p:nvPicPr>
        <p:blipFill rotWithShape="1">
          <a:blip r:embed="rId2">
            <a:extLst>
              <a:ext uri="{28A0092B-C50C-407E-A947-70E740481C1C}">
                <a14:useLocalDpi xmlns:a14="http://schemas.microsoft.com/office/drawing/2010/main" val="0"/>
              </a:ext>
            </a:extLst>
          </a:blip>
          <a:srcRect b="5661"/>
          <a:stretch/>
        </p:blipFill>
        <p:spPr>
          <a:xfrm>
            <a:off x="20" y="10"/>
            <a:ext cx="9143980" cy="6857990"/>
          </a:xfrm>
          <a:prstGeom prst="rect">
            <a:avLst/>
          </a:prstGeom>
        </p:spPr>
      </p:pic>
      <p:sp>
        <p:nvSpPr>
          <p:cNvPr id="4" name="TextBox 3">
            <a:extLst>
              <a:ext uri="{FF2B5EF4-FFF2-40B4-BE49-F238E27FC236}">
                <a16:creationId xmlns:a16="http://schemas.microsoft.com/office/drawing/2014/main" id="{82618DC0-8D0C-4C06-B2A3-8A26F4E48571}"/>
              </a:ext>
            </a:extLst>
          </p:cNvPr>
          <p:cNvSpPr txBox="1"/>
          <p:nvPr/>
        </p:nvSpPr>
        <p:spPr>
          <a:xfrm>
            <a:off x="0" y="6499654"/>
            <a:ext cx="2998573" cy="584775"/>
          </a:xfrm>
          <a:prstGeom prst="rect">
            <a:avLst/>
          </a:prstGeom>
          <a:noFill/>
        </p:spPr>
        <p:txBody>
          <a:bodyPr wrap="square" rtlCol="0">
            <a:spAutoFit/>
          </a:bodyPr>
          <a:lstStyle/>
          <a:p>
            <a:r>
              <a:rPr lang="en-IE" sz="1400" dirty="0"/>
              <a:t>Matt Witt </a:t>
            </a:r>
            <a:r>
              <a:rPr lang="en-IE" sz="1400" b="1" dirty="0"/>
              <a:t>CC BY-SA 3.0</a:t>
            </a:r>
          </a:p>
          <a:p>
            <a:endParaRPr lang="en-IE" dirty="0"/>
          </a:p>
        </p:txBody>
      </p:sp>
      <p:sp>
        <p:nvSpPr>
          <p:cNvPr id="2" name="TextBox 1">
            <a:extLst>
              <a:ext uri="{FF2B5EF4-FFF2-40B4-BE49-F238E27FC236}">
                <a16:creationId xmlns:a16="http://schemas.microsoft.com/office/drawing/2014/main" id="{84016462-1976-451C-9063-86E603C7EB5C}"/>
              </a:ext>
            </a:extLst>
          </p:cNvPr>
          <p:cNvSpPr txBox="1"/>
          <p:nvPr/>
        </p:nvSpPr>
        <p:spPr>
          <a:xfrm>
            <a:off x="21" y="5442228"/>
            <a:ext cx="9143979" cy="830997"/>
          </a:xfrm>
          <a:prstGeom prst="rect">
            <a:avLst/>
          </a:prstGeom>
          <a:solidFill>
            <a:schemeClr val="bg1"/>
          </a:solidFill>
        </p:spPr>
        <p:txBody>
          <a:bodyPr wrap="square" rtlCol="0">
            <a:spAutoFit/>
          </a:bodyPr>
          <a:lstStyle/>
          <a:p>
            <a:pPr algn="ctr"/>
            <a:r>
              <a:rPr lang="en-IE" sz="2400" dirty="0"/>
              <a:t>Private Enforcement of EU Environmental Law</a:t>
            </a:r>
          </a:p>
          <a:p>
            <a:pPr algn="ctr"/>
            <a:r>
              <a:rPr lang="en-IE" sz="2400" dirty="0"/>
              <a:t>Fred Logue – FP Logue Solicitors</a:t>
            </a:r>
          </a:p>
        </p:txBody>
      </p:sp>
    </p:spTree>
    <p:extLst>
      <p:ext uri="{BB962C8B-B14F-4D97-AF65-F5344CB8AC3E}">
        <p14:creationId xmlns:p14="http://schemas.microsoft.com/office/powerpoint/2010/main" val="2006627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85357FA7-BB5D-4C0D-AC3A-DB1DDD711A8D}"/>
              </a:ext>
            </a:extLst>
          </p:cNvPr>
          <p:cNvSpPr>
            <a:spLocks noGrp="1"/>
          </p:cNvSpPr>
          <p:nvPr>
            <p:ph type="title"/>
          </p:nvPr>
        </p:nvSpPr>
        <p:spPr>
          <a:xfrm>
            <a:off x="480059" y="2053641"/>
            <a:ext cx="2751871" cy="2760098"/>
          </a:xfrm>
        </p:spPr>
        <p:txBody>
          <a:bodyPr>
            <a:normAutofit/>
          </a:bodyPr>
          <a:lstStyle/>
          <a:p>
            <a:r>
              <a:rPr lang="en-IE" sz="3700">
                <a:solidFill>
                  <a:srgbClr val="FFFFFF"/>
                </a:solidFill>
              </a:rPr>
              <a:t>Effectiveness – what it means</a:t>
            </a:r>
          </a:p>
        </p:txBody>
      </p:sp>
      <p:sp>
        <p:nvSpPr>
          <p:cNvPr id="3" name="Content Placeholder 2">
            <a:extLst>
              <a:ext uri="{FF2B5EF4-FFF2-40B4-BE49-F238E27FC236}">
                <a16:creationId xmlns:a16="http://schemas.microsoft.com/office/drawing/2014/main" id="{DB57608B-FC55-4C34-B8D0-591AC9747954}"/>
              </a:ext>
            </a:extLst>
          </p:cNvPr>
          <p:cNvSpPr>
            <a:spLocks noGrp="1"/>
          </p:cNvSpPr>
          <p:nvPr>
            <p:ph idx="1"/>
          </p:nvPr>
        </p:nvSpPr>
        <p:spPr>
          <a:xfrm>
            <a:off x="4567930" y="801866"/>
            <a:ext cx="3979563" cy="5230634"/>
          </a:xfrm>
        </p:spPr>
        <p:txBody>
          <a:bodyPr anchor="ctr">
            <a:normAutofit/>
          </a:bodyPr>
          <a:lstStyle/>
          <a:p>
            <a:r>
              <a:rPr lang="en-IE" sz="1600" dirty="0">
                <a:solidFill>
                  <a:srgbClr val="000000"/>
                </a:solidFill>
              </a:rPr>
              <a:t>Accordingly, any provision of a national legal system and any legislative, administrative or judicial practice which might impair the effectiveness of EU law by withholding from the national court having jurisdiction to apply such law the power to do everything necessary at the moment of its application to </a:t>
            </a:r>
            <a:r>
              <a:rPr lang="en-IE" sz="1600" b="1" u="sng" dirty="0">
                <a:solidFill>
                  <a:srgbClr val="000000"/>
                </a:solidFill>
              </a:rPr>
              <a:t>disregard national legislative provisions which might prevent directly applicable EU rules from having full force and effect are incompatible with the requirements which are the very essence of EU law</a:t>
            </a:r>
          </a:p>
          <a:p>
            <a:r>
              <a:rPr lang="en-IE" sz="1600" dirty="0">
                <a:solidFill>
                  <a:srgbClr val="000000"/>
                </a:solidFill>
              </a:rPr>
              <a:t>As the Court has </a:t>
            </a:r>
            <a:r>
              <a:rPr lang="en-IE" sz="1600" b="1" u="sng" dirty="0">
                <a:solidFill>
                  <a:srgbClr val="000000"/>
                </a:solidFill>
              </a:rPr>
              <a:t>repeatedly held</a:t>
            </a:r>
            <a:r>
              <a:rPr lang="en-IE" sz="1600" dirty="0">
                <a:solidFill>
                  <a:srgbClr val="000000"/>
                </a:solidFill>
              </a:rPr>
              <a:t>, that duty to disapply national legislation that is contrary to EU law is owed not only by national courts, but also by all organs of the State — including administrative authorities — called upon, within the exercise of their respective powers, to apply EU law</a:t>
            </a:r>
          </a:p>
          <a:p>
            <a:r>
              <a:rPr lang="en-IE" sz="1600" dirty="0">
                <a:solidFill>
                  <a:srgbClr val="000000"/>
                </a:solidFill>
              </a:rPr>
              <a:t>WRC (Case C-378/17)</a:t>
            </a:r>
          </a:p>
        </p:txBody>
      </p:sp>
    </p:spTree>
    <p:extLst>
      <p:ext uri="{BB962C8B-B14F-4D97-AF65-F5344CB8AC3E}">
        <p14:creationId xmlns:p14="http://schemas.microsoft.com/office/powerpoint/2010/main" val="574494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620273AB-88E0-4E75-86FD-3E4278B56A2B}"/>
              </a:ext>
            </a:extLst>
          </p:cNvPr>
          <p:cNvSpPr>
            <a:spLocks noGrp="1"/>
          </p:cNvSpPr>
          <p:nvPr>
            <p:ph type="title"/>
          </p:nvPr>
        </p:nvSpPr>
        <p:spPr>
          <a:xfrm>
            <a:off x="480059" y="2053641"/>
            <a:ext cx="2751871" cy="2760098"/>
          </a:xfrm>
        </p:spPr>
        <p:txBody>
          <a:bodyPr>
            <a:normAutofit/>
          </a:bodyPr>
          <a:lstStyle/>
          <a:p>
            <a:r>
              <a:rPr lang="en-IE" sz="4400">
                <a:solidFill>
                  <a:srgbClr val="FFFFFF"/>
                </a:solidFill>
              </a:rPr>
              <a:t>Lisbon Treaty - 2009</a:t>
            </a:r>
          </a:p>
        </p:txBody>
      </p:sp>
      <p:sp>
        <p:nvSpPr>
          <p:cNvPr id="3" name="Content Placeholder 2">
            <a:extLst>
              <a:ext uri="{FF2B5EF4-FFF2-40B4-BE49-F238E27FC236}">
                <a16:creationId xmlns:a16="http://schemas.microsoft.com/office/drawing/2014/main" id="{89907D6D-AE70-403D-87EB-72BD3958DBD0}"/>
              </a:ext>
            </a:extLst>
          </p:cNvPr>
          <p:cNvSpPr>
            <a:spLocks noGrp="1"/>
          </p:cNvSpPr>
          <p:nvPr>
            <p:ph idx="1"/>
          </p:nvPr>
        </p:nvSpPr>
        <p:spPr>
          <a:xfrm>
            <a:off x="4567930" y="801866"/>
            <a:ext cx="3979563" cy="5230634"/>
          </a:xfrm>
        </p:spPr>
        <p:txBody>
          <a:bodyPr anchor="ctr">
            <a:normAutofit/>
          </a:bodyPr>
          <a:lstStyle/>
          <a:p>
            <a:r>
              <a:rPr lang="en-IE" sz="2100">
                <a:solidFill>
                  <a:srgbClr val="000000"/>
                </a:solidFill>
              </a:rPr>
              <a:t>Integrated fundamental rights and freedoms into EU law</a:t>
            </a:r>
          </a:p>
        </p:txBody>
      </p:sp>
    </p:spTree>
    <p:extLst>
      <p:ext uri="{BB962C8B-B14F-4D97-AF65-F5344CB8AC3E}">
        <p14:creationId xmlns:p14="http://schemas.microsoft.com/office/powerpoint/2010/main" val="2896915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3147B-3073-40A6-887B-7FE61B35CF2F}"/>
              </a:ext>
            </a:extLst>
          </p:cNvPr>
          <p:cNvSpPr>
            <a:spLocks noGrp="1"/>
          </p:cNvSpPr>
          <p:nvPr>
            <p:ph type="title"/>
          </p:nvPr>
        </p:nvSpPr>
        <p:spPr/>
        <p:txBody>
          <a:bodyPr/>
          <a:lstStyle/>
          <a:p>
            <a:r>
              <a:rPr lang="en-IE" dirty="0"/>
              <a:t>Hierarchy of public participation</a:t>
            </a:r>
          </a:p>
        </p:txBody>
      </p:sp>
      <p:graphicFrame>
        <p:nvGraphicFramePr>
          <p:cNvPr id="4" name="Content Placeholder 3">
            <a:extLst>
              <a:ext uri="{FF2B5EF4-FFF2-40B4-BE49-F238E27FC236}">
                <a16:creationId xmlns:a16="http://schemas.microsoft.com/office/drawing/2014/main" id="{1A3C8EE8-549D-4B56-889E-0A9824753D7D}"/>
              </a:ext>
            </a:extLst>
          </p:cNvPr>
          <p:cNvGraphicFramePr>
            <a:graphicFrameLocks noGrp="1"/>
          </p:cNvGraphicFramePr>
          <p:nvPr>
            <p:ph idx="1"/>
            <p:extLst>
              <p:ext uri="{D42A27DB-BD31-4B8C-83A1-F6EECF244321}">
                <p14:modId xmlns:p14="http://schemas.microsoft.com/office/powerpoint/2010/main" val="3096985934"/>
              </p:ext>
            </p:extLst>
          </p:nvPr>
        </p:nvGraphicFramePr>
        <p:xfrm>
          <a:off x="1472664" y="1825625"/>
          <a:ext cx="704268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7E693AAA-395A-41F1-9396-F289B4537A31}"/>
              </a:ext>
            </a:extLst>
          </p:cNvPr>
          <p:cNvSpPr txBox="1"/>
          <p:nvPr/>
        </p:nvSpPr>
        <p:spPr>
          <a:xfrm>
            <a:off x="134754" y="2550695"/>
            <a:ext cx="2020746" cy="369332"/>
          </a:xfrm>
          <a:prstGeom prst="rect">
            <a:avLst/>
          </a:prstGeom>
          <a:noFill/>
        </p:spPr>
        <p:txBody>
          <a:bodyPr wrap="none" rtlCol="0">
            <a:spAutoFit/>
          </a:bodyPr>
          <a:lstStyle/>
          <a:p>
            <a:r>
              <a:rPr lang="en-IE" dirty="0"/>
              <a:t>Democratic Process</a:t>
            </a:r>
          </a:p>
        </p:txBody>
      </p:sp>
      <p:sp>
        <p:nvSpPr>
          <p:cNvPr id="7" name="TextBox 6">
            <a:extLst>
              <a:ext uri="{FF2B5EF4-FFF2-40B4-BE49-F238E27FC236}">
                <a16:creationId xmlns:a16="http://schemas.microsoft.com/office/drawing/2014/main" id="{B62B25CE-81B0-406B-987E-6F3F99626823}"/>
              </a:ext>
            </a:extLst>
          </p:cNvPr>
          <p:cNvSpPr txBox="1"/>
          <p:nvPr/>
        </p:nvSpPr>
        <p:spPr>
          <a:xfrm>
            <a:off x="237101" y="3935707"/>
            <a:ext cx="2471126" cy="646331"/>
          </a:xfrm>
          <a:prstGeom prst="rect">
            <a:avLst/>
          </a:prstGeom>
          <a:noFill/>
        </p:spPr>
        <p:txBody>
          <a:bodyPr wrap="none" rtlCol="0">
            <a:spAutoFit/>
          </a:bodyPr>
          <a:lstStyle/>
          <a:p>
            <a:r>
              <a:rPr lang="en-IE" dirty="0"/>
              <a:t>Strategic Environmental </a:t>
            </a:r>
          </a:p>
          <a:p>
            <a:r>
              <a:rPr lang="en-IE" dirty="0"/>
              <a:t>Assessment (SEA)</a:t>
            </a:r>
          </a:p>
        </p:txBody>
      </p:sp>
      <p:sp>
        <p:nvSpPr>
          <p:cNvPr id="8" name="TextBox 7">
            <a:extLst>
              <a:ext uri="{FF2B5EF4-FFF2-40B4-BE49-F238E27FC236}">
                <a16:creationId xmlns:a16="http://schemas.microsoft.com/office/drawing/2014/main" id="{960B3975-BD8D-4E84-9130-F67869F92E1D}"/>
              </a:ext>
            </a:extLst>
          </p:cNvPr>
          <p:cNvSpPr txBox="1"/>
          <p:nvPr/>
        </p:nvSpPr>
        <p:spPr>
          <a:xfrm>
            <a:off x="301723" y="5165558"/>
            <a:ext cx="2304157" cy="646331"/>
          </a:xfrm>
          <a:prstGeom prst="rect">
            <a:avLst/>
          </a:prstGeom>
          <a:noFill/>
        </p:spPr>
        <p:txBody>
          <a:bodyPr wrap="none" rtlCol="0">
            <a:spAutoFit/>
          </a:bodyPr>
          <a:lstStyle/>
          <a:p>
            <a:r>
              <a:rPr lang="en-IE" dirty="0"/>
              <a:t>Environmental Impact </a:t>
            </a:r>
          </a:p>
          <a:p>
            <a:r>
              <a:rPr lang="en-IE" dirty="0"/>
              <a:t>Assessment (EIA)</a:t>
            </a:r>
          </a:p>
        </p:txBody>
      </p:sp>
      <p:cxnSp>
        <p:nvCxnSpPr>
          <p:cNvPr id="6" name="Straight Arrow Connector 5">
            <a:extLst>
              <a:ext uri="{FF2B5EF4-FFF2-40B4-BE49-F238E27FC236}">
                <a16:creationId xmlns:a16="http://schemas.microsoft.com/office/drawing/2014/main" id="{7FC347B2-242D-4243-9547-3DF180184C05}"/>
              </a:ext>
            </a:extLst>
          </p:cNvPr>
          <p:cNvCxnSpPr/>
          <p:nvPr/>
        </p:nvCxnSpPr>
        <p:spPr>
          <a:xfrm>
            <a:off x="7671336" y="3429000"/>
            <a:ext cx="0" cy="2538663"/>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C6D27E1-2358-4267-9CAD-316CD25FD30E}"/>
              </a:ext>
            </a:extLst>
          </p:cNvPr>
          <p:cNvSpPr/>
          <p:nvPr/>
        </p:nvSpPr>
        <p:spPr>
          <a:xfrm>
            <a:off x="6389058" y="4773547"/>
            <a:ext cx="1365758" cy="646331"/>
          </a:xfrm>
          <a:prstGeom prst="rect">
            <a:avLst/>
          </a:prstGeom>
        </p:spPr>
        <p:txBody>
          <a:bodyPr wrap="none">
            <a:spAutoFit/>
          </a:bodyPr>
          <a:lstStyle/>
          <a:p>
            <a:r>
              <a:rPr lang="en-IE" dirty="0"/>
              <a:t>Appropriate </a:t>
            </a:r>
          </a:p>
          <a:p>
            <a:r>
              <a:rPr lang="en-IE" dirty="0"/>
              <a:t>Assessment</a:t>
            </a:r>
          </a:p>
        </p:txBody>
      </p:sp>
    </p:spTree>
    <p:extLst>
      <p:ext uri="{BB962C8B-B14F-4D97-AF65-F5344CB8AC3E}">
        <p14:creationId xmlns:p14="http://schemas.microsoft.com/office/powerpoint/2010/main" val="372443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60C94-B919-4B69-950B-8EFDD69ABA25}"/>
              </a:ext>
            </a:extLst>
          </p:cNvPr>
          <p:cNvSpPr>
            <a:spLocks noGrp="1"/>
          </p:cNvSpPr>
          <p:nvPr>
            <p:ph type="title"/>
          </p:nvPr>
        </p:nvSpPr>
        <p:spPr/>
        <p:txBody>
          <a:bodyPr/>
          <a:lstStyle/>
          <a:p>
            <a:r>
              <a:rPr lang="en-IE" dirty="0"/>
              <a:t>Public Participation</a:t>
            </a:r>
          </a:p>
        </p:txBody>
      </p:sp>
      <p:sp>
        <p:nvSpPr>
          <p:cNvPr id="3" name="Content Placeholder 2">
            <a:extLst>
              <a:ext uri="{FF2B5EF4-FFF2-40B4-BE49-F238E27FC236}">
                <a16:creationId xmlns:a16="http://schemas.microsoft.com/office/drawing/2014/main" id="{A1574338-111B-4B5E-B449-02E2780F36CC}"/>
              </a:ext>
            </a:extLst>
          </p:cNvPr>
          <p:cNvSpPr>
            <a:spLocks noGrp="1"/>
          </p:cNvSpPr>
          <p:nvPr>
            <p:ph idx="1"/>
          </p:nvPr>
        </p:nvSpPr>
        <p:spPr/>
        <p:txBody>
          <a:bodyPr/>
          <a:lstStyle/>
          <a:p>
            <a:endParaRPr lang="en-IE" dirty="0"/>
          </a:p>
        </p:txBody>
      </p:sp>
      <p:sp>
        <p:nvSpPr>
          <p:cNvPr id="4" name="Rectangle 3">
            <a:extLst>
              <a:ext uri="{FF2B5EF4-FFF2-40B4-BE49-F238E27FC236}">
                <a16:creationId xmlns:a16="http://schemas.microsoft.com/office/drawing/2014/main" id="{44158574-03C0-43AE-A87A-CDE7A37F1F27}"/>
              </a:ext>
            </a:extLst>
          </p:cNvPr>
          <p:cNvSpPr/>
          <p:nvPr/>
        </p:nvSpPr>
        <p:spPr>
          <a:xfrm>
            <a:off x="628650" y="2823411"/>
            <a:ext cx="1628274" cy="6055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dirty="0"/>
              <a:t>Notice</a:t>
            </a:r>
          </a:p>
          <a:p>
            <a:pPr algn="ctr"/>
            <a:r>
              <a:rPr lang="en-IE" sz="1400" dirty="0"/>
              <a:t>(Meta Data)</a:t>
            </a:r>
          </a:p>
        </p:txBody>
      </p:sp>
      <p:sp>
        <p:nvSpPr>
          <p:cNvPr id="5" name="Rectangle 4">
            <a:extLst>
              <a:ext uri="{FF2B5EF4-FFF2-40B4-BE49-F238E27FC236}">
                <a16:creationId xmlns:a16="http://schemas.microsoft.com/office/drawing/2014/main" id="{B030565C-23A5-4A45-81C4-E42CF4463738}"/>
              </a:ext>
            </a:extLst>
          </p:cNvPr>
          <p:cNvSpPr/>
          <p:nvPr/>
        </p:nvSpPr>
        <p:spPr>
          <a:xfrm>
            <a:off x="628650" y="3698499"/>
            <a:ext cx="1628274" cy="6055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dirty="0"/>
              <a:t>Information about the</a:t>
            </a:r>
            <a:r>
              <a:rPr lang="en-IE" dirty="0"/>
              <a:t> </a:t>
            </a:r>
            <a:r>
              <a:rPr lang="en-IE" sz="1400" dirty="0"/>
              <a:t>project</a:t>
            </a:r>
          </a:p>
        </p:txBody>
      </p:sp>
      <p:sp>
        <p:nvSpPr>
          <p:cNvPr id="6" name="Rectangle 5">
            <a:extLst>
              <a:ext uri="{FF2B5EF4-FFF2-40B4-BE49-F238E27FC236}">
                <a16:creationId xmlns:a16="http://schemas.microsoft.com/office/drawing/2014/main" id="{11349C56-D0C2-4F64-B169-3D1731773EEE}"/>
              </a:ext>
            </a:extLst>
          </p:cNvPr>
          <p:cNvSpPr/>
          <p:nvPr/>
        </p:nvSpPr>
        <p:spPr>
          <a:xfrm>
            <a:off x="628650" y="4573587"/>
            <a:ext cx="1628274" cy="60558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dirty="0"/>
              <a:t>Information requested from public authorities</a:t>
            </a:r>
          </a:p>
        </p:txBody>
      </p:sp>
      <p:sp>
        <p:nvSpPr>
          <p:cNvPr id="7" name="Rectangle 6">
            <a:extLst>
              <a:ext uri="{FF2B5EF4-FFF2-40B4-BE49-F238E27FC236}">
                <a16:creationId xmlns:a16="http://schemas.microsoft.com/office/drawing/2014/main" id="{E674002A-6FB0-423E-A3AD-DD31AE06360C}"/>
              </a:ext>
            </a:extLst>
          </p:cNvPr>
          <p:cNvSpPr/>
          <p:nvPr/>
        </p:nvSpPr>
        <p:spPr>
          <a:xfrm>
            <a:off x="2690061" y="3610663"/>
            <a:ext cx="1780674" cy="7812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dirty="0"/>
              <a:t>Written observations/hearing</a:t>
            </a:r>
          </a:p>
        </p:txBody>
      </p:sp>
      <p:sp>
        <p:nvSpPr>
          <p:cNvPr id="8" name="Rectangle 7">
            <a:extLst>
              <a:ext uri="{FF2B5EF4-FFF2-40B4-BE49-F238E27FC236}">
                <a16:creationId xmlns:a16="http://schemas.microsoft.com/office/drawing/2014/main" id="{977375CE-AF03-4977-AB14-9EB2BA1B9096}"/>
              </a:ext>
            </a:extLst>
          </p:cNvPr>
          <p:cNvSpPr/>
          <p:nvPr/>
        </p:nvSpPr>
        <p:spPr>
          <a:xfrm>
            <a:off x="4818146" y="3610662"/>
            <a:ext cx="1780674" cy="7812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dirty="0"/>
              <a:t>Taking Due Account</a:t>
            </a:r>
          </a:p>
        </p:txBody>
      </p:sp>
      <p:cxnSp>
        <p:nvCxnSpPr>
          <p:cNvPr id="10" name="Straight Arrow Connector 9">
            <a:extLst>
              <a:ext uri="{FF2B5EF4-FFF2-40B4-BE49-F238E27FC236}">
                <a16:creationId xmlns:a16="http://schemas.microsoft.com/office/drawing/2014/main" id="{C2C88CEE-9A2C-4A11-90C3-A92C0AC909E9}"/>
              </a:ext>
            </a:extLst>
          </p:cNvPr>
          <p:cNvCxnSpPr>
            <a:cxnSpLocks/>
            <a:stCxn id="5" idx="3"/>
            <a:endCxn id="7" idx="1"/>
          </p:cNvCxnSpPr>
          <p:nvPr/>
        </p:nvCxnSpPr>
        <p:spPr>
          <a:xfrm flipV="1">
            <a:off x="2256924" y="4001293"/>
            <a:ext cx="433137" cy="1"/>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D79B7058-E996-4761-9847-B5A889AE2990}"/>
              </a:ext>
            </a:extLst>
          </p:cNvPr>
          <p:cNvSpPr/>
          <p:nvPr/>
        </p:nvSpPr>
        <p:spPr>
          <a:xfrm>
            <a:off x="6874042" y="3619871"/>
            <a:ext cx="1780674" cy="7812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dirty="0"/>
              <a:t>Prompt Notice of decision</a:t>
            </a:r>
          </a:p>
        </p:txBody>
      </p:sp>
      <p:cxnSp>
        <p:nvCxnSpPr>
          <p:cNvPr id="16" name="Straight Connector 15">
            <a:extLst>
              <a:ext uri="{FF2B5EF4-FFF2-40B4-BE49-F238E27FC236}">
                <a16:creationId xmlns:a16="http://schemas.microsoft.com/office/drawing/2014/main" id="{6974AB81-A82E-4550-80B0-0A33093CC72F}"/>
              </a:ext>
            </a:extLst>
          </p:cNvPr>
          <p:cNvCxnSpPr>
            <a:stCxn id="4" idx="2"/>
            <a:endCxn id="5" idx="0"/>
          </p:cNvCxnSpPr>
          <p:nvPr/>
        </p:nvCxnSpPr>
        <p:spPr>
          <a:xfrm>
            <a:off x="1442787" y="3429000"/>
            <a:ext cx="0" cy="269499"/>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35E06A4-1283-4539-BD17-4A55F0BA1437}"/>
              </a:ext>
            </a:extLst>
          </p:cNvPr>
          <p:cNvCxnSpPr>
            <a:stCxn id="5" idx="2"/>
            <a:endCxn id="6" idx="0"/>
          </p:cNvCxnSpPr>
          <p:nvPr/>
        </p:nvCxnSpPr>
        <p:spPr>
          <a:xfrm>
            <a:off x="1442787" y="4304088"/>
            <a:ext cx="0" cy="269499"/>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8DD2533-7318-438E-8ECF-780013C1BD82}"/>
              </a:ext>
            </a:extLst>
          </p:cNvPr>
          <p:cNvSpPr txBox="1"/>
          <p:nvPr/>
        </p:nvSpPr>
        <p:spPr>
          <a:xfrm>
            <a:off x="2238376" y="3513833"/>
            <a:ext cx="470234" cy="369332"/>
          </a:xfrm>
          <a:prstGeom prst="rect">
            <a:avLst/>
          </a:prstGeom>
          <a:noFill/>
        </p:spPr>
        <p:txBody>
          <a:bodyPr wrap="square" rtlCol="0">
            <a:spAutoFit/>
          </a:bodyPr>
          <a:lstStyle/>
          <a:p>
            <a:r>
              <a:rPr lang="en-US" dirty="0" err="1"/>
              <a:t>Δt</a:t>
            </a:r>
            <a:endParaRPr lang="en-IE" dirty="0"/>
          </a:p>
        </p:txBody>
      </p:sp>
      <p:cxnSp>
        <p:nvCxnSpPr>
          <p:cNvPr id="20" name="Straight Arrow Connector 19">
            <a:extLst>
              <a:ext uri="{FF2B5EF4-FFF2-40B4-BE49-F238E27FC236}">
                <a16:creationId xmlns:a16="http://schemas.microsoft.com/office/drawing/2014/main" id="{A83AF04F-77EE-4438-A745-B7DA85BDBDA4}"/>
              </a:ext>
            </a:extLst>
          </p:cNvPr>
          <p:cNvCxnSpPr>
            <a:cxnSpLocks/>
          </p:cNvCxnSpPr>
          <p:nvPr/>
        </p:nvCxnSpPr>
        <p:spPr>
          <a:xfrm flipV="1">
            <a:off x="4366460" y="4001290"/>
            <a:ext cx="433137" cy="1"/>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87E33D7-99D2-46F8-82AC-A4BD7F9ABEF1}"/>
              </a:ext>
            </a:extLst>
          </p:cNvPr>
          <p:cNvCxnSpPr>
            <a:cxnSpLocks/>
          </p:cNvCxnSpPr>
          <p:nvPr/>
        </p:nvCxnSpPr>
        <p:spPr>
          <a:xfrm flipV="1">
            <a:off x="6440905" y="4010499"/>
            <a:ext cx="433137" cy="1"/>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5617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18471A71-BB48-488C-9C1D-2C61468C0661}"/>
              </a:ext>
            </a:extLst>
          </p:cNvPr>
          <p:cNvSpPr>
            <a:spLocks noGrp="1"/>
          </p:cNvSpPr>
          <p:nvPr>
            <p:ph type="title"/>
          </p:nvPr>
        </p:nvSpPr>
        <p:spPr>
          <a:xfrm>
            <a:off x="480059" y="2053641"/>
            <a:ext cx="2751871" cy="2760098"/>
          </a:xfrm>
        </p:spPr>
        <p:txBody>
          <a:bodyPr>
            <a:normAutofit/>
          </a:bodyPr>
          <a:lstStyle/>
          <a:p>
            <a:r>
              <a:rPr lang="en-IE" sz="4400" dirty="0">
                <a:solidFill>
                  <a:srgbClr val="FFFFFF"/>
                </a:solidFill>
              </a:rPr>
              <a:t>SEA Directive</a:t>
            </a:r>
          </a:p>
        </p:txBody>
      </p:sp>
      <p:sp>
        <p:nvSpPr>
          <p:cNvPr id="3" name="Content Placeholder 2">
            <a:extLst>
              <a:ext uri="{FF2B5EF4-FFF2-40B4-BE49-F238E27FC236}">
                <a16:creationId xmlns:a16="http://schemas.microsoft.com/office/drawing/2014/main" id="{E7B2EDEB-019F-4579-A158-620256668D7C}"/>
              </a:ext>
            </a:extLst>
          </p:cNvPr>
          <p:cNvSpPr>
            <a:spLocks noGrp="1"/>
          </p:cNvSpPr>
          <p:nvPr>
            <p:ph idx="1"/>
          </p:nvPr>
        </p:nvSpPr>
        <p:spPr>
          <a:xfrm>
            <a:off x="4567930" y="801866"/>
            <a:ext cx="3979563" cy="5230634"/>
          </a:xfrm>
        </p:spPr>
        <p:txBody>
          <a:bodyPr anchor="ctr">
            <a:normAutofit lnSpcReduction="10000"/>
          </a:bodyPr>
          <a:lstStyle/>
          <a:p>
            <a:r>
              <a:rPr lang="en-IE" sz="1500" dirty="0">
                <a:solidFill>
                  <a:srgbClr val="000000"/>
                </a:solidFill>
              </a:rPr>
              <a:t>Assessment of strategic options including zero option</a:t>
            </a:r>
          </a:p>
          <a:p>
            <a:r>
              <a:rPr lang="en-IE" sz="1500" dirty="0">
                <a:solidFill>
                  <a:srgbClr val="000000"/>
                </a:solidFill>
              </a:rPr>
              <a:t>Mandatory for </a:t>
            </a:r>
          </a:p>
          <a:p>
            <a:pPr lvl="1"/>
            <a:r>
              <a:rPr lang="en-IE" sz="1500" dirty="0">
                <a:solidFill>
                  <a:srgbClr val="000000"/>
                </a:solidFill>
              </a:rPr>
              <a:t>plans/programmes that are prepared for </a:t>
            </a:r>
            <a:r>
              <a:rPr lang="en-US" sz="1500" dirty="0">
                <a:solidFill>
                  <a:srgbClr val="000000"/>
                </a:solidFill>
              </a:rPr>
              <a:t>agriculture, forestry, fisheries, energy, industry, transport, waste/ water management, telecommunications, tourism, town &amp; country planning or land use </a:t>
            </a:r>
            <a:r>
              <a:rPr lang="en-US" sz="1500" u="sng" dirty="0">
                <a:solidFill>
                  <a:srgbClr val="000000"/>
                </a:solidFill>
              </a:rPr>
              <a:t>and</a:t>
            </a:r>
            <a:r>
              <a:rPr lang="en-US" sz="1500" dirty="0">
                <a:solidFill>
                  <a:srgbClr val="000000"/>
                </a:solidFill>
              </a:rPr>
              <a:t> which </a:t>
            </a:r>
            <a:r>
              <a:rPr lang="en-US" sz="1500" b="1" dirty="0">
                <a:solidFill>
                  <a:srgbClr val="000000"/>
                </a:solidFill>
              </a:rPr>
              <a:t>set the framework</a:t>
            </a:r>
            <a:r>
              <a:rPr lang="en-US" sz="1500" dirty="0">
                <a:solidFill>
                  <a:srgbClr val="000000"/>
                </a:solidFill>
              </a:rPr>
              <a:t> for future development consent of projects listed in the EIA Directive; or</a:t>
            </a:r>
          </a:p>
          <a:p>
            <a:pPr lvl="1"/>
            <a:r>
              <a:rPr lang="en-US" sz="1500" dirty="0">
                <a:solidFill>
                  <a:srgbClr val="000000"/>
                </a:solidFill>
              </a:rPr>
              <a:t>Which require appropriate assessment required under the Habitats Directive</a:t>
            </a:r>
          </a:p>
          <a:p>
            <a:r>
              <a:rPr lang="en-US" sz="1500" dirty="0">
                <a:solidFill>
                  <a:srgbClr val="000000"/>
                </a:solidFill>
              </a:rPr>
              <a:t>"environmental assessment" shall mean the preparation of an environmental report, the carrying out of consultations, the taking into account of the environmental report and the results of the consultations in decision-making and the provision of information on the decision</a:t>
            </a:r>
          </a:p>
          <a:p>
            <a:r>
              <a:rPr lang="en-US" sz="1500" dirty="0">
                <a:solidFill>
                  <a:srgbClr val="000000"/>
                </a:solidFill>
              </a:rPr>
              <a:t>Monitoring to identify at an early stage unforeseen adverse effects so that remedial action can be undertaken</a:t>
            </a:r>
            <a:endParaRPr lang="en-IE" sz="1500" dirty="0">
              <a:solidFill>
                <a:srgbClr val="000000"/>
              </a:solidFill>
            </a:endParaRPr>
          </a:p>
        </p:txBody>
      </p:sp>
    </p:spTree>
    <p:extLst>
      <p:ext uri="{BB962C8B-B14F-4D97-AF65-F5344CB8AC3E}">
        <p14:creationId xmlns:p14="http://schemas.microsoft.com/office/powerpoint/2010/main" val="304434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BA2D0601-29B0-4E7A-B801-3B8EC0F8E3AF}"/>
              </a:ext>
            </a:extLst>
          </p:cNvPr>
          <p:cNvSpPr>
            <a:spLocks noGrp="1"/>
          </p:cNvSpPr>
          <p:nvPr>
            <p:ph type="title"/>
          </p:nvPr>
        </p:nvSpPr>
        <p:spPr>
          <a:xfrm>
            <a:off x="480059" y="2053641"/>
            <a:ext cx="2751871" cy="2760098"/>
          </a:xfrm>
        </p:spPr>
        <p:txBody>
          <a:bodyPr>
            <a:normAutofit/>
          </a:bodyPr>
          <a:lstStyle/>
          <a:p>
            <a:r>
              <a:rPr lang="en-IE" sz="4100">
                <a:solidFill>
                  <a:srgbClr val="FFFFFF"/>
                </a:solidFill>
              </a:rPr>
              <a:t>EIA – Directive 2011/92/EU as amended</a:t>
            </a:r>
          </a:p>
        </p:txBody>
      </p:sp>
      <p:sp>
        <p:nvSpPr>
          <p:cNvPr id="3" name="Content Placeholder 2">
            <a:extLst>
              <a:ext uri="{FF2B5EF4-FFF2-40B4-BE49-F238E27FC236}">
                <a16:creationId xmlns:a16="http://schemas.microsoft.com/office/drawing/2014/main" id="{F88811C0-7700-4252-A9E2-14F0E22805E6}"/>
              </a:ext>
            </a:extLst>
          </p:cNvPr>
          <p:cNvSpPr>
            <a:spLocks noGrp="1"/>
          </p:cNvSpPr>
          <p:nvPr>
            <p:ph idx="1"/>
          </p:nvPr>
        </p:nvSpPr>
        <p:spPr>
          <a:xfrm>
            <a:off x="4567930" y="801866"/>
            <a:ext cx="3979563" cy="5230634"/>
          </a:xfrm>
        </p:spPr>
        <p:txBody>
          <a:bodyPr anchor="ctr">
            <a:normAutofit/>
          </a:bodyPr>
          <a:lstStyle/>
          <a:p>
            <a:r>
              <a:rPr lang="en-IE" sz="2100" dirty="0">
                <a:solidFill>
                  <a:srgbClr val="000000"/>
                </a:solidFill>
              </a:rPr>
              <a:t>Before development consent is given projects likely to have significant effects on the environment are made subject to … an assessment with regard to their effects on the environment</a:t>
            </a:r>
          </a:p>
          <a:p>
            <a:r>
              <a:rPr lang="en-IE" sz="2100" dirty="0">
                <a:solidFill>
                  <a:srgbClr val="000000"/>
                </a:solidFill>
              </a:rPr>
              <a:t>Identify, describe and assess</a:t>
            </a:r>
          </a:p>
          <a:p>
            <a:endParaRPr lang="en-IE" sz="2100" dirty="0">
              <a:solidFill>
                <a:srgbClr val="000000"/>
              </a:solidFill>
            </a:endParaRPr>
          </a:p>
        </p:txBody>
      </p:sp>
    </p:spTree>
    <p:extLst>
      <p:ext uri="{BB962C8B-B14F-4D97-AF65-F5344CB8AC3E}">
        <p14:creationId xmlns:p14="http://schemas.microsoft.com/office/powerpoint/2010/main" val="3067469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ECD10A2F-2EC8-4888-B886-190032FEABF7}"/>
              </a:ext>
            </a:extLst>
          </p:cNvPr>
          <p:cNvSpPr>
            <a:spLocks noGrp="1"/>
          </p:cNvSpPr>
          <p:nvPr>
            <p:ph type="title"/>
          </p:nvPr>
        </p:nvSpPr>
        <p:spPr>
          <a:xfrm>
            <a:off x="480059" y="2053641"/>
            <a:ext cx="2751871" cy="2760098"/>
          </a:xfrm>
        </p:spPr>
        <p:txBody>
          <a:bodyPr>
            <a:normAutofit/>
          </a:bodyPr>
          <a:lstStyle/>
          <a:p>
            <a:r>
              <a:rPr lang="en-IE" sz="4400">
                <a:solidFill>
                  <a:srgbClr val="FFFFFF"/>
                </a:solidFill>
              </a:rPr>
              <a:t>Access to Justice</a:t>
            </a:r>
          </a:p>
        </p:txBody>
      </p:sp>
      <p:sp>
        <p:nvSpPr>
          <p:cNvPr id="3" name="Content Placeholder 2">
            <a:extLst>
              <a:ext uri="{FF2B5EF4-FFF2-40B4-BE49-F238E27FC236}">
                <a16:creationId xmlns:a16="http://schemas.microsoft.com/office/drawing/2014/main" id="{4B4F810F-1F9A-41DA-A018-89007BB06D3C}"/>
              </a:ext>
            </a:extLst>
          </p:cNvPr>
          <p:cNvSpPr>
            <a:spLocks noGrp="1"/>
          </p:cNvSpPr>
          <p:nvPr>
            <p:ph idx="1"/>
          </p:nvPr>
        </p:nvSpPr>
        <p:spPr>
          <a:xfrm>
            <a:off x="4567930" y="801866"/>
            <a:ext cx="3979563" cy="5230634"/>
          </a:xfrm>
        </p:spPr>
        <p:txBody>
          <a:bodyPr anchor="ctr">
            <a:normAutofit/>
          </a:bodyPr>
          <a:lstStyle/>
          <a:p>
            <a:r>
              <a:rPr lang="en-IE" sz="2100">
                <a:solidFill>
                  <a:srgbClr val="000000"/>
                </a:solidFill>
              </a:rPr>
              <a:t>Right to challenge the substantive and procedural legality of any decisions, acts or omissions</a:t>
            </a:r>
          </a:p>
          <a:p>
            <a:r>
              <a:rPr lang="en-IE" sz="2100">
                <a:solidFill>
                  <a:srgbClr val="000000"/>
                </a:solidFill>
              </a:rPr>
              <a:t>Procedural – has correct procedure been applied?</a:t>
            </a:r>
          </a:p>
          <a:p>
            <a:r>
              <a:rPr lang="en-IE" sz="2100">
                <a:solidFill>
                  <a:srgbClr val="000000"/>
                </a:solidFill>
              </a:rPr>
              <a:t>Substantive – has substantive law been complied with </a:t>
            </a:r>
          </a:p>
          <a:p>
            <a:pPr lvl="1"/>
            <a:r>
              <a:rPr lang="en-IE" sz="2100">
                <a:solidFill>
                  <a:srgbClr val="000000"/>
                </a:solidFill>
              </a:rPr>
              <a:t>Facts</a:t>
            </a:r>
          </a:p>
          <a:p>
            <a:pPr lvl="1"/>
            <a:r>
              <a:rPr lang="en-IE" sz="2100">
                <a:solidFill>
                  <a:srgbClr val="000000"/>
                </a:solidFill>
              </a:rPr>
              <a:t>Merits</a:t>
            </a:r>
          </a:p>
          <a:p>
            <a:r>
              <a:rPr lang="en-IE" sz="2100">
                <a:solidFill>
                  <a:srgbClr val="000000"/>
                </a:solidFill>
              </a:rPr>
              <a:t>Limited review possible where competent authority has discretion </a:t>
            </a:r>
          </a:p>
        </p:txBody>
      </p:sp>
    </p:spTree>
    <p:extLst>
      <p:ext uri="{BB962C8B-B14F-4D97-AF65-F5344CB8AC3E}">
        <p14:creationId xmlns:p14="http://schemas.microsoft.com/office/powerpoint/2010/main" val="1913739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14B4B713-C6E8-4345-B531-D3DAAB841A51}"/>
              </a:ext>
            </a:extLst>
          </p:cNvPr>
          <p:cNvSpPr>
            <a:spLocks noGrp="1"/>
          </p:cNvSpPr>
          <p:nvPr>
            <p:ph type="title"/>
          </p:nvPr>
        </p:nvSpPr>
        <p:spPr>
          <a:xfrm>
            <a:off x="480059" y="2053641"/>
            <a:ext cx="2751871" cy="2760098"/>
          </a:xfrm>
        </p:spPr>
        <p:txBody>
          <a:bodyPr>
            <a:normAutofit/>
          </a:bodyPr>
          <a:lstStyle/>
          <a:p>
            <a:r>
              <a:rPr lang="en-IE" sz="4100">
                <a:solidFill>
                  <a:srgbClr val="FFFFFF"/>
                </a:solidFill>
              </a:rPr>
              <a:t>Substantive legality: Irish v EU Law</a:t>
            </a:r>
          </a:p>
        </p:txBody>
      </p:sp>
      <p:sp>
        <p:nvSpPr>
          <p:cNvPr id="3" name="Content Placeholder 2">
            <a:extLst>
              <a:ext uri="{FF2B5EF4-FFF2-40B4-BE49-F238E27FC236}">
                <a16:creationId xmlns:a16="http://schemas.microsoft.com/office/drawing/2014/main" id="{4BA27E35-754C-4C45-8A19-75ED40FE6A84}"/>
              </a:ext>
            </a:extLst>
          </p:cNvPr>
          <p:cNvSpPr>
            <a:spLocks noGrp="1"/>
          </p:cNvSpPr>
          <p:nvPr>
            <p:ph idx="1"/>
          </p:nvPr>
        </p:nvSpPr>
        <p:spPr>
          <a:xfrm>
            <a:off x="4567930" y="801866"/>
            <a:ext cx="3979563" cy="5230634"/>
          </a:xfrm>
        </p:spPr>
        <p:txBody>
          <a:bodyPr anchor="ctr">
            <a:normAutofit/>
          </a:bodyPr>
          <a:lstStyle/>
          <a:p>
            <a:r>
              <a:rPr lang="en-IE" sz="1900" dirty="0">
                <a:solidFill>
                  <a:srgbClr val="000000"/>
                </a:solidFill>
              </a:rPr>
              <a:t>Irish – Irrationality - O’Keeffe ([1993] 1 IR 39)</a:t>
            </a:r>
          </a:p>
          <a:p>
            <a:pPr lvl="1"/>
            <a:r>
              <a:rPr lang="en-IE" sz="1900" dirty="0">
                <a:solidFill>
                  <a:srgbClr val="000000"/>
                </a:solidFill>
              </a:rPr>
              <a:t>Irrationality – no relevant material – breach of common sense and reason</a:t>
            </a:r>
          </a:p>
          <a:p>
            <a:pPr lvl="1"/>
            <a:r>
              <a:rPr lang="en-IE" sz="1900" dirty="0">
                <a:solidFill>
                  <a:srgbClr val="000000"/>
                </a:solidFill>
              </a:rPr>
              <a:t>Implies a very wide discretion in almost every case</a:t>
            </a:r>
          </a:p>
          <a:p>
            <a:pPr lvl="1"/>
            <a:r>
              <a:rPr lang="en-IE" sz="1900" dirty="0">
                <a:solidFill>
                  <a:srgbClr val="000000"/>
                </a:solidFill>
              </a:rPr>
              <a:t>Deference to (expert?) administrative authority - Court has no special skill or competence</a:t>
            </a:r>
          </a:p>
          <a:p>
            <a:pPr lvl="1"/>
            <a:r>
              <a:rPr lang="en-IE" sz="1900" dirty="0">
                <a:solidFill>
                  <a:srgbClr val="000000"/>
                </a:solidFill>
              </a:rPr>
              <a:t>“limited and rare” for court to intervene</a:t>
            </a:r>
          </a:p>
          <a:p>
            <a:pPr lvl="1"/>
            <a:r>
              <a:rPr lang="en-IE" sz="1900" dirty="0">
                <a:solidFill>
                  <a:srgbClr val="000000"/>
                </a:solidFill>
              </a:rPr>
              <a:t>Court cannot intervene even where it finds the case against the decision was much stronger than the case for.</a:t>
            </a:r>
          </a:p>
        </p:txBody>
      </p:sp>
    </p:spTree>
    <p:extLst>
      <p:ext uri="{BB962C8B-B14F-4D97-AF65-F5344CB8AC3E}">
        <p14:creationId xmlns:p14="http://schemas.microsoft.com/office/powerpoint/2010/main" val="798699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06FA9045-3354-49F4-B57D-CACB88F3EF9F}"/>
              </a:ext>
            </a:extLst>
          </p:cNvPr>
          <p:cNvSpPr>
            <a:spLocks noGrp="1"/>
          </p:cNvSpPr>
          <p:nvPr>
            <p:ph type="title"/>
          </p:nvPr>
        </p:nvSpPr>
        <p:spPr>
          <a:xfrm>
            <a:off x="480059" y="2053641"/>
            <a:ext cx="2751871" cy="2760098"/>
          </a:xfrm>
        </p:spPr>
        <p:txBody>
          <a:bodyPr>
            <a:normAutofit/>
          </a:bodyPr>
          <a:lstStyle/>
          <a:p>
            <a:r>
              <a:rPr lang="en-IE" sz="4100">
                <a:solidFill>
                  <a:srgbClr val="FFFFFF"/>
                </a:solidFill>
              </a:rPr>
              <a:t>Substantive legality: Irish v EU Law</a:t>
            </a:r>
          </a:p>
        </p:txBody>
      </p:sp>
      <p:sp>
        <p:nvSpPr>
          <p:cNvPr id="3" name="Content Placeholder 2">
            <a:extLst>
              <a:ext uri="{FF2B5EF4-FFF2-40B4-BE49-F238E27FC236}">
                <a16:creationId xmlns:a16="http://schemas.microsoft.com/office/drawing/2014/main" id="{214CA068-B576-4363-AA74-446FA9F6C0E0}"/>
              </a:ext>
            </a:extLst>
          </p:cNvPr>
          <p:cNvSpPr>
            <a:spLocks noGrp="1"/>
          </p:cNvSpPr>
          <p:nvPr>
            <p:ph idx="1"/>
          </p:nvPr>
        </p:nvSpPr>
        <p:spPr>
          <a:xfrm>
            <a:off x="4567930" y="801866"/>
            <a:ext cx="3979563" cy="5230634"/>
          </a:xfrm>
        </p:spPr>
        <p:txBody>
          <a:bodyPr anchor="ctr">
            <a:normAutofit/>
          </a:bodyPr>
          <a:lstStyle/>
          <a:p>
            <a:r>
              <a:rPr lang="en-IE" sz="1600" dirty="0">
                <a:solidFill>
                  <a:srgbClr val="000000"/>
                </a:solidFill>
              </a:rPr>
              <a:t>EU Law – Sincere cooperation/effective legal protection/Effectiveness (AG opinion in </a:t>
            </a:r>
            <a:r>
              <a:rPr lang="en-IE" sz="1600" dirty="0" err="1">
                <a:solidFill>
                  <a:srgbClr val="000000"/>
                </a:solidFill>
              </a:rPr>
              <a:t>Craeynest</a:t>
            </a:r>
            <a:r>
              <a:rPr lang="en-IE" sz="1600" dirty="0">
                <a:solidFill>
                  <a:srgbClr val="000000"/>
                </a:solidFill>
              </a:rPr>
              <a:t> C-723/17)</a:t>
            </a:r>
          </a:p>
          <a:p>
            <a:pPr lvl="1"/>
            <a:r>
              <a:rPr lang="en-IE" sz="1600" dirty="0">
                <a:solidFill>
                  <a:srgbClr val="000000"/>
                </a:solidFill>
              </a:rPr>
              <a:t>MS must impose same standard of review as CJEU does on acts of EU institutions</a:t>
            </a:r>
          </a:p>
          <a:p>
            <a:pPr lvl="1"/>
            <a:r>
              <a:rPr lang="en-IE" sz="1600" dirty="0">
                <a:solidFill>
                  <a:srgbClr val="000000"/>
                </a:solidFill>
              </a:rPr>
              <a:t>Verifying whether authorities have manifestly exceeded their discretion</a:t>
            </a:r>
          </a:p>
          <a:p>
            <a:pPr lvl="1"/>
            <a:r>
              <a:rPr lang="en-IE" sz="1600" dirty="0">
                <a:solidFill>
                  <a:srgbClr val="000000"/>
                </a:solidFill>
              </a:rPr>
              <a:t>Cannot substitute its assessment of scientific or technical facts</a:t>
            </a:r>
          </a:p>
          <a:p>
            <a:pPr lvl="1"/>
            <a:r>
              <a:rPr lang="en-IE" sz="1600" dirty="0">
                <a:solidFill>
                  <a:srgbClr val="000000"/>
                </a:solidFill>
              </a:rPr>
              <a:t>Administrative authority must examine carefully and impartially all aspects and give reasons so court can verify factual and legal elements</a:t>
            </a:r>
          </a:p>
          <a:p>
            <a:pPr lvl="1"/>
            <a:r>
              <a:rPr lang="en-IE" sz="1600" dirty="0">
                <a:solidFill>
                  <a:srgbClr val="000000"/>
                </a:solidFill>
              </a:rPr>
              <a:t>Broad discretion more limited where fundamental rights or other factors are at stake bearing in mind principle of proportionality</a:t>
            </a:r>
          </a:p>
          <a:p>
            <a:pPr lvl="1"/>
            <a:endParaRPr lang="en-IE" sz="1600" dirty="0">
              <a:solidFill>
                <a:srgbClr val="000000"/>
              </a:solidFill>
            </a:endParaRPr>
          </a:p>
        </p:txBody>
      </p:sp>
    </p:spTree>
    <p:extLst>
      <p:ext uri="{BB962C8B-B14F-4D97-AF65-F5344CB8AC3E}">
        <p14:creationId xmlns:p14="http://schemas.microsoft.com/office/powerpoint/2010/main" val="1900645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873BB213-C631-4BB5-A891-A39CED557E41}"/>
              </a:ext>
            </a:extLst>
          </p:cNvPr>
          <p:cNvSpPr>
            <a:spLocks noGrp="1"/>
          </p:cNvSpPr>
          <p:nvPr>
            <p:ph type="title"/>
          </p:nvPr>
        </p:nvSpPr>
        <p:spPr>
          <a:xfrm>
            <a:off x="480059" y="2053641"/>
            <a:ext cx="2751871" cy="2760098"/>
          </a:xfrm>
        </p:spPr>
        <p:txBody>
          <a:bodyPr>
            <a:normAutofit/>
          </a:bodyPr>
          <a:lstStyle/>
          <a:p>
            <a:r>
              <a:rPr lang="en-IE" sz="4400">
                <a:solidFill>
                  <a:srgbClr val="FFFFFF"/>
                </a:solidFill>
              </a:rPr>
              <a:t>Examples of limited discretion</a:t>
            </a:r>
          </a:p>
        </p:txBody>
      </p:sp>
      <p:sp>
        <p:nvSpPr>
          <p:cNvPr id="3" name="Content Placeholder 2">
            <a:extLst>
              <a:ext uri="{FF2B5EF4-FFF2-40B4-BE49-F238E27FC236}">
                <a16:creationId xmlns:a16="http://schemas.microsoft.com/office/drawing/2014/main" id="{5B512570-29F0-4409-A89F-BA30CE2EC10F}"/>
              </a:ext>
            </a:extLst>
          </p:cNvPr>
          <p:cNvSpPr>
            <a:spLocks noGrp="1"/>
          </p:cNvSpPr>
          <p:nvPr>
            <p:ph idx="1"/>
          </p:nvPr>
        </p:nvSpPr>
        <p:spPr>
          <a:xfrm>
            <a:off x="4567930" y="801866"/>
            <a:ext cx="3979563" cy="5230634"/>
          </a:xfrm>
        </p:spPr>
        <p:txBody>
          <a:bodyPr anchor="ctr">
            <a:normAutofit/>
          </a:bodyPr>
          <a:lstStyle/>
          <a:p>
            <a:r>
              <a:rPr lang="en-IE" sz="2100" dirty="0">
                <a:solidFill>
                  <a:srgbClr val="000000"/>
                </a:solidFill>
              </a:rPr>
              <a:t>Limited discretion depending on context</a:t>
            </a:r>
          </a:p>
          <a:p>
            <a:r>
              <a:rPr lang="en-IE" sz="2100" dirty="0">
                <a:solidFill>
                  <a:srgbClr val="000000"/>
                </a:solidFill>
              </a:rPr>
              <a:t>Habitats Directive – agreement only where significant effects on European sites can be ruled out based on scientific certainty</a:t>
            </a:r>
          </a:p>
          <a:p>
            <a:r>
              <a:rPr lang="en-IE" sz="2100" dirty="0">
                <a:solidFill>
                  <a:srgbClr val="000000"/>
                </a:solidFill>
              </a:rPr>
              <a:t>Human health – air quality</a:t>
            </a:r>
          </a:p>
          <a:p>
            <a:r>
              <a:rPr lang="en-IE" sz="2100" dirty="0">
                <a:solidFill>
                  <a:srgbClr val="000000"/>
                </a:solidFill>
              </a:rPr>
              <a:t>Right to a healthy environment?</a:t>
            </a:r>
          </a:p>
        </p:txBody>
      </p:sp>
    </p:spTree>
    <p:extLst>
      <p:ext uri="{BB962C8B-B14F-4D97-AF65-F5344CB8AC3E}">
        <p14:creationId xmlns:p14="http://schemas.microsoft.com/office/powerpoint/2010/main" val="613439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suit standing in front of a crowd&#10;&#10;Description automatically generated">
            <a:extLst>
              <a:ext uri="{FF2B5EF4-FFF2-40B4-BE49-F238E27FC236}">
                <a16:creationId xmlns:a16="http://schemas.microsoft.com/office/drawing/2014/main" id="{3A011553-81CB-48B0-A658-E1933032F1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3160909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5315ECDB-5AEE-41DB-A7AA-DA749F97A09F}"/>
              </a:ext>
            </a:extLst>
          </p:cNvPr>
          <p:cNvSpPr>
            <a:spLocks noGrp="1"/>
          </p:cNvSpPr>
          <p:nvPr>
            <p:ph type="title"/>
          </p:nvPr>
        </p:nvSpPr>
        <p:spPr>
          <a:xfrm>
            <a:off x="480059" y="2053641"/>
            <a:ext cx="2751871" cy="2760098"/>
          </a:xfrm>
        </p:spPr>
        <p:txBody>
          <a:bodyPr>
            <a:normAutofit/>
          </a:bodyPr>
          <a:lstStyle/>
          <a:p>
            <a:r>
              <a:rPr lang="en-IE" sz="4400" dirty="0">
                <a:solidFill>
                  <a:srgbClr val="FFFFFF"/>
                </a:solidFill>
              </a:rPr>
              <a:t>Air Quality – AG </a:t>
            </a:r>
            <a:r>
              <a:rPr lang="en-IE" sz="4400" dirty="0" err="1">
                <a:solidFill>
                  <a:srgbClr val="FFFFFF"/>
                </a:solidFill>
              </a:rPr>
              <a:t>Kokott</a:t>
            </a:r>
            <a:r>
              <a:rPr lang="en-IE" sz="4400" dirty="0">
                <a:solidFill>
                  <a:srgbClr val="FFFFFF"/>
                </a:solidFill>
              </a:rPr>
              <a:t> in </a:t>
            </a:r>
            <a:r>
              <a:rPr lang="en-IE" sz="4400" dirty="0" err="1">
                <a:solidFill>
                  <a:srgbClr val="FFFFFF"/>
                </a:solidFill>
              </a:rPr>
              <a:t>Craeynest</a:t>
            </a:r>
            <a:endParaRPr lang="en-IE" sz="4400" dirty="0">
              <a:solidFill>
                <a:srgbClr val="FFFFFF"/>
              </a:solidFill>
            </a:endParaRPr>
          </a:p>
        </p:txBody>
      </p:sp>
      <p:sp>
        <p:nvSpPr>
          <p:cNvPr id="3" name="Content Placeholder 2">
            <a:extLst>
              <a:ext uri="{FF2B5EF4-FFF2-40B4-BE49-F238E27FC236}">
                <a16:creationId xmlns:a16="http://schemas.microsoft.com/office/drawing/2014/main" id="{5817A773-13F2-4686-A4A9-CE0D1FD459DA}"/>
              </a:ext>
            </a:extLst>
          </p:cNvPr>
          <p:cNvSpPr>
            <a:spLocks noGrp="1"/>
          </p:cNvSpPr>
          <p:nvPr>
            <p:ph idx="1"/>
          </p:nvPr>
        </p:nvSpPr>
        <p:spPr>
          <a:xfrm>
            <a:off x="4567930" y="801866"/>
            <a:ext cx="3979563" cy="5230634"/>
          </a:xfrm>
        </p:spPr>
        <p:txBody>
          <a:bodyPr anchor="ctr">
            <a:normAutofit/>
          </a:bodyPr>
          <a:lstStyle/>
          <a:p>
            <a:r>
              <a:rPr lang="en-US" sz="1500" b="1" u="sng" dirty="0">
                <a:solidFill>
                  <a:srgbClr val="000000"/>
                </a:solidFill>
              </a:rPr>
              <a:t>[It] is for the competent authorities to convince the courts </a:t>
            </a:r>
            <a:r>
              <a:rPr lang="en-US" sz="1500" dirty="0">
                <a:solidFill>
                  <a:srgbClr val="000000"/>
                </a:solidFill>
              </a:rPr>
              <a:t>in particular by presenting substantiated arguments. … The other party is free to counter such claims with its own scientifically substantiated arguments. Of course, it is also conceivable for the court to have recourse to independent experts in order to find support in appraising such a scientific dispute.</a:t>
            </a:r>
          </a:p>
          <a:p>
            <a:r>
              <a:rPr lang="en-US" sz="1500" dirty="0">
                <a:solidFill>
                  <a:srgbClr val="000000"/>
                </a:solidFill>
              </a:rPr>
              <a:t>If the </a:t>
            </a:r>
            <a:r>
              <a:rPr lang="en-US" sz="1500" b="1" u="sng" dirty="0">
                <a:solidFill>
                  <a:srgbClr val="000000"/>
                </a:solidFill>
              </a:rPr>
              <a:t>authorities are unable to convince the Court</a:t>
            </a:r>
            <a:r>
              <a:rPr lang="en-US" sz="1500" u="sng" dirty="0">
                <a:solidFill>
                  <a:srgbClr val="000000"/>
                </a:solidFill>
              </a:rPr>
              <a:t>,</a:t>
            </a:r>
            <a:r>
              <a:rPr lang="en-US" sz="1500" dirty="0">
                <a:solidFill>
                  <a:srgbClr val="000000"/>
                </a:solidFill>
              </a:rPr>
              <a:t> they must at least undertake additional investigations, for example by taking further measurements or applying other models of the development of ambient air quality. </a:t>
            </a:r>
          </a:p>
          <a:p>
            <a:r>
              <a:rPr lang="en-US" sz="1500" dirty="0">
                <a:solidFill>
                  <a:srgbClr val="000000"/>
                </a:solidFill>
              </a:rPr>
              <a:t>If the national courts have powers to impose orders, they may </a:t>
            </a:r>
            <a:r>
              <a:rPr lang="en-US" sz="1500" b="1" u="sng" dirty="0">
                <a:solidFill>
                  <a:srgbClr val="000000"/>
                </a:solidFill>
              </a:rPr>
              <a:t>order such further investigations</a:t>
            </a:r>
            <a:r>
              <a:rPr lang="en-US" sz="1500" dirty="0">
                <a:solidFill>
                  <a:srgbClr val="000000"/>
                </a:solidFill>
              </a:rPr>
              <a:t>. If, however, the courts are permitted only to annul administrative decisions, there </a:t>
            </a:r>
            <a:r>
              <a:rPr lang="en-US" sz="1500" b="1" u="sng" dirty="0">
                <a:solidFill>
                  <a:srgbClr val="000000"/>
                </a:solidFill>
              </a:rPr>
              <a:t>must be an obligation on the authorities to draw the necessary conclusions from such annulment and the grounds of the decision.</a:t>
            </a:r>
          </a:p>
          <a:p>
            <a:endParaRPr lang="en-IE" sz="1500" dirty="0">
              <a:solidFill>
                <a:srgbClr val="000000"/>
              </a:solidFill>
            </a:endParaRPr>
          </a:p>
        </p:txBody>
      </p:sp>
    </p:spTree>
    <p:extLst>
      <p:ext uri="{BB962C8B-B14F-4D97-AF65-F5344CB8AC3E}">
        <p14:creationId xmlns:p14="http://schemas.microsoft.com/office/powerpoint/2010/main" val="1819593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posing for the camera&#10;&#10;Description automatically generated">
            <a:extLst>
              <a:ext uri="{FF2B5EF4-FFF2-40B4-BE49-F238E27FC236}">
                <a16:creationId xmlns:a16="http://schemas.microsoft.com/office/drawing/2014/main" id="{4BBD90D3-D3BA-41F0-9B61-0FFE539DD1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1" y="617223"/>
            <a:ext cx="9145701" cy="4867873"/>
          </a:xfrm>
          <a:prstGeom prst="rect">
            <a:avLst/>
          </a:prstGeom>
        </p:spPr>
      </p:pic>
      <p:sp>
        <p:nvSpPr>
          <p:cNvPr id="4" name="Rectangle 3">
            <a:extLst>
              <a:ext uri="{FF2B5EF4-FFF2-40B4-BE49-F238E27FC236}">
                <a16:creationId xmlns:a16="http://schemas.microsoft.com/office/drawing/2014/main" id="{BFA2CA71-3870-46E4-97C4-11FC9E7E6871}"/>
              </a:ext>
            </a:extLst>
          </p:cNvPr>
          <p:cNvSpPr/>
          <p:nvPr/>
        </p:nvSpPr>
        <p:spPr>
          <a:xfrm>
            <a:off x="2508276" y="5736207"/>
            <a:ext cx="4125745" cy="369332"/>
          </a:xfrm>
          <a:prstGeom prst="rect">
            <a:avLst/>
          </a:prstGeom>
        </p:spPr>
        <p:txBody>
          <a:bodyPr wrap="none">
            <a:spAutoFit/>
          </a:bodyPr>
          <a:lstStyle/>
          <a:p>
            <a:r>
              <a:rPr lang="en-US" b="1" dirty="0"/>
              <a:t>Don’t listen to me. Listen to the scientists</a:t>
            </a:r>
          </a:p>
        </p:txBody>
      </p:sp>
    </p:spTree>
    <p:extLst>
      <p:ext uri="{BB962C8B-B14F-4D97-AF65-F5344CB8AC3E}">
        <p14:creationId xmlns:p14="http://schemas.microsoft.com/office/powerpoint/2010/main" val="3796877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FF0DB129-5558-4649-A1ED-2E13F896751B}"/>
              </a:ext>
            </a:extLst>
          </p:cNvPr>
          <p:cNvSpPr>
            <a:spLocks noGrp="1"/>
          </p:cNvSpPr>
          <p:nvPr>
            <p:ph type="title"/>
          </p:nvPr>
        </p:nvSpPr>
        <p:spPr>
          <a:xfrm>
            <a:off x="480059" y="2053641"/>
            <a:ext cx="2751871" cy="2760098"/>
          </a:xfrm>
        </p:spPr>
        <p:txBody>
          <a:bodyPr>
            <a:normAutofit/>
          </a:bodyPr>
          <a:lstStyle/>
          <a:p>
            <a:r>
              <a:rPr lang="en-IE" sz="4400">
                <a:solidFill>
                  <a:srgbClr val="FFFFFF"/>
                </a:solidFill>
              </a:rPr>
              <a:t>Functions of litigation</a:t>
            </a:r>
          </a:p>
        </p:txBody>
      </p:sp>
      <p:sp>
        <p:nvSpPr>
          <p:cNvPr id="3" name="Content Placeholder 2">
            <a:extLst>
              <a:ext uri="{FF2B5EF4-FFF2-40B4-BE49-F238E27FC236}">
                <a16:creationId xmlns:a16="http://schemas.microsoft.com/office/drawing/2014/main" id="{62798DC5-67FC-4D9B-B98E-06B11AAF0D25}"/>
              </a:ext>
            </a:extLst>
          </p:cNvPr>
          <p:cNvSpPr>
            <a:spLocks noGrp="1"/>
          </p:cNvSpPr>
          <p:nvPr>
            <p:ph idx="1"/>
          </p:nvPr>
        </p:nvSpPr>
        <p:spPr>
          <a:xfrm>
            <a:off x="4567930" y="801866"/>
            <a:ext cx="3979563" cy="5230634"/>
          </a:xfrm>
        </p:spPr>
        <p:txBody>
          <a:bodyPr anchor="ctr">
            <a:normAutofit/>
          </a:bodyPr>
          <a:lstStyle/>
          <a:p>
            <a:r>
              <a:rPr lang="en-IE" sz="2100" dirty="0">
                <a:solidFill>
                  <a:srgbClr val="000000"/>
                </a:solidFill>
              </a:rPr>
              <a:t>Ensures administrative decision making progressively improves</a:t>
            </a:r>
          </a:p>
          <a:p>
            <a:r>
              <a:rPr lang="en-IE" sz="2100" dirty="0">
                <a:solidFill>
                  <a:srgbClr val="000000"/>
                </a:solidFill>
              </a:rPr>
              <a:t>Marginal developments are more risky/expensive</a:t>
            </a:r>
          </a:p>
          <a:p>
            <a:pPr lvl="1"/>
            <a:r>
              <a:rPr lang="en-IE" sz="2100" dirty="0">
                <a:solidFill>
                  <a:srgbClr val="000000"/>
                </a:solidFill>
              </a:rPr>
              <a:t>Development on or near protected habitats needs more assessment</a:t>
            </a:r>
          </a:p>
          <a:p>
            <a:pPr lvl="1"/>
            <a:r>
              <a:rPr lang="en-IE" sz="2100" dirty="0">
                <a:solidFill>
                  <a:srgbClr val="000000"/>
                </a:solidFill>
              </a:rPr>
              <a:t>Possibility of litigation acts as a deterrent to poor or marginal applications</a:t>
            </a:r>
          </a:p>
          <a:p>
            <a:pPr lvl="1"/>
            <a:r>
              <a:rPr lang="en-IE" sz="2100" dirty="0">
                <a:solidFill>
                  <a:srgbClr val="000000"/>
                </a:solidFill>
              </a:rPr>
              <a:t>Helps ensure competent authorities focus on getting the decision right</a:t>
            </a:r>
          </a:p>
        </p:txBody>
      </p:sp>
    </p:spTree>
    <p:extLst>
      <p:ext uri="{BB962C8B-B14F-4D97-AF65-F5344CB8AC3E}">
        <p14:creationId xmlns:p14="http://schemas.microsoft.com/office/powerpoint/2010/main" val="3468542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135B8-EACD-44F4-A67E-D0D1ED250E2B}"/>
              </a:ext>
            </a:extLst>
          </p:cNvPr>
          <p:cNvSpPr>
            <a:spLocks noGrp="1"/>
          </p:cNvSpPr>
          <p:nvPr>
            <p:ph type="title"/>
          </p:nvPr>
        </p:nvSpPr>
        <p:spPr/>
        <p:txBody>
          <a:bodyPr/>
          <a:lstStyle/>
          <a:p>
            <a:r>
              <a:rPr lang="en-IE" dirty="0"/>
              <a:t>Practicalities – A decision has been made</a:t>
            </a:r>
          </a:p>
        </p:txBody>
      </p:sp>
      <p:pic>
        <p:nvPicPr>
          <p:cNvPr id="5" name="Content Placeholder 4" descr="A screenshot of a social media post&#10;&#10;Description automatically generated">
            <a:extLst>
              <a:ext uri="{FF2B5EF4-FFF2-40B4-BE49-F238E27FC236}">
                <a16:creationId xmlns:a16="http://schemas.microsoft.com/office/drawing/2014/main" id="{0596A235-0FE5-4532-8A86-2A43C5E51B9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052521"/>
            <a:ext cx="7886700" cy="3897545"/>
          </a:xfrm>
        </p:spPr>
      </p:pic>
      <p:sp>
        <p:nvSpPr>
          <p:cNvPr id="3" name="Oval 2">
            <a:extLst>
              <a:ext uri="{FF2B5EF4-FFF2-40B4-BE49-F238E27FC236}">
                <a16:creationId xmlns:a16="http://schemas.microsoft.com/office/drawing/2014/main" id="{3E547663-E19C-4C23-ABAF-48294719B614}"/>
              </a:ext>
            </a:extLst>
          </p:cNvPr>
          <p:cNvSpPr/>
          <p:nvPr/>
        </p:nvSpPr>
        <p:spPr>
          <a:xfrm>
            <a:off x="2534653" y="3810000"/>
            <a:ext cx="577515" cy="2646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26712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EAA5C7EA-5776-477F-92DB-9CA292E8AC15}"/>
              </a:ext>
            </a:extLst>
          </p:cNvPr>
          <p:cNvSpPr>
            <a:spLocks noGrp="1"/>
          </p:cNvSpPr>
          <p:nvPr>
            <p:ph type="title"/>
          </p:nvPr>
        </p:nvSpPr>
        <p:spPr>
          <a:xfrm>
            <a:off x="480059" y="2053641"/>
            <a:ext cx="2751871" cy="2760098"/>
          </a:xfrm>
        </p:spPr>
        <p:txBody>
          <a:bodyPr>
            <a:normAutofit/>
          </a:bodyPr>
          <a:lstStyle/>
          <a:p>
            <a:r>
              <a:rPr lang="en-IE" sz="3700">
                <a:solidFill>
                  <a:srgbClr val="FFFFFF"/>
                </a:solidFill>
              </a:rPr>
              <a:t>Practicalities</a:t>
            </a:r>
          </a:p>
        </p:txBody>
      </p:sp>
      <p:sp>
        <p:nvSpPr>
          <p:cNvPr id="3" name="Content Placeholder 2">
            <a:extLst>
              <a:ext uri="{FF2B5EF4-FFF2-40B4-BE49-F238E27FC236}">
                <a16:creationId xmlns:a16="http://schemas.microsoft.com/office/drawing/2014/main" id="{7A58D070-C3C9-4815-AEB0-39032FBA574D}"/>
              </a:ext>
            </a:extLst>
          </p:cNvPr>
          <p:cNvSpPr>
            <a:spLocks noGrp="1"/>
          </p:cNvSpPr>
          <p:nvPr>
            <p:ph idx="1"/>
          </p:nvPr>
        </p:nvSpPr>
        <p:spPr>
          <a:xfrm>
            <a:off x="4567930" y="801866"/>
            <a:ext cx="3979563" cy="5230634"/>
          </a:xfrm>
        </p:spPr>
        <p:txBody>
          <a:bodyPr anchor="ctr">
            <a:normAutofit/>
          </a:bodyPr>
          <a:lstStyle/>
          <a:p>
            <a:r>
              <a:rPr lang="en-IE" sz="2100">
                <a:solidFill>
                  <a:srgbClr val="000000"/>
                </a:solidFill>
              </a:rPr>
              <a:t>Set up a company – a CLG</a:t>
            </a:r>
          </a:p>
          <a:p>
            <a:r>
              <a:rPr lang="en-IE" sz="2100">
                <a:solidFill>
                  <a:srgbClr val="000000"/>
                </a:solidFill>
              </a:rPr>
              <a:t>Start planning early (too late when a decision has been made)</a:t>
            </a:r>
          </a:p>
          <a:p>
            <a:r>
              <a:rPr lang="en-IE" sz="2100">
                <a:solidFill>
                  <a:srgbClr val="000000"/>
                </a:solidFill>
              </a:rPr>
              <a:t>Start fundraising early</a:t>
            </a:r>
          </a:p>
          <a:p>
            <a:r>
              <a:rPr lang="en-IE" sz="2100">
                <a:solidFill>
                  <a:srgbClr val="000000"/>
                </a:solidFill>
              </a:rPr>
              <a:t>Use social media/press</a:t>
            </a:r>
          </a:p>
        </p:txBody>
      </p:sp>
    </p:spTree>
    <p:extLst>
      <p:ext uri="{BB962C8B-B14F-4D97-AF65-F5344CB8AC3E}">
        <p14:creationId xmlns:p14="http://schemas.microsoft.com/office/powerpoint/2010/main" val="487739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3BC58-2EDA-4A16-A07D-812C97DD5E5C}"/>
              </a:ext>
            </a:extLst>
          </p:cNvPr>
          <p:cNvSpPr>
            <a:spLocks noGrp="1"/>
          </p:cNvSpPr>
          <p:nvPr>
            <p:ph type="title"/>
          </p:nvPr>
        </p:nvSpPr>
        <p:spPr/>
        <p:txBody>
          <a:bodyPr/>
          <a:lstStyle/>
          <a:p>
            <a:r>
              <a:rPr lang="en-IE" dirty="0"/>
              <a:t>The inspector’s report</a:t>
            </a:r>
          </a:p>
        </p:txBody>
      </p:sp>
      <p:pic>
        <p:nvPicPr>
          <p:cNvPr id="5" name="Content Placeholder 4" descr="A screenshot of a cell phone&#10;&#10;Description automatically generated">
            <a:extLst>
              <a:ext uri="{FF2B5EF4-FFF2-40B4-BE49-F238E27FC236}">
                <a16:creationId xmlns:a16="http://schemas.microsoft.com/office/drawing/2014/main" id="{B8E8579D-F4FE-4255-812D-FEF86B85D83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078911"/>
            <a:ext cx="7886700" cy="3844766"/>
          </a:xfrm>
        </p:spPr>
      </p:pic>
    </p:spTree>
    <p:extLst>
      <p:ext uri="{BB962C8B-B14F-4D97-AF65-F5344CB8AC3E}">
        <p14:creationId xmlns:p14="http://schemas.microsoft.com/office/powerpoint/2010/main" val="19655272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87320-8D94-4AD5-B1D7-8A8A71105029}"/>
              </a:ext>
            </a:extLst>
          </p:cNvPr>
          <p:cNvSpPr>
            <a:spLocks noGrp="1"/>
          </p:cNvSpPr>
          <p:nvPr>
            <p:ph type="title"/>
          </p:nvPr>
        </p:nvSpPr>
        <p:spPr/>
        <p:txBody>
          <a:bodyPr/>
          <a:lstStyle/>
          <a:p>
            <a:r>
              <a:rPr lang="en-IE" dirty="0"/>
              <a:t>Consulting the file</a:t>
            </a:r>
          </a:p>
        </p:txBody>
      </p:sp>
      <p:pic>
        <p:nvPicPr>
          <p:cNvPr id="5" name="Content Placeholder 4" descr="A picture containing indoor, table, chair, sitting&#10;&#10;Description automatically generated">
            <a:extLst>
              <a:ext uri="{FF2B5EF4-FFF2-40B4-BE49-F238E27FC236}">
                <a16:creationId xmlns:a16="http://schemas.microsoft.com/office/drawing/2014/main" id="{155F89B1-6817-4E4B-9576-8787BC21C67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44647"/>
          <a:stretch/>
        </p:blipFill>
        <p:spPr>
          <a:xfrm rot="5400000">
            <a:off x="2061335" y="682635"/>
            <a:ext cx="4813518" cy="6521982"/>
          </a:xfrm>
        </p:spPr>
      </p:pic>
    </p:spTree>
    <p:extLst>
      <p:ext uri="{BB962C8B-B14F-4D97-AF65-F5344CB8AC3E}">
        <p14:creationId xmlns:p14="http://schemas.microsoft.com/office/powerpoint/2010/main" val="34279034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5F8FB24A-EDDD-434B-9861-0AD04F840E63}"/>
              </a:ext>
            </a:extLst>
          </p:cNvPr>
          <p:cNvSpPr>
            <a:spLocks noGrp="1"/>
          </p:cNvSpPr>
          <p:nvPr>
            <p:ph type="title"/>
          </p:nvPr>
        </p:nvSpPr>
        <p:spPr>
          <a:xfrm>
            <a:off x="884419" y="826680"/>
            <a:ext cx="7375161" cy="1325563"/>
          </a:xfrm>
        </p:spPr>
        <p:txBody>
          <a:bodyPr>
            <a:normAutofit/>
          </a:bodyPr>
          <a:lstStyle/>
          <a:p>
            <a:pPr algn="ctr"/>
            <a:r>
              <a:rPr lang="en-IE" sz="3500">
                <a:solidFill>
                  <a:srgbClr val="FFFFFF"/>
                </a:solidFill>
              </a:rPr>
              <a:t>Working with your lawyer	</a:t>
            </a:r>
          </a:p>
        </p:txBody>
      </p:sp>
      <p:sp>
        <p:nvSpPr>
          <p:cNvPr id="3" name="Content Placeholder 2">
            <a:extLst>
              <a:ext uri="{FF2B5EF4-FFF2-40B4-BE49-F238E27FC236}">
                <a16:creationId xmlns:a16="http://schemas.microsoft.com/office/drawing/2014/main" id="{EC04ECA1-220D-4B47-9299-8C69638E9092}"/>
              </a:ext>
            </a:extLst>
          </p:cNvPr>
          <p:cNvSpPr>
            <a:spLocks noGrp="1"/>
          </p:cNvSpPr>
          <p:nvPr>
            <p:ph idx="1"/>
          </p:nvPr>
        </p:nvSpPr>
        <p:spPr>
          <a:xfrm>
            <a:off x="884419" y="3092970"/>
            <a:ext cx="7375161" cy="2693976"/>
          </a:xfrm>
        </p:spPr>
        <p:txBody>
          <a:bodyPr>
            <a:normAutofit fontScale="92500" lnSpcReduction="20000"/>
          </a:bodyPr>
          <a:lstStyle/>
          <a:p>
            <a:r>
              <a:rPr lang="en-IE" sz="1700" dirty="0">
                <a:solidFill>
                  <a:srgbClr val="000000"/>
                </a:solidFill>
              </a:rPr>
              <a:t>How hard can it be? A particular set of skills</a:t>
            </a:r>
          </a:p>
          <a:p>
            <a:r>
              <a:rPr lang="en-IE" sz="2100" dirty="0">
                <a:solidFill>
                  <a:srgbClr val="000000"/>
                </a:solidFill>
              </a:rPr>
              <a:t>Yes it is a terrible decision but is it lawful? Most normal people don’t think like lawyers.</a:t>
            </a:r>
          </a:p>
          <a:p>
            <a:r>
              <a:rPr lang="en-IE" sz="2100" dirty="0">
                <a:solidFill>
                  <a:srgbClr val="000000"/>
                </a:solidFill>
              </a:rPr>
              <a:t>A lot of decisions fall because our legislation is terrible</a:t>
            </a:r>
          </a:p>
          <a:p>
            <a:pPr lvl="2"/>
            <a:r>
              <a:rPr lang="en-IE" sz="1700" dirty="0">
                <a:solidFill>
                  <a:srgbClr val="000000"/>
                </a:solidFill>
              </a:rPr>
              <a:t>Planning Act/Regulation &gt; 1000 pages</a:t>
            </a:r>
          </a:p>
          <a:p>
            <a:pPr lvl="2"/>
            <a:r>
              <a:rPr lang="en-IE" sz="1700" dirty="0">
                <a:solidFill>
                  <a:srgbClr val="000000"/>
                </a:solidFill>
              </a:rPr>
              <a:t>Gaps between EU and national law</a:t>
            </a:r>
          </a:p>
          <a:p>
            <a:pPr lvl="2"/>
            <a:r>
              <a:rPr lang="en-IE" sz="1700" dirty="0">
                <a:solidFill>
                  <a:srgbClr val="000000"/>
                </a:solidFill>
              </a:rPr>
              <a:t>Complexity means developer/authority often gets it wrong</a:t>
            </a:r>
          </a:p>
          <a:p>
            <a:pPr lvl="2"/>
            <a:r>
              <a:rPr lang="en-IE" sz="1700" dirty="0">
                <a:solidFill>
                  <a:srgbClr val="000000"/>
                </a:solidFill>
              </a:rPr>
              <a:t>EU law obligations often overlooked</a:t>
            </a:r>
          </a:p>
          <a:p>
            <a:r>
              <a:rPr lang="en-IE" sz="2100" dirty="0">
                <a:solidFill>
                  <a:srgbClr val="000000"/>
                </a:solidFill>
              </a:rPr>
              <a:t>We collect killer points and are usually on the look out for the “right” case</a:t>
            </a:r>
          </a:p>
          <a:p>
            <a:endParaRPr lang="en-IE" sz="1700" dirty="0">
              <a:solidFill>
                <a:srgbClr val="000000"/>
              </a:solidFill>
            </a:endParaRPr>
          </a:p>
        </p:txBody>
      </p:sp>
    </p:spTree>
    <p:extLst>
      <p:ext uri="{BB962C8B-B14F-4D97-AF65-F5344CB8AC3E}">
        <p14:creationId xmlns:p14="http://schemas.microsoft.com/office/powerpoint/2010/main" val="4941730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DC24F-6FFA-4678-83BF-C67220F16CC1}"/>
              </a:ext>
            </a:extLst>
          </p:cNvPr>
          <p:cNvSpPr>
            <a:spLocks noGrp="1"/>
          </p:cNvSpPr>
          <p:nvPr>
            <p:ph type="title"/>
          </p:nvPr>
        </p:nvSpPr>
        <p:spPr/>
        <p:txBody>
          <a:bodyPr/>
          <a:lstStyle/>
          <a:p>
            <a:r>
              <a:rPr lang="en-IE" dirty="0"/>
              <a:t>What are my chances?</a:t>
            </a:r>
          </a:p>
        </p:txBody>
      </p:sp>
      <p:sp>
        <p:nvSpPr>
          <p:cNvPr id="3" name="Content Placeholder 2">
            <a:extLst>
              <a:ext uri="{FF2B5EF4-FFF2-40B4-BE49-F238E27FC236}">
                <a16:creationId xmlns:a16="http://schemas.microsoft.com/office/drawing/2014/main" id="{7453CEA7-F385-4BEE-BCDC-694C6431F61D}"/>
              </a:ext>
            </a:extLst>
          </p:cNvPr>
          <p:cNvSpPr>
            <a:spLocks noGrp="1"/>
          </p:cNvSpPr>
          <p:nvPr>
            <p:ph idx="1"/>
          </p:nvPr>
        </p:nvSpPr>
        <p:spPr/>
        <p:txBody>
          <a:bodyPr/>
          <a:lstStyle/>
          <a:p>
            <a:endParaRPr lang="en-IE"/>
          </a:p>
        </p:txBody>
      </p:sp>
      <p:pic>
        <p:nvPicPr>
          <p:cNvPr id="4" name="Picture 3">
            <a:extLst>
              <a:ext uri="{FF2B5EF4-FFF2-40B4-BE49-F238E27FC236}">
                <a16:creationId xmlns:a16="http://schemas.microsoft.com/office/drawing/2014/main" id="{904419A1-3436-4FA8-8C58-E459EE60DC47}"/>
              </a:ext>
            </a:extLst>
          </p:cNvPr>
          <p:cNvPicPr>
            <a:picLocks noChangeAspect="1"/>
          </p:cNvPicPr>
          <p:nvPr/>
        </p:nvPicPr>
        <p:blipFill>
          <a:blip r:embed="rId2"/>
          <a:stretch>
            <a:fillRect/>
          </a:stretch>
        </p:blipFill>
        <p:spPr>
          <a:xfrm>
            <a:off x="0" y="1495444"/>
            <a:ext cx="9144000" cy="5156898"/>
          </a:xfrm>
          <a:prstGeom prst="rect">
            <a:avLst/>
          </a:prstGeom>
        </p:spPr>
      </p:pic>
    </p:spTree>
    <p:extLst>
      <p:ext uri="{BB962C8B-B14F-4D97-AF65-F5344CB8AC3E}">
        <p14:creationId xmlns:p14="http://schemas.microsoft.com/office/powerpoint/2010/main" val="3908670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6D3FD-76EC-4AE9-B56E-D810D68570DF}"/>
              </a:ext>
            </a:extLst>
          </p:cNvPr>
          <p:cNvSpPr>
            <a:spLocks noGrp="1"/>
          </p:cNvSpPr>
          <p:nvPr>
            <p:ph type="title"/>
          </p:nvPr>
        </p:nvSpPr>
        <p:spPr/>
        <p:txBody>
          <a:bodyPr/>
          <a:lstStyle/>
          <a:p>
            <a:r>
              <a:rPr lang="en-IE" dirty="0"/>
              <a:t>Outline of talk</a:t>
            </a:r>
          </a:p>
        </p:txBody>
      </p:sp>
      <p:sp>
        <p:nvSpPr>
          <p:cNvPr id="3" name="Content Placeholder 2">
            <a:extLst>
              <a:ext uri="{FF2B5EF4-FFF2-40B4-BE49-F238E27FC236}">
                <a16:creationId xmlns:a16="http://schemas.microsoft.com/office/drawing/2014/main" id="{AACFF7CF-F59C-4C1D-A621-49E86E8A894E}"/>
              </a:ext>
            </a:extLst>
          </p:cNvPr>
          <p:cNvSpPr>
            <a:spLocks noGrp="1"/>
          </p:cNvSpPr>
          <p:nvPr>
            <p:ph idx="1"/>
          </p:nvPr>
        </p:nvSpPr>
        <p:spPr/>
        <p:txBody>
          <a:bodyPr>
            <a:normAutofit lnSpcReduction="10000"/>
          </a:bodyPr>
          <a:lstStyle/>
          <a:p>
            <a:r>
              <a:rPr lang="en-IE" dirty="0"/>
              <a:t>Basic principles of EU law</a:t>
            </a:r>
          </a:p>
          <a:p>
            <a:pPr lvl="1"/>
            <a:r>
              <a:rPr lang="en-IE" dirty="0"/>
              <a:t>Direct effect</a:t>
            </a:r>
          </a:p>
          <a:p>
            <a:pPr lvl="1"/>
            <a:r>
              <a:rPr lang="en-IE" dirty="0"/>
              <a:t>Primacy</a:t>
            </a:r>
          </a:p>
          <a:p>
            <a:pPr lvl="1"/>
            <a:r>
              <a:rPr lang="en-IE" dirty="0"/>
              <a:t>Procedural autonomy</a:t>
            </a:r>
          </a:p>
          <a:p>
            <a:pPr lvl="1"/>
            <a:r>
              <a:rPr lang="en-IE" dirty="0"/>
              <a:t>Equivalence/Effectiveness</a:t>
            </a:r>
          </a:p>
          <a:p>
            <a:pPr lvl="1"/>
            <a:r>
              <a:rPr lang="en-IE" dirty="0"/>
              <a:t>Fundamental rights</a:t>
            </a:r>
          </a:p>
          <a:p>
            <a:r>
              <a:rPr lang="en-IE" dirty="0"/>
              <a:t>Environmental Procedural Rights</a:t>
            </a:r>
          </a:p>
          <a:p>
            <a:pPr lvl="1"/>
            <a:r>
              <a:rPr lang="en-IE" dirty="0"/>
              <a:t>Access to Information</a:t>
            </a:r>
          </a:p>
          <a:p>
            <a:pPr lvl="1"/>
            <a:r>
              <a:rPr lang="en-IE" dirty="0"/>
              <a:t>Public Participation</a:t>
            </a:r>
          </a:p>
          <a:p>
            <a:pPr lvl="1"/>
            <a:r>
              <a:rPr lang="en-IE" dirty="0"/>
              <a:t>Access to justice</a:t>
            </a:r>
          </a:p>
          <a:p>
            <a:r>
              <a:rPr lang="en-IE" dirty="0"/>
              <a:t>Enforcement in practice</a:t>
            </a:r>
          </a:p>
          <a:p>
            <a:endParaRPr lang="en-IE" dirty="0"/>
          </a:p>
        </p:txBody>
      </p:sp>
    </p:spTree>
    <p:extLst>
      <p:ext uri="{BB962C8B-B14F-4D97-AF65-F5344CB8AC3E}">
        <p14:creationId xmlns:p14="http://schemas.microsoft.com/office/powerpoint/2010/main" val="2184233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n old photo of a truck&#10;&#10;Description automatically generated">
            <a:extLst>
              <a:ext uri="{FF2B5EF4-FFF2-40B4-BE49-F238E27FC236}">
                <a16:creationId xmlns:a16="http://schemas.microsoft.com/office/drawing/2014/main" id="{6C3B30E5-36E9-4483-82F5-8BE7721879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093619"/>
          </a:xfrm>
          <a:prstGeom prst="rect">
            <a:avLst/>
          </a:prstGeom>
        </p:spPr>
      </p:pic>
      <p:sp>
        <p:nvSpPr>
          <p:cNvPr id="4" name="Rectangle 3">
            <a:extLst>
              <a:ext uri="{FF2B5EF4-FFF2-40B4-BE49-F238E27FC236}">
                <a16:creationId xmlns:a16="http://schemas.microsoft.com/office/drawing/2014/main" id="{B7EF7020-BC66-4FE6-A240-00DBDF6D890E}"/>
              </a:ext>
            </a:extLst>
          </p:cNvPr>
          <p:cNvSpPr/>
          <p:nvPr/>
        </p:nvSpPr>
        <p:spPr>
          <a:xfrm>
            <a:off x="0" y="4686488"/>
            <a:ext cx="9144000" cy="2031325"/>
          </a:xfrm>
          <a:prstGeom prst="rect">
            <a:avLst/>
          </a:prstGeom>
          <a:solidFill>
            <a:schemeClr val="bg1"/>
          </a:solidFill>
        </p:spPr>
        <p:txBody>
          <a:bodyPr wrap="square">
            <a:spAutoFit/>
          </a:bodyPr>
          <a:lstStyle/>
          <a:p>
            <a:r>
              <a:rPr lang="en-IE" i="1" dirty="0"/>
              <a:t>THE COMMUNITY CONSTITUTES A NEW LEGAL ORDER OF INTERNATIONAL LAW FOR THE BENEFIT OF WHICH THE STATES HAVE LIMITED THEIR SOVEREIGN RIGHTS, ALBEIT WITHIN LIMITED FIELDS, AND THE SUBJECTS OF WHICH COMPRISE NOT ONLY MEMBER STATES BUT ALSO THEIR NATIONALS . INDEPENDENTLY OF THE LEGISLATION OF MEMBER STATES, COMMUNITY LAW THEREFORE </a:t>
            </a:r>
            <a:r>
              <a:rPr lang="en-IE" i="1" u="sng" dirty="0"/>
              <a:t>NOT ONLY IMPOSES OBLIGATIONS ON INDIVIDUALS BUT IS ALSO INTENDED TO CONFER UPON THEM RIGHTS WHICH BECOME PART OF THEIR LEGAL HERITAGE</a:t>
            </a:r>
            <a:r>
              <a:rPr lang="en-IE" i="1" dirty="0"/>
              <a:t>  </a:t>
            </a:r>
          </a:p>
          <a:p>
            <a:r>
              <a:rPr lang="en-IE" i="1" dirty="0"/>
              <a:t>Van </a:t>
            </a:r>
            <a:r>
              <a:rPr lang="en-IE" i="1" dirty="0" err="1"/>
              <a:t>Gend</a:t>
            </a:r>
            <a:r>
              <a:rPr lang="en-IE" i="1" dirty="0"/>
              <a:t> </a:t>
            </a:r>
            <a:r>
              <a:rPr lang="en-IE" i="1" dirty="0" err="1"/>
              <a:t>en</a:t>
            </a:r>
            <a:r>
              <a:rPr lang="en-IE" i="1" dirty="0"/>
              <a:t> Loos (case 26-62)</a:t>
            </a:r>
            <a:endParaRPr lang="en-IE" dirty="0"/>
          </a:p>
        </p:txBody>
      </p:sp>
      <p:sp>
        <p:nvSpPr>
          <p:cNvPr id="5" name="Rectangle 4">
            <a:extLst>
              <a:ext uri="{FF2B5EF4-FFF2-40B4-BE49-F238E27FC236}">
                <a16:creationId xmlns:a16="http://schemas.microsoft.com/office/drawing/2014/main" id="{B76B1E73-D8BB-440C-84C8-4BE13DD83DA0}"/>
              </a:ext>
            </a:extLst>
          </p:cNvPr>
          <p:cNvSpPr/>
          <p:nvPr/>
        </p:nvSpPr>
        <p:spPr>
          <a:xfrm>
            <a:off x="7081128" y="140187"/>
            <a:ext cx="2062872" cy="276999"/>
          </a:xfrm>
          <a:prstGeom prst="rect">
            <a:avLst/>
          </a:prstGeom>
        </p:spPr>
        <p:txBody>
          <a:bodyPr wrap="none">
            <a:spAutoFit/>
          </a:bodyPr>
          <a:lstStyle/>
          <a:p>
            <a:r>
              <a:rPr lang="en-IE" sz="1200" dirty="0" err="1"/>
              <a:t>Stephencdickson</a:t>
            </a:r>
            <a:r>
              <a:rPr lang="en-IE" sz="1200" dirty="0"/>
              <a:t> CC BY-SA 4.0</a:t>
            </a:r>
          </a:p>
        </p:txBody>
      </p:sp>
    </p:spTree>
    <p:extLst>
      <p:ext uri="{BB962C8B-B14F-4D97-AF65-F5344CB8AC3E}">
        <p14:creationId xmlns:p14="http://schemas.microsoft.com/office/powerpoint/2010/main" val="1049754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21964589-22DC-4B98-B8E6-B2A66E625D83}"/>
              </a:ext>
            </a:extLst>
          </p:cNvPr>
          <p:cNvPicPr>
            <a:picLocks noChangeAspect="1"/>
          </p:cNvPicPr>
          <p:nvPr/>
        </p:nvPicPr>
        <p:blipFill rotWithShape="1">
          <a:blip r:embed="rId2">
            <a:extLst>
              <a:ext uri="{28A0092B-C50C-407E-A947-70E740481C1C}">
                <a14:useLocalDpi xmlns:a14="http://schemas.microsoft.com/office/drawing/2010/main" val="0"/>
              </a:ext>
            </a:extLst>
          </a:blip>
          <a:srcRect l="21195" t="8187" r="22621" b="8772"/>
          <a:stretch/>
        </p:blipFill>
        <p:spPr>
          <a:xfrm>
            <a:off x="0" y="0"/>
            <a:ext cx="9143999" cy="6863950"/>
          </a:xfrm>
          <a:prstGeom prst="rect">
            <a:avLst/>
          </a:prstGeom>
        </p:spPr>
      </p:pic>
      <p:sp>
        <p:nvSpPr>
          <p:cNvPr id="4" name="Rectangle 3">
            <a:extLst>
              <a:ext uri="{FF2B5EF4-FFF2-40B4-BE49-F238E27FC236}">
                <a16:creationId xmlns:a16="http://schemas.microsoft.com/office/drawing/2014/main" id="{DBAF0843-4EF7-4ACE-9A7B-3571D279B3D5}"/>
              </a:ext>
            </a:extLst>
          </p:cNvPr>
          <p:cNvSpPr/>
          <p:nvPr/>
        </p:nvSpPr>
        <p:spPr>
          <a:xfrm>
            <a:off x="1884948" y="1900990"/>
            <a:ext cx="5670884" cy="3323987"/>
          </a:xfrm>
          <a:prstGeom prst="rect">
            <a:avLst/>
          </a:prstGeom>
          <a:solidFill>
            <a:srgbClr val="FFFFFF">
              <a:alpha val="16078"/>
            </a:srgbClr>
          </a:solidFill>
        </p:spPr>
        <p:txBody>
          <a:bodyPr wrap="square">
            <a:spAutoFit/>
          </a:bodyPr>
          <a:lstStyle/>
          <a:p>
            <a:pPr algn="ctr"/>
            <a:r>
              <a:rPr lang="en-IE" sz="1600" dirty="0"/>
              <a:t>The reception, within the laws of each member-State, of provisions having a Community source, and more particularly of the terms and of the spirit of the Treaty, has as a corollary </a:t>
            </a:r>
            <a:r>
              <a:rPr lang="en-IE" sz="1600" u="sng" dirty="0"/>
              <a:t>the impossibility, for the member-State, to give preference to a unilateral and subsequent measure against a legal order accepted by them on a basis of reciprocity. </a:t>
            </a:r>
            <a:r>
              <a:rPr lang="en-IE" sz="1600" dirty="0"/>
              <a:t>[...] </a:t>
            </a:r>
          </a:p>
          <a:p>
            <a:pPr algn="ctr"/>
            <a:r>
              <a:rPr lang="en-IE" sz="1600" dirty="0"/>
              <a:t>It follows from all these observations that the law stemming from the treaty, an independent source of law, could not, because of its special and original nature, be overridden by domestic legal provisions, however framed, without being deprived of its character as community law and </a:t>
            </a:r>
            <a:r>
              <a:rPr lang="en-IE" sz="1600" u="sng" dirty="0"/>
              <a:t>without the legal basis of the community itself being called into question</a:t>
            </a:r>
          </a:p>
          <a:p>
            <a:pPr algn="ctr"/>
            <a:r>
              <a:rPr lang="en-IE" sz="1600" i="1" dirty="0"/>
              <a:t>Costa v ENEL (case 6-64)</a:t>
            </a:r>
            <a:endParaRPr lang="en-IE" sz="1600" dirty="0"/>
          </a:p>
        </p:txBody>
      </p:sp>
    </p:spTree>
    <p:extLst>
      <p:ext uri="{BB962C8B-B14F-4D97-AF65-F5344CB8AC3E}">
        <p14:creationId xmlns:p14="http://schemas.microsoft.com/office/powerpoint/2010/main" val="1577392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2DB3413C-1135-4840-A17B-E8021750EF31}"/>
              </a:ext>
            </a:extLst>
          </p:cNvPr>
          <p:cNvSpPr>
            <a:spLocks noGrp="1"/>
          </p:cNvSpPr>
          <p:nvPr>
            <p:ph type="title"/>
          </p:nvPr>
        </p:nvSpPr>
        <p:spPr>
          <a:xfrm>
            <a:off x="480059" y="2053641"/>
            <a:ext cx="2751871" cy="2760098"/>
          </a:xfrm>
        </p:spPr>
        <p:txBody>
          <a:bodyPr>
            <a:normAutofit/>
          </a:bodyPr>
          <a:lstStyle/>
          <a:p>
            <a:r>
              <a:rPr lang="en-IE" sz="2100">
                <a:solidFill>
                  <a:srgbClr val="FFFFFF"/>
                </a:solidFill>
              </a:rPr>
              <a:t>Procedural autonomy/Equivalence and Effectiveness</a:t>
            </a:r>
          </a:p>
        </p:txBody>
      </p:sp>
      <p:sp>
        <p:nvSpPr>
          <p:cNvPr id="3" name="Content Placeholder 2">
            <a:extLst>
              <a:ext uri="{FF2B5EF4-FFF2-40B4-BE49-F238E27FC236}">
                <a16:creationId xmlns:a16="http://schemas.microsoft.com/office/drawing/2014/main" id="{BFBC28DD-1B7E-48AE-9832-215CA7AF2FDD}"/>
              </a:ext>
            </a:extLst>
          </p:cNvPr>
          <p:cNvSpPr>
            <a:spLocks noGrp="1"/>
          </p:cNvSpPr>
          <p:nvPr>
            <p:ph idx="1"/>
          </p:nvPr>
        </p:nvSpPr>
        <p:spPr>
          <a:xfrm>
            <a:off x="4567930" y="801866"/>
            <a:ext cx="3979563" cy="5230634"/>
          </a:xfrm>
        </p:spPr>
        <p:txBody>
          <a:bodyPr anchor="ctr">
            <a:normAutofit/>
          </a:bodyPr>
          <a:lstStyle/>
          <a:p>
            <a:r>
              <a:rPr lang="en-US" sz="1900">
                <a:solidFill>
                  <a:srgbClr val="000000"/>
                </a:solidFill>
              </a:rPr>
              <a:t>THE PROCEDURAL CONDITIONS GOVERNING THE[EU LAW] ACTION MAY NOT BE LESS FAVOURABLE THAN THOSE RELATING TO SIMILAR ACTIONS OF A DOMESTIC NATURE</a:t>
            </a:r>
          </a:p>
          <a:p>
            <a:pPr lvl="1"/>
            <a:r>
              <a:rPr lang="en-US" sz="1900">
                <a:solidFill>
                  <a:srgbClr val="000000"/>
                </a:solidFill>
              </a:rPr>
              <a:t>Case 33/76 Rewe</a:t>
            </a:r>
          </a:p>
          <a:p>
            <a:r>
              <a:rPr lang="en-US" sz="1900">
                <a:solidFill>
                  <a:srgbClr val="000000"/>
                </a:solidFill>
              </a:rPr>
              <a:t>ANY REQUIREMENT OF PROOF WHICH HAS THE EFFECT OF MAKING IT </a:t>
            </a:r>
            <a:r>
              <a:rPr lang="en-US" sz="1900" u="sng">
                <a:solidFill>
                  <a:srgbClr val="000000"/>
                </a:solidFill>
              </a:rPr>
              <a:t>VIRTUALLY IMPOSSIBLE OR EXCESSIVELY DIFFICULT</a:t>
            </a:r>
            <a:r>
              <a:rPr lang="en-US" sz="1900">
                <a:solidFill>
                  <a:srgbClr val="000000"/>
                </a:solidFill>
              </a:rPr>
              <a:t> TO SECURE THE REPAYMENT OF CHARGES LEVIED CONTRARY TO COMMUNITY LAW WOULD BE INCOMPATIBLE WITH COMMUNITY LAW</a:t>
            </a:r>
          </a:p>
          <a:p>
            <a:pPr lvl="1"/>
            <a:r>
              <a:rPr lang="en-IE" sz="1900">
                <a:solidFill>
                  <a:srgbClr val="000000"/>
                </a:solidFill>
              </a:rPr>
              <a:t>Case 199/82 Amministrazione delle Finanze dello Stato</a:t>
            </a:r>
          </a:p>
        </p:txBody>
      </p:sp>
    </p:spTree>
    <p:extLst>
      <p:ext uri="{BB962C8B-B14F-4D97-AF65-F5344CB8AC3E}">
        <p14:creationId xmlns:p14="http://schemas.microsoft.com/office/powerpoint/2010/main" val="1815198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792A679D-5C9F-48E2-8A2D-B0A553B47351}"/>
              </a:ext>
            </a:extLst>
          </p:cNvPr>
          <p:cNvSpPr>
            <a:spLocks noGrp="1"/>
          </p:cNvSpPr>
          <p:nvPr>
            <p:ph type="title"/>
          </p:nvPr>
        </p:nvSpPr>
        <p:spPr>
          <a:xfrm>
            <a:off x="480059" y="2053641"/>
            <a:ext cx="2751871" cy="2760098"/>
          </a:xfrm>
        </p:spPr>
        <p:txBody>
          <a:bodyPr>
            <a:normAutofit/>
          </a:bodyPr>
          <a:lstStyle/>
          <a:p>
            <a:r>
              <a:rPr lang="en-IE" sz="3700">
                <a:solidFill>
                  <a:srgbClr val="FFFFFF"/>
                </a:solidFill>
              </a:rPr>
              <a:t>Effectiveness cont</a:t>
            </a:r>
          </a:p>
        </p:txBody>
      </p:sp>
      <p:sp>
        <p:nvSpPr>
          <p:cNvPr id="3" name="Content Placeholder 2">
            <a:extLst>
              <a:ext uri="{FF2B5EF4-FFF2-40B4-BE49-F238E27FC236}">
                <a16:creationId xmlns:a16="http://schemas.microsoft.com/office/drawing/2014/main" id="{090D41CC-925C-49B6-8B46-463D3DF3FFF4}"/>
              </a:ext>
            </a:extLst>
          </p:cNvPr>
          <p:cNvSpPr>
            <a:spLocks noGrp="1"/>
          </p:cNvSpPr>
          <p:nvPr>
            <p:ph idx="1"/>
          </p:nvPr>
        </p:nvSpPr>
        <p:spPr>
          <a:xfrm>
            <a:off x="4567930" y="801866"/>
            <a:ext cx="3979563" cy="5230634"/>
          </a:xfrm>
        </p:spPr>
        <p:txBody>
          <a:bodyPr anchor="ctr">
            <a:normAutofit/>
          </a:bodyPr>
          <a:lstStyle/>
          <a:p>
            <a:r>
              <a:rPr lang="en-IE" sz="2100">
                <a:solidFill>
                  <a:srgbClr val="000000"/>
                </a:solidFill>
              </a:rPr>
              <a:t>Duty of sincere cooperation article 4(3) TEU</a:t>
            </a:r>
          </a:p>
          <a:p>
            <a:pPr lvl="1"/>
            <a:r>
              <a:rPr lang="en-IE" sz="2100">
                <a:solidFill>
                  <a:srgbClr val="000000"/>
                </a:solidFill>
              </a:rPr>
              <a:t>MS must take any appropriate measure, general or particular, to ensure fulfilment of obligations under the Treaties or resulting from acts of the EU Institutions</a:t>
            </a:r>
          </a:p>
          <a:p>
            <a:r>
              <a:rPr lang="en-IE" sz="2100">
                <a:solidFill>
                  <a:srgbClr val="000000"/>
                </a:solidFill>
              </a:rPr>
              <a:t>Effective legal protection in the fields covered by EU law - Article 19(1) TEU</a:t>
            </a:r>
          </a:p>
        </p:txBody>
      </p:sp>
    </p:spTree>
    <p:extLst>
      <p:ext uri="{BB962C8B-B14F-4D97-AF65-F5344CB8AC3E}">
        <p14:creationId xmlns:p14="http://schemas.microsoft.com/office/powerpoint/2010/main" val="2875088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0D7C1510-19D6-40B4-9C97-9E730C9B1883}"/>
              </a:ext>
            </a:extLst>
          </p:cNvPr>
          <p:cNvSpPr>
            <a:spLocks noGrp="1"/>
          </p:cNvSpPr>
          <p:nvPr>
            <p:ph type="title"/>
          </p:nvPr>
        </p:nvSpPr>
        <p:spPr>
          <a:xfrm>
            <a:off x="480059" y="2053641"/>
            <a:ext cx="2751871" cy="2760098"/>
          </a:xfrm>
        </p:spPr>
        <p:txBody>
          <a:bodyPr>
            <a:normAutofit/>
          </a:bodyPr>
          <a:lstStyle/>
          <a:p>
            <a:r>
              <a:rPr lang="en-IE" sz="3700">
                <a:solidFill>
                  <a:srgbClr val="FFFFFF"/>
                </a:solidFill>
              </a:rPr>
              <a:t>Effectiveness - courts</a:t>
            </a:r>
          </a:p>
        </p:txBody>
      </p:sp>
      <p:sp>
        <p:nvSpPr>
          <p:cNvPr id="3" name="Content Placeholder 2">
            <a:extLst>
              <a:ext uri="{FF2B5EF4-FFF2-40B4-BE49-F238E27FC236}">
                <a16:creationId xmlns:a16="http://schemas.microsoft.com/office/drawing/2014/main" id="{C4214DDD-2474-41CA-BE92-A0BDF6ABA110}"/>
              </a:ext>
            </a:extLst>
          </p:cNvPr>
          <p:cNvSpPr>
            <a:spLocks noGrp="1"/>
          </p:cNvSpPr>
          <p:nvPr>
            <p:ph idx="1"/>
          </p:nvPr>
        </p:nvSpPr>
        <p:spPr>
          <a:xfrm>
            <a:off x="4567930" y="801866"/>
            <a:ext cx="3979563" cy="5230634"/>
          </a:xfrm>
        </p:spPr>
        <p:txBody>
          <a:bodyPr anchor="ctr">
            <a:normAutofit/>
          </a:bodyPr>
          <a:lstStyle/>
          <a:p>
            <a:r>
              <a:rPr lang="en-IE" sz="2100">
                <a:solidFill>
                  <a:srgbClr val="000000"/>
                </a:solidFill>
              </a:rPr>
              <a:t>NATIONAL COURTS MUST PROTECT RIGHTS CONFERRED BY PROVISIONS OF THE COMMUNITY LEGAL ORDER AND THAT IT IS NOT NECESSARY FOR SUCH COURTS TO REQUEST OR AWAIT THE ACTUAL SETTING ASIDE BY THE NATIONAL AUTHORITIES EMPOWERED SO TO ACT OF ANY NATIONAL MEASURES WHICH MIGHT IMPEDE THE DIRECT AND IMMEDIATE APPLICATION OF COMMUNITY RULES .</a:t>
            </a:r>
          </a:p>
          <a:p>
            <a:r>
              <a:rPr lang="en-IE" sz="2100">
                <a:solidFill>
                  <a:srgbClr val="000000"/>
                </a:solidFill>
              </a:rPr>
              <a:t>Simmenthal (Case 406/77)</a:t>
            </a:r>
          </a:p>
        </p:txBody>
      </p:sp>
    </p:spTree>
    <p:extLst>
      <p:ext uri="{BB962C8B-B14F-4D97-AF65-F5344CB8AC3E}">
        <p14:creationId xmlns:p14="http://schemas.microsoft.com/office/powerpoint/2010/main" val="1468688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football players on a field&#10;&#10;Description automatically generated">
            <a:extLst>
              <a:ext uri="{FF2B5EF4-FFF2-40B4-BE49-F238E27FC236}">
                <a16:creationId xmlns:a16="http://schemas.microsoft.com/office/drawing/2014/main" id="{AB1F0777-DB10-4F87-8EE5-83EDA1BEB36A}"/>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6319" r="18681"/>
          <a:stretch/>
        </p:blipFill>
        <p:spPr>
          <a:xfrm>
            <a:off x="20" y="10"/>
            <a:ext cx="9143980" cy="6857990"/>
          </a:xfrm>
          <a:prstGeom prst="rect">
            <a:avLst/>
          </a:prstGeom>
        </p:spPr>
      </p:pic>
      <p:sp>
        <p:nvSpPr>
          <p:cNvPr id="2" name="Title 1">
            <a:extLst>
              <a:ext uri="{FF2B5EF4-FFF2-40B4-BE49-F238E27FC236}">
                <a16:creationId xmlns:a16="http://schemas.microsoft.com/office/drawing/2014/main" id="{C2043BF6-40C4-4D9C-B9B0-E4BB1FDCC54A}"/>
              </a:ext>
            </a:extLst>
          </p:cNvPr>
          <p:cNvSpPr>
            <a:spLocks noGrp="1"/>
          </p:cNvSpPr>
          <p:nvPr>
            <p:ph type="title"/>
          </p:nvPr>
        </p:nvSpPr>
        <p:spPr>
          <a:xfrm>
            <a:off x="628650" y="365125"/>
            <a:ext cx="7886700" cy="1325563"/>
          </a:xfrm>
        </p:spPr>
        <p:txBody>
          <a:bodyPr>
            <a:normAutofit/>
          </a:bodyPr>
          <a:lstStyle/>
          <a:p>
            <a:r>
              <a:rPr lang="en-IE" sz="4400">
                <a:solidFill>
                  <a:srgbClr val="FFFFFF"/>
                </a:solidFill>
              </a:rPr>
              <a:t>Effectiveness – public authorities</a:t>
            </a:r>
          </a:p>
        </p:txBody>
      </p:sp>
      <p:sp>
        <p:nvSpPr>
          <p:cNvPr id="3" name="Content Placeholder 2">
            <a:extLst>
              <a:ext uri="{FF2B5EF4-FFF2-40B4-BE49-F238E27FC236}">
                <a16:creationId xmlns:a16="http://schemas.microsoft.com/office/drawing/2014/main" id="{C4B23B63-9954-4BD4-AA4D-AE5F9E61B6FF}"/>
              </a:ext>
            </a:extLst>
          </p:cNvPr>
          <p:cNvSpPr>
            <a:spLocks noGrp="1"/>
          </p:cNvSpPr>
          <p:nvPr>
            <p:ph idx="1"/>
          </p:nvPr>
        </p:nvSpPr>
        <p:spPr>
          <a:xfrm>
            <a:off x="628650" y="1825625"/>
            <a:ext cx="7886700" cy="4351338"/>
          </a:xfrm>
        </p:spPr>
        <p:txBody>
          <a:bodyPr>
            <a:normAutofit/>
          </a:bodyPr>
          <a:lstStyle/>
          <a:p>
            <a:pPr marL="0" indent="0">
              <a:buNone/>
            </a:pPr>
            <a:r>
              <a:rPr lang="en-IE" sz="2400" i="1">
                <a:solidFill>
                  <a:srgbClr val="FFFFFF"/>
                </a:solidFill>
              </a:rPr>
              <a:t>It follows that when the conditions under which the Court has held that individuals may rely on the provisions of a directive before the national courts are met, all organs of the administration, including decentralized authorities such as municipalities, are obliged to apply those provisions</a:t>
            </a:r>
          </a:p>
          <a:p>
            <a:pPr marL="0" indent="0">
              <a:buNone/>
            </a:pPr>
            <a:r>
              <a:rPr lang="en-IE" sz="2400" i="1">
                <a:solidFill>
                  <a:srgbClr val="FFFFFF"/>
                </a:solidFill>
              </a:rPr>
              <a:t>…</a:t>
            </a:r>
          </a:p>
          <a:p>
            <a:pPr marL="0" indent="0">
              <a:buNone/>
            </a:pPr>
            <a:r>
              <a:rPr lang="en-IE" sz="2400" i="1">
                <a:solidFill>
                  <a:srgbClr val="FFFFFF"/>
                </a:solidFill>
              </a:rPr>
              <a:t>[and] are under the same obligation as a national court to … refrain from applying provisions of national law which conflict with them. </a:t>
            </a:r>
          </a:p>
          <a:p>
            <a:pPr marL="0" indent="0">
              <a:buNone/>
            </a:pPr>
            <a:r>
              <a:rPr lang="en-IE" sz="2400" i="1">
                <a:solidFill>
                  <a:srgbClr val="FFFFFF"/>
                </a:solidFill>
              </a:rPr>
              <a:t>Fratelli Costanzo (Case 103/88)</a:t>
            </a:r>
            <a:endParaRPr lang="en-IE" sz="2400">
              <a:solidFill>
                <a:srgbClr val="FFFFFF"/>
              </a:solidFill>
            </a:endParaRPr>
          </a:p>
        </p:txBody>
      </p:sp>
    </p:spTree>
    <p:extLst>
      <p:ext uri="{BB962C8B-B14F-4D97-AF65-F5344CB8AC3E}">
        <p14:creationId xmlns:p14="http://schemas.microsoft.com/office/powerpoint/2010/main" val="2719493313"/>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1524</Words>
  <Application>Microsoft Office PowerPoint</Application>
  <PresentationFormat>On-screen Show (4:3)</PresentationFormat>
  <Paragraphs>130</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PowerPoint Presentation</vt:lpstr>
      <vt:lpstr>PowerPoint Presentation</vt:lpstr>
      <vt:lpstr>Outline of talk</vt:lpstr>
      <vt:lpstr>PowerPoint Presentation</vt:lpstr>
      <vt:lpstr>PowerPoint Presentation</vt:lpstr>
      <vt:lpstr>Procedural autonomy/Equivalence and Effectiveness</vt:lpstr>
      <vt:lpstr>Effectiveness cont</vt:lpstr>
      <vt:lpstr>Effectiveness - courts</vt:lpstr>
      <vt:lpstr>Effectiveness – public authorities</vt:lpstr>
      <vt:lpstr>Effectiveness – what it means</vt:lpstr>
      <vt:lpstr>Lisbon Treaty - 2009</vt:lpstr>
      <vt:lpstr>Hierarchy of public participation</vt:lpstr>
      <vt:lpstr>Public Participation</vt:lpstr>
      <vt:lpstr>SEA Directive</vt:lpstr>
      <vt:lpstr>EIA – Directive 2011/92/EU as amended</vt:lpstr>
      <vt:lpstr>Access to Justice</vt:lpstr>
      <vt:lpstr>Substantive legality: Irish v EU Law</vt:lpstr>
      <vt:lpstr>Substantive legality: Irish v EU Law</vt:lpstr>
      <vt:lpstr>Examples of limited discretion</vt:lpstr>
      <vt:lpstr>Air Quality – AG Kokott in Craeynest</vt:lpstr>
      <vt:lpstr>PowerPoint Presentation</vt:lpstr>
      <vt:lpstr>Functions of litigation</vt:lpstr>
      <vt:lpstr>Practicalities – A decision has been made</vt:lpstr>
      <vt:lpstr>Practicalities</vt:lpstr>
      <vt:lpstr>The inspector’s report</vt:lpstr>
      <vt:lpstr>Consulting the file</vt:lpstr>
      <vt:lpstr>Working with your lawyer </vt:lpstr>
      <vt:lpstr>What are my chances?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Fred Logue</dc:creator>
  <cp:lastModifiedBy>Ryall, Aine</cp:lastModifiedBy>
  <cp:revision>1</cp:revision>
  <dcterms:created xsi:type="dcterms:W3CDTF">2019-10-18T08:17:09Z</dcterms:created>
  <dcterms:modified xsi:type="dcterms:W3CDTF">2019-10-23T05:17:09Z</dcterms:modified>
</cp:coreProperties>
</file>